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1"/>
  </p:notesMasterIdLst>
  <p:sldIdLst>
    <p:sldId id="434" r:id="rId2"/>
    <p:sldId id="435" r:id="rId3"/>
    <p:sldId id="443" r:id="rId4"/>
    <p:sldId id="444" r:id="rId5"/>
    <p:sldId id="562" r:id="rId6"/>
    <p:sldId id="572" r:id="rId7"/>
    <p:sldId id="505" r:id="rId8"/>
    <p:sldId id="564" r:id="rId9"/>
    <p:sldId id="486" r:id="rId10"/>
    <p:sldId id="487" r:id="rId11"/>
    <p:sldId id="488" r:id="rId12"/>
    <p:sldId id="446" r:id="rId13"/>
    <p:sldId id="590" r:id="rId14"/>
    <p:sldId id="591" r:id="rId15"/>
    <p:sldId id="592" r:id="rId16"/>
    <p:sldId id="563" r:id="rId17"/>
    <p:sldId id="509" r:id="rId18"/>
    <p:sldId id="567" r:id="rId19"/>
    <p:sldId id="568" r:id="rId20"/>
    <p:sldId id="594" r:id="rId21"/>
    <p:sldId id="595" r:id="rId22"/>
    <p:sldId id="569" r:id="rId23"/>
    <p:sldId id="570" r:id="rId24"/>
    <p:sldId id="511" r:id="rId25"/>
    <p:sldId id="571" r:id="rId26"/>
    <p:sldId id="506" r:id="rId27"/>
    <p:sldId id="489" r:id="rId28"/>
    <p:sldId id="589" r:id="rId29"/>
    <p:sldId id="574" r:id="rId30"/>
    <p:sldId id="573" r:id="rId31"/>
    <p:sldId id="520" r:id="rId32"/>
    <p:sldId id="583" r:id="rId33"/>
    <p:sldId id="584" r:id="rId34"/>
    <p:sldId id="502" r:id="rId35"/>
    <p:sldId id="490" r:id="rId36"/>
    <p:sldId id="503" r:id="rId37"/>
    <p:sldId id="575" r:id="rId38"/>
    <p:sldId id="542" r:id="rId39"/>
    <p:sldId id="576" r:id="rId40"/>
    <p:sldId id="577" r:id="rId41"/>
    <p:sldId id="578" r:id="rId42"/>
    <p:sldId id="512" r:id="rId43"/>
    <p:sldId id="521" r:id="rId44"/>
    <p:sldId id="523" r:id="rId45"/>
    <p:sldId id="524" r:id="rId46"/>
    <p:sldId id="525" r:id="rId47"/>
    <p:sldId id="526" r:id="rId48"/>
    <p:sldId id="529" r:id="rId49"/>
    <p:sldId id="530" r:id="rId50"/>
    <p:sldId id="541" r:id="rId51"/>
    <p:sldId id="597" r:id="rId52"/>
    <p:sldId id="543" r:id="rId53"/>
    <p:sldId id="531" r:id="rId54"/>
    <p:sldId id="532" r:id="rId55"/>
    <p:sldId id="539" r:id="rId56"/>
    <p:sldId id="540" r:id="rId57"/>
    <p:sldId id="550" r:id="rId58"/>
    <p:sldId id="596" r:id="rId59"/>
    <p:sldId id="557" r:id="rId60"/>
  </p:sldIdLst>
  <p:sldSz cx="9144000" cy="5143500" type="screen16x9"/>
  <p:notesSz cx="6858000" cy="9144000"/>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3429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685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028065"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370965"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1713865" algn="l" defTabSz="685165"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056765" algn="l" defTabSz="685165"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2399030" algn="l" defTabSz="685165"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2741930" algn="l" defTabSz="685165"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19">
          <p15:clr>
            <a:srgbClr val="A4A3A4"/>
          </p15:clr>
        </p15:guide>
        <p15:guide id="2" pos="289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B82"/>
    <a:srgbClr val="0439CE"/>
    <a:srgbClr val="82BCD8"/>
    <a:srgbClr val="0000FF"/>
    <a:srgbClr val="3EB405"/>
    <a:srgbClr val="44B505"/>
    <a:srgbClr val="FFFFFF"/>
    <a:srgbClr val="A6B727"/>
    <a:srgbClr val="00206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63" autoAdjust="0"/>
    <p:restoredTop sz="97509" autoAdjust="0"/>
  </p:normalViewPr>
  <p:slideViewPr>
    <p:cSldViewPr snapToObjects="1">
      <p:cViewPr varScale="1">
        <p:scale>
          <a:sx n="119" d="100"/>
          <a:sy n="119" d="100"/>
        </p:scale>
        <p:origin x="87" y="372"/>
      </p:cViewPr>
      <p:guideLst>
        <p:guide orient="horz" pos="1619"/>
        <p:guide pos="2894"/>
      </p:guideLst>
    </p:cSldViewPr>
  </p:slideViewPr>
  <p:notesTextViewPr>
    <p:cViewPr>
      <p:scale>
        <a:sx n="1" d="1"/>
        <a:sy n="1" d="1"/>
      </p:scale>
      <p:origin x="0" y="0"/>
    </p:cViewPr>
  </p:notesTextViewPr>
  <p:sorterViewPr>
    <p:cViewPr>
      <p:scale>
        <a:sx n="90" d="100"/>
        <a:sy n="90" d="100"/>
      </p:scale>
      <p:origin x="0" y="456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58F665-5EA8-4462-9623-46D8D3992D26}" type="doc">
      <dgm:prSet loTypeId="urn:microsoft.com/office/officeart/2005/8/layout/arrow2" loCatId="process" qsTypeId="urn:microsoft.com/office/officeart/2005/8/quickstyle/simple1#8" qsCatId="simple" csTypeId="urn:microsoft.com/office/officeart/2005/8/colors/accent1_2#8" csCatId="accent1" phldr="1"/>
      <dgm:spPr/>
    </dgm:pt>
    <dgm:pt modelId="{6935B94F-2FF4-4C49-9CC9-F918EB7E0450}">
      <dgm:prSet phldrT="[文本]"/>
      <dgm:spPr/>
      <dgm:t>
        <a:bodyPr/>
        <a:lstStyle/>
        <a:p>
          <a:r>
            <a:rPr lang="zh-CN" altLang="en-US" b="1" dirty="0">
              <a:solidFill>
                <a:srgbClr val="FF0000"/>
              </a:solidFill>
            </a:rPr>
            <a:t>监管机制越来越严</a:t>
          </a:r>
        </a:p>
      </dgm:t>
    </dgm:pt>
    <dgm:pt modelId="{4722DACE-93CE-4804-9FB1-B541E50CC8F5}" type="parTrans" cxnId="{2D97D4B5-3B7C-4E1D-92CA-2DC3803C577C}">
      <dgm:prSet/>
      <dgm:spPr/>
      <dgm:t>
        <a:bodyPr/>
        <a:lstStyle/>
        <a:p>
          <a:endParaRPr lang="zh-CN" altLang="en-US"/>
        </a:p>
      </dgm:t>
    </dgm:pt>
    <dgm:pt modelId="{F2302950-9F76-41C0-92B6-70FDDEEC658E}" type="sibTrans" cxnId="{2D97D4B5-3B7C-4E1D-92CA-2DC3803C577C}">
      <dgm:prSet/>
      <dgm:spPr/>
      <dgm:t>
        <a:bodyPr/>
        <a:lstStyle/>
        <a:p>
          <a:endParaRPr lang="zh-CN" altLang="en-US"/>
        </a:p>
      </dgm:t>
    </dgm:pt>
    <dgm:pt modelId="{CB979AAC-7731-4A99-907E-550ADF4FCDAE}">
      <dgm:prSet phldrT="[文本]"/>
      <dgm:spPr/>
      <dgm:t>
        <a:bodyPr/>
        <a:lstStyle/>
        <a:p>
          <a:r>
            <a:rPr lang="zh-CN" altLang="en-US" b="1" dirty="0">
              <a:solidFill>
                <a:srgbClr val="FF0000"/>
              </a:solidFill>
            </a:rPr>
            <a:t>控费力度越来越大</a:t>
          </a:r>
        </a:p>
      </dgm:t>
    </dgm:pt>
    <dgm:pt modelId="{876D51EC-6243-4452-BDE5-68EE1937F06C}" type="parTrans" cxnId="{A603F07D-A64F-47D0-8A46-4382F1484C35}">
      <dgm:prSet/>
      <dgm:spPr/>
      <dgm:t>
        <a:bodyPr/>
        <a:lstStyle/>
        <a:p>
          <a:endParaRPr lang="zh-CN" altLang="en-US"/>
        </a:p>
      </dgm:t>
    </dgm:pt>
    <dgm:pt modelId="{DEF1AD2F-0870-4465-B081-412035928E7D}" type="sibTrans" cxnId="{A603F07D-A64F-47D0-8A46-4382F1484C35}">
      <dgm:prSet/>
      <dgm:spPr/>
      <dgm:t>
        <a:bodyPr/>
        <a:lstStyle/>
        <a:p>
          <a:endParaRPr lang="zh-CN" altLang="en-US"/>
        </a:p>
      </dgm:t>
    </dgm:pt>
    <dgm:pt modelId="{FD2F0B24-3ECB-4393-8814-FD43F1E348DB}">
      <dgm:prSet phldrT="[文本]"/>
      <dgm:spPr/>
      <dgm:t>
        <a:bodyPr/>
        <a:lstStyle/>
        <a:p>
          <a:r>
            <a:rPr lang="zh-CN" altLang="en-US" b="1" dirty="0">
              <a:solidFill>
                <a:srgbClr val="FF0000"/>
              </a:solidFill>
            </a:rPr>
            <a:t>质量要求越来越高</a:t>
          </a:r>
        </a:p>
      </dgm:t>
    </dgm:pt>
    <dgm:pt modelId="{FE6A6D85-0091-4B02-8307-D9C354424170}" type="parTrans" cxnId="{BCB71415-7D36-4F52-A0B5-79452782DF3B}">
      <dgm:prSet/>
      <dgm:spPr/>
      <dgm:t>
        <a:bodyPr/>
        <a:lstStyle/>
        <a:p>
          <a:endParaRPr lang="zh-CN" altLang="en-US"/>
        </a:p>
      </dgm:t>
    </dgm:pt>
    <dgm:pt modelId="{FCC5BE7F-C8DA-4A7A-985A-C77A5B58F4D1}" type="sibTrans" cxnId="{BCB71415-7D36-4F52-A0B5-79452782DF3B}">
      <dgm:prSet/>
      <dgm:spPr/>
      <dgm:t>
        <a:bodyPr/>
        <a:lstStyle/>
        <a:p>
          <a:endParaRPr lang="zh-CN" altLang="en-US"/>
        </a:p>
      </dgm:t>
    </dgm:pt>
    <dgm:pt modelId="{746E4B41-461F-459C-9936-67AD8EABC189}" type="pres">
      <dgm:prSet presAssocID="{9C58F665-5EA8-4462-9623-46D8D3992D26}" presName="arrowDiagram" presStyleCnt="0">
        <dgm:presLayoutVars>
          <dgm:chMax val="5"/>
          <dgm:dir/>
          <dgm:resizeHandles val="exact"/>
        </dgm:presLayoutVars>
      </dgm:prSet>
      <dgm:spPr/>
    </dgm:pt>
    <dgm:pt modelId="{08A91068-948E-421B-9912-0E8804B1CC19}" type="pres">
      <dgm:prSet presAssocID="{9C58F665-5EA8-4462-9623-46D8D3992D26}" presName="arrow" presStyleLbl="bgShp" presStyleIdx="0" presStyleCnt="1" custScaleX="110229" custLinFactNeighborX="-643"/>
      <dgm:spPr/>
    </dgm:pt>
    <dgm:pt modelId="{DECD233A-1818-48A2-891E-94A0B8DB54BD}" type="pres">
      <dgm:prSet presAssocID="{9C58F665-5EA8-4462-9623-46D8D3992D26}" presName="arrowDiagram3" presStyleCnt="0"/>
      <dgm:spPr/>
    </dgm:pt>
    <dgm:pt modelId="{B758138C-3953-4F53-9FA9-93F94DFDDB23}" type="pres">
      <dgm:prSet presAssocID="{6935B94F-2FF4-4C49-9CC9-F918EB7E0450}" presName="bullet3a" presStyleLbl="node1" presStyleIdx="0" presStyleCnt="3"/>
      <dgm:spPr/>
    </dgm:pt>
    <dgm:pt modelId="{9823D857-FF0F-48AD-BAF5-871A419A7293}" type="pres">
      <dgm:prSet presAssocID="{6935B94F-2FF4-4C49-9CC9-F918EB7E0450}" presName="textBox3a" presStyleLbl="revTx" presStyleIdx="0" presStyleCnt="3">
        <dgm:presLayoutVars>
          <dgm:bulletEnabled val="1"/>
        </dgm:presLayoutVars>
      </dgm:prSet>
      <dgm:spPr/>
    </dgm:pt>
    <dgm:pt modelId="{BBED70F6-1C15-495A-85A6-511E5232E0FA}" type="pres">
      <dgm:prSet presAssocID="{CB979AAC-7731-4A99-907E-550ADF4FCDAE}" presName="bullet3b" presStyleLbl="node1" presStyleIdx="1" presStyleCnt="3"/>
      <dgm:spPr/>
    </dgm:pt>
    <dgm:pt modelId="{39B6C811-60F1-4C4D-B832-5F46D6B7D1C8}" type="pres">
      <dgm:prSet presAssocID="{CB979AAC-7731-4A99-907E-550ADF4FCDAE}" presName="textBox3b" presStyleLbl="revTx" presStyleIdx="1" presStyleCnt="3" custScaleX="105639">
        <dgm:presLayoutVars>
          <dgm:bulletEnabled val="1"/>
        </dgm:presLayoutVars>
      </dgm:prSet>
      <dgm:spPr/>
    </dgm:pt>
    <dgm:pt modelId="{A395ACD2-C861-4B1A-8B19-ED1AABAFC33C}" type="pres">
      <dgm:prSet presAssocID="{FD2F0B24-3ECB-4393-8814-FD43F1E348DB}" presName="bullet3c" presStyleLbl="node1" presStyleIdx="2" presStyleCnt="3"/>
      <dgm:spPr/>
    </dgm:pt>
    <dgm:pt modelId="{257399B9-0518-4164-96C4-5200B10F3DF5}" type="pres">
      <dgm:prSet presAssocID="{FD2F0B24-3ECB-4393-8814-FD43F1E348DB}" presName="textBox3c" presStyleLbl="revTx" presStyleIdx="2" presStyleCnt="3" custScaleX="111968">
        <dgm:presLayoutVars>
          <dgm:bulletEnabled val="1"/>
        </dgm:presLayoutVars>
      </dgm:prSet>
      <dgm:spPr/>
    </dgm:pt>
  </dgm:ptLst>
  <dgm:cxnLst>
    <dgm:cxn modelId="{BCB71415-7D36-4F52-A0B5-79452782DF3B}" srcId="{9C58F665-5EA8-4462-9623-46D8D3992D26}" destId="{FD2F0B24-3ECB-4393-8814-FD43F1E348DB}" srcOrd="2" destOrd="0" parTransId="{FE6A6D85-0091-4B02-8307-D9C354424170}" sibTransId="{FCC5BE7F-C8DA-4A7A-985A-C77A5B58F4D1}"/>
    <dgm:cxn modelId="{98FBA425-370B-4532-A8CD-1F496C9B27A4}" type="presOf" srcId="{6935B94F-2FF4-4C49-9CC9-F918EB7E0450}" destId="{9823D857-FF0F-48AD-BAF5-871A419A7293}" srcOrd="0" destOrd="0" presId="urn:microsoft.com/office/officeart/2005/8/layout/arrow2"/>
    <dgm:cxn modelId="{CF549531-1EC2-4585-B905-E9AB2F1CCCF9}" type="presOf" srcId="{9C58F665-5EA8-4462-9623-46D8D3992D26}" destId="{746E4B41-461F-459C-9936-67AD8EABC189}" srcOrd="0" destOrd="0" presId="urn:microsoft.com/office/officeart/2005/8/layout/arrow2"/>
    <dgm:cxn modelId="{A603F07D-A64F-47D0-8A46-4382F1484C35}" srcId="{9C58F665-5EA8-4462-9623-46D8D3992D26}" destId="{CB979AAC-7731-4A99-907E-550ADF4FCDAE}" srcOrd="1" destOrd="0" parTransId="{876D51EC-6243-4452-BDE5-68EE1937F06C}" sibTransId="{DEF1AD2F-0870-4465-B081-412035928E7D}"/>
    <dgm:cxn modelId="{2D97D4B5-3B7C-4E1D-92CA-2DC3803C577C}" srcId="{9C58F665-5EA8-4462-9623-46D8D3992D26}" destId="{6935B94F-2FF4-4C49-9CC9-F918EB7E0450}" srcOrd="0" destOrd="0" parTransId="{4722DACE-93CE-4804-9FB1-B541E50CC8F5}" sibTransId="{F2302950-9F76-41C0-92B6-70FDDEEC658E}"/>
    <dgm:cxn modelId="{96AC0AC5-D3F2-480D-BFD2-7CBC505935DC}" type="presOf" srcId="{CB979AAC-7731-4A99-907E-550ADF4FCDAE}" destId="{39B6C811-60F1-4C4D-B832-5F46D6B7D1C8}" srcOrd="0" destOrd="0" presId="urn:microsoft.com/office/officeart/2005/8/layout/arrow2"/>
    <dgm:cxn modelId="{B953A2FC-C553-486C-B9EE-D4A0E6542FE4}" type="presOf" srcId="{FD2F0B24-3ECB-4393-8814-FD43F1E348DB}" destId="{257399B9-0518-4164-96C4-5200B10F3DF5}" srcOrd="0" destOrd="0" presId="urn:microsoft.com/office/officeart/2005/8/layout/arrow2"/>
    <dgm:cxn modelId="{258C85E7-8E8C-46B0-B2DA-94E757586A4A}" type="presParOf" srcId="{746E4B41-461F-459C-9936-67AD8EABC189}" destId="{08A91068-948E-421B-9912-0E8804B1CC19}" srcOrd="0" destOrd="0" presId="urn:microsoft.com/office/officeart/2005/8/layout/arrow2"/>
    <dgm:cxn modelId="{9BEDC62E-4A4F-49D6-AC39-BCA560513BD2}" type="presParOf" srcId="{746E4B41-461F-459C-9936-67AD8EABC189}" destId="{DECD233A-1818-48A2-891E-94A0B8DB54BD}" srcOrd="1" destOrd="0" presId="urn:microsoft.com/office/officeart/2005/8/layout/arrow2"/>
    <dgm:cxn modelId="{A5AF5E1C-F980-42DE-96EF-69FFA0803871}" type="presParOf" srcId="{DECD233A-1818-48A2-891E-94A0B8DB54BD}" destId="{B758138C-3953-4F53-9FA9-93F94DFDDB23}" srcOrd="0" destOrd="0" presId="urn:microsoft.com/office/officeart/2005/8/layout/arrow2"/>
    <dgm:cxn modelId="{EEC19AB3-1C8C-43A7-A945-78501CFF165A}" type="presParOf" srcId="{DECD233A-1818-48A2-891E-94A0B8DB54BD}" destId="{9823D857-FF0F-48AD-BAF5-871A419A7293}" srcOrd="1" destOrd="0" presId="urn:microsoft.com/office/officeart/2005/8/layout/arrow2"/>
    <dgm:cxn modelId="{7A4BAC8D-6C85-45BC-889E-849AE8435AE2}" type="presParOf" srcId="{DECD233A-1818-48A2-891E-94A0B8DB54BD}" destId="{BBED70F6-1C15-495A-85A6-511E5232E0FA}" srcOrd="2" destOrd="0" presId="urn:microsoft.com/office/officeart/2005/8/layout/arrow2"/>
    <dgm:cxn modelId="{2AB24795-D966-4D10-9816-FC91B932F42D}" type="presParOf" srcId="{DECD233A-1818-48A2-891E-94A0B8DB54BD}" destId="{39B6C811-60F1-4C4D-B832-5F46D6B7D1C8}" srcOrd="3" destOrd="0" presId="urn:microsoft.com/office/officeart/2005/8/layout/arrow2"/>
    <dgm:cxn modelId="{9569C489-7584-46BC-AB29-1C59632AE26E}" type="presParOf" srcId="{DECD233A-1818-48A2-891E-94A0B8DB54BD}" destId="{A395ACD2-C861-4B1A-8B19-ED1AABAFC33C}" srcOrd="4" destOrd="0" presId="urn:microsoft.com/office/officeart/2005/8/layout/arrow2"/>
    <dgm:cxn modelId="{11BEA4D5-5103-437B-8F06-A4423857401B}" type="presParOf" srcId="{DECD233A-1818-48A2-891E-94A0B8DB54BD}" destId="{257399B9-0518-4164-96C4-5200B10F3DF5}"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DE48FB-16CC-4D81-8DA8-71E128F9E688}" type="doc">
      <dgm:prSet loTypeId="urn:microsoft.com/office/officeart/2005/8/layout/arrow5" loCatId="relationship" qsTypeId="urn:microsoft.com/office/officeart/2005/8/quickstyle/simple1#9" qsCatId="simple" csTypeId="urn:microsoft.com/office/officeart/2005/8/colors/accent1_2#9" csCatId="accent1" phldr="1"/>
      <dgm:spPr/>
      <dgm:t>
        <a:bodyPr/>
        <a:lstStyle/>
        <a:p>
          <a:endParaRPr lang="zh-CN" altLang="en-US"/>
        </a:p>
      </dgm:t>
    </dgm:pt>
    <dgm:pt modelId="{0C44BF15-9633-4E59-936C-A4D7921C273A}">
      <dgm:prSet phldrT="[文本]"/>
      <dgm:spPr/>
      <dgm:t>
        <a:bodyPr/>
        <a:lstStyle/>
        <a:p>
          <a:r>
            <a:rPr lang="en-US" altLang="zh-CN" b="1" dirty="0"/>
            <a:t>SWOT</a:t>
          </a:r>
          <a:endParaRPr lang="zh-CN" altLang="en-US" b="1" dirty="0"/>
        </a:p>
      </dgm:t>
    </dgm:pt>
    <dgm:pt modelId="{B6E2030F-1031-4061-8DAC-F94811119A85}" type="parTrans" cxnId="{AEF34362-CF09-4DB4-BD81-6AC907205E79}">
      <dgm:prSet/>
      <dgm:spPr/>
      <dgm:t>
        <a:bodyPr/>
        <a:lstStyle/>
        <a:p>
          <a:endParaRPr lang="zh-CN" altLang="en-US"/>
        </a:p>
      </dgm:t>
    </dgm:pt>
    <dgm:pt modelId="{391CD3C1-5B00-41D3-B4E3-5E7162DCB974}" type="sibTrans" cxnId="{AEF34362-CF09-4DB4-BD81-6AC907205E79}">
      <dgm:prSet/>
      <dgm:spPr/>
      <dgm:t>
        <a:bodyPr/>
        <a:lstStyle/>
        <a:p>
          <a:endParaRPr lang="zh-CN" altLang="en-US"/>
        </a:p>
      </dgm:t>
    </dgm:pt>
    <dgm:pt modelId="{FE10C39B-BFB9-453E-8366-2143214E22C0}">
      <dgm:prSet phldrT="[文本]"/>
      <dgm:spPr/>
      <dgm:t>
        <a:bodyPr/>
        <a:lstStyle/>
        <a:p>
          <a:r>
            <a:rPr lang="en-US" altLang="zh-CN" b="1" dirty="0"/>
            <a:t>TOWS</a:t>
          </a:r>
          <a:endParaRPr lang="zh-CN" altLang="en-US" b="1" dirty="0"/>
        </a:p>
      </dgm:t>
    </dgm:pt>
    <dgm:pt modelId="{9D5A2C09-5EAF-4F49-8185-7C8BD3ACFA2D}" type="parTrans" cxnId="{A97C6F2D-29C3-4F8C-B49F-7D45FC487262}">
      <dgm:prSet/>
      <dgm:spPr/>
      <dgm:t>
        <a:bodyPr/>
        <a:lstStyle/>
        <a:p>
          <a:endParaRPr lang="zh-CN" altLang="en-US"/>
        </a:p>
      </dgm:t>
    </dgm:pt>
    <dgm:pt modelId="{082C0F40-2439-42D3-AC60-45016DB193F9}" type="sibTrans" cxnId="{A97C6F2D-29C3-4F8C-B49F-7D45FC487262}">
      <dgm:prSet/>
      <dgm:spPr/>
      <dgm:t>
        <a:bodyPr/>
        <a:lstStyle/>
        <a:p>
          <a:endParaRPr lang="zh-CN" altLang="en-US"/>
        </a:p>
      </dgm:t>
    </dgm:pt>
    <dgm:pt modelId="{9C058D29-94BC-475A-A733-8CA385B85659}" type="pres">
      <dgm:prSet presAssocID="{12DE48FB-16CC-4D81-8DA8-71E128F9E688}" presName="diagram" presStyleCnt="0">
        <dgm:presLayoutVars>
          <dgm:dir/>
          <dgm:resizeHandles val="exact"/>
        </dgm:presLayoutVars>
      </dgm:prSet>
      <dgm:spPr/>
    </dgm:pt>
    <dgm:pt modelId="{723A0D73-4380-4EEE-B578-ECB60F8DFA82}" type="pres">
      <dgm:prSet presAssocID="{0C44BF15-9633-4E59-936C-A4D7921C273A}" presName="arrow" presStyleLbl="node1" presStyleIdx="0" presStyleCnt="2" custRadScaleRad="36465" custRadScaleInc="-1242">
        <dgm:presLayoutVars>
          <dgm:bulletEnabled val="1"/>
        </dgm:presLayoutVars>
      </dgm:prSet>
      <dgm:spPr/>
    </dgm:pt>
    <dgm:pt modelId="{F93430C6-4CB4-468C-AA83-83F2B25A7093}" type="pres">
      <dgm:prSet presAssocID="{FE10C39B-BFB9-453E-8366-2143214E22C0}" presName="arrow" presStyleLbl="node1" presStyleIdx="1" presStyleCnt="2" custRadScaleRad="30582" custRadScaleInc="-732">
        <dgm:presLayoutVars>
          <dgm:bulletEnabled val="1"/>
        </dgm:presLayoutVars>
      </dgm:prSet>
      <dgm:spPr/>
    </dgm:pt>
  </dgm:ptLst>
  <dgm:cxnLst>
    <dgm:cxn modelId="{A97C6F2D-29C3-4F8C-B49F-7D45FC487262}" srcId="{12DE48FB-16CC-4D81-8DA8-71E128F9E688}" destId="{FE10C39B-BFB9-453E-8366-2143214E22C0}" srcOrd="1" destOrd="0" parTransId="{9D5A2C09-5EAF-4F49-8185-7C8BD3ACFA2D}" sibTransId="{082C0F40-2439-42D3-AC60-45016DB193F9}"/>
    <dgm:cxn modelId="{AEF34362-CF09-4DB4-BD81-6AC907205E79}" srcId="{12DE48FB-16CC-4D81-8DA8-71E128F9E688}" destId="{0C44BF15-9633-4E59-936C-A4D7921C273A}" srcOrd="0" destOrd="0" parTransId="{B6E2030F-1031-4061-8DAC-F94811119A85}" sibTransId="{391CD3C1-5B00-41D3-B4E3-5E7162DCB974}"/>
    <dgm:cxn modelId="{7BCC4667-E1D1-40E2-A16E-D3E493A2295A}" type="presOf" srcId="{12DE48FB-16CC-4D81-8DA8-71E128F9E688}" destId="{9C058D29-94BC-475A-A733-8CA385B85659}" srcOrd="0" destOrd="0" presId="urn:microsoft.com/office/officeart/2005/8/layout/arrow5"/>
    <dgm:cxn modelId="{F9C6665A-7873-40CD-81B1-AC58D8528094}" type="presOf" srcId="{FE10C39B-BFB9-453E-8366-2143214E22C0}" destId="{F93430C6-4CB4-468C-AA83-83F2B25A7093}" srcOrd="0" destOrd="0" presId="urn:microsoft.com/office/officeart/2005/8/layout/arrow5"/>
    <dgm:cxn modelId="{4C9E5EA1-E3B3-48EA-96A1-B8E0A4361E0E}" type="presOf" srcId="{0C44BF15-9633-4E59-936C-A4D7921C273A}" destId="{723A0D73-4380-4EEE-B578-ECB60F8DFA82}" srcOrd="0" destOrd="0" presId="urn:microsoft.com/office/officeart/2005/8/layout/arrow5"/>
    <dgm:cxn modelId="{9F8DAE1C-8AF0-4055-A0BF-C6E2F2F41099}" type="presParOf" srcId="{9C058D29-94BC-475A-A733-8CA385B85659}" destId="{723A0D73-4380-4EEE-B578-ECB60F8DFA82}" srcOrd="0" destOrd="0" presId="urn:microsoft.com/office/officeart/2005/8/layout/arrow5"/>
    <dgm:cxn modelId="{7D718090-C04E-4EB0-8703-A2BC77AF8C64}" type="presParOf" srcId="{9C058D29-94BC-475A-A733-8CA385B85659}" destId="{F93430C6-4CB4-468C-AA83-83F2B25A7093}" srcOrd="1" destOrd="0" presId="urn:microsoft.com/office/officeart/2005/8/layout/arrow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2DE8EE-2210-4A4A-BDE9-B88D7BF4F4CF}" type="doc">
      <dgm:prSet loTypeId="urn:microsoft.com/office/officeart/2005/8/layout/pyramid2" loCatId="" qsTypeId="urn:microsoft.com/office/officeart/2005/8/quickstyle/simple2" qsCatId="simple" csTypeId="urn:microsoft.com/office/officeart/2005/8/colors/accent1_2#1" csCatId="accent1" phldr="1"/>
      <dgm:spPr/>
    </dgm:pt>
    <dgm:pt modelId="{10102B0B-6DC2-2541-A388-E5C6D80CE883}">
      <dgm:prSet phldrT="[文本]" custT="1"/>
      <dgm:spPr>
        <a:ln>
          <a:noFill/>
        </a:ln>
      </dgm:spPr>
      <dgm:t>
        <a:bodyPr/>
        <a:lstStyle/>
        <a:p>
          <a:r>
            <a:rPr lang="zh-CN" altLang="en-US" sz="2000" b="1" dirty="0">
              <a:solidFill>
                <a:schemeClr val="tx1">
                  <a:lumMod val="65000"/>
                  <a:lumOff val="35000"/>
                </a:schemeClr>
              </a:solidFill>
              <a:effectLst/>
              <a:latin typeface="微软雅黑" panose="020B0503020204020204" pitchFamily="34" charset="-122"/>
              <a:ea typeface="微软雅黑" panose="020B0503020204020204" pitchFamily="34" charset="-122"/>
            </a:rPr>
            <a:t>             </a:t>
          </a:r>
          <a:r>
            <a:rPr lang="zh-CN" altLang="en-US" sz="2000" b="1" dirty="0">
              <a:solidFill>
                <a:schemeClr val="tx1"/>
              </a:solidFill>
              <a:effectLst/>
              <a:latin typeface="微软雅黑" panose="020B0503020204020204" pitchFamily="34" charset="-122"/>
              <a:ea typeface="微软雅黑" panose="020B0503020204020204" pitchFamily="34" charset="-122"/>
            </a:rPr>
            <a:t>疑难杂症找专家</a:t>
          </a:r>
          <a:endParaRPr lang="zh-CN" altLang="en-US" sz="2000" dirty="0">
            <a:solidFill>
              <a:schemeClr val="tx1"/>
            </a:solidFill>
            <a:effectLst/>
          </a:endParaRPr>
        </a:p>
      </dgm:t>
    </dgm:pt>
    <dgm:pt modelId="{A45C6142-02C4-684F-B187-3E84DC588142}" type="parTrans" cxnId="{0F1A546B-54B7-DF45-B727-490589227053}">
      <dgm:prSet/>
      <dgm:spPr/>
      <dgm:t>
        <a:bodyPr/>
        <a:lstStyle/>
        <a:p>
          <a:endParaRPr lang="zh-CN" altLang="en-US"/>
        </a:p>
      </dgm:t>
    </dgm:pt>
    <dgm:pt modelId="{C949F713-12ED-8F49-B0FF-FB5407CA8FA0}" type="sibTrans" cxnId="{0F1A546B-54B7-DF45-B727-490589227053}">
      <dgm:prSet/>
      <dgm:spPr/>
      <dgm:t>
        <a:bodyPr/>
        <a:lstStyle/>
        <a:p>
          <a:endParaRPr lang="zh-CN" altLang="en-US"/>
        </a:p>
      </dgm:t>
    </dgm:pt>
    <dgm:pt modelId="{6CA534B8-B11E-A94D-8900-C5B77F6293BC}">
      <dgm:prSet phldrT="[文本]" custT="1"/>
      <dgm:spPr>
        <a:ln>
          <a:solidFill>
            <a:srgbClr val="FFFFFF"/>
          </a:solidFill>
        </a:ln>
      </dgm:spPr>
      <dgm:t>
        <a:bodyPr/>
        <a:lstStyle/>
        <a:p>
          <a:r>
            <a:rPr lang="zh-CN" altLang="en-US" sz="2000" b="1" dirty="0">
              <a:solidFill>
                <a:schemeClr val="tx1">
                  <a:lumMod val="65000"/>
                  <a:lumOff val="35000"/>
                </a:schemeClr>
              </a:solidFill>
              <a:effectLst/>
              <a:latin typeface="微软雅黑" panose="020B0503020204020204" pitchFamily="34" charset="-122"/>
              <a:ea typeface="微软雅黑" panose="020B0503020204020204" pitchFamily="34" charset="-122"/>
            </a:rPr>
            <a:t>             </a:t>
          </a:r>
          <a:r>
            <a:rPr lang="zh-CN" altLang="en-US" sz="2000" b="1" dirty="0">
              <a:solidFill>
                <a:schemeClr val="tx1"/>
              </a:solidFill>
              <a:effectLst/>
              <a:latin typeface="微软雅黑" panose="020B0503020204020204" pitchFamily="34" charset="-122"/>
              <a:ea typeface="微软雅黑" panose="020B0503020204020204" pitchFamily="34" charset="-122"/>
            </a:rPr>
            <a:t>大病救治在三甲</a:t>
          </a:r>
          <a:endParaRPr lang="zh-CN" altLang="en-US" sz="2000" dirty="0">
            <a:solidFill>
              <a:schemeClr val="tx1"/>
            </a:solidFill>
            <a:effectLst/>
          </a:endParaRPr>
        </a:p>
      </dgm:t>
    </dgm:pt>
    <dgm:pt modelId="{E1C217FB-321E-9740-B693-0EF25F3DB9D2}" type="parTrans" cxnId="{FF64307A-D174-3040-AFFF-22DAC5651F7D}">
      <dgm:prSet/>
      <dgm:spPr/>
      <dgm:t>
        <a:bodyPr/>
        <a:lstStyle/>
        <a:p>
          <a:endParaRPr lang="zh-CN" altLang="en-US"/>
        </a:p>
      </dgm:t>
    </dgm:pt>
    <dgm:pt modelId="{491D4CCE-478F-BE41-A668-665E84DAA4FD}" type="sibTrans" cxnId="{FF64307A-D174-3040-AFFF-22DAC5651F7D}">
      <dgm:prSet/>
      <dgm:spPr/>
      <dgm:t>
        <a:bodyPr/>
        <a:lstStyle/>
        <a:p>
          <a:endParaRPr lang="zh-CN" altLang="en-US"/>
        </a:p>
      </dgm:t>
    </dgm:pt>
    <dgm:pt modelId="{2B5EB050-E1DB-EA47-B673-F1727A9E5F65}">
      <dgm:prSet phldrT="[文本]" custT="1"/>
      <dgm:spPr>
        <a:ln>
          <a:solidFill>
            <a:srgbClr val="FFFFFF"/>
          </a:solidFill>
        </a:ln>
      </dgm:spPr>
      <dgm:t>
        <a:bodyPr/>
        <a:lstStyle/>
        <a:p>
          <a:r>
            <a:rPr lang="zh-CN" altLang="en-US" sz="2000" b="1" dirty="0">
              <a:solidFill>
                <a:schemeClr val="tx1">
                  <a:lumMod val="65000"/>
                  <a:lumOff val="35000"/>
                </a:schemeClr>
              </a:solidFill>
              <a:effectLst/>
              <a:latin typeface="微软雅黑" panose="020B0503020204020204" pitchFamily="34" charset="-122"/>
              <a:ea typeface="微软雅黑" panose="020B0503020204020204" pitchFamily="34" charset="-122"/>
            </a:rPr>
            <a:t>           </a:t>
          </a:r>
          <a:r>
            <a:rPr lang="zh-CN" altLang="en-US" sz="2000" b="1" dirty="0">
              <a:solidFill>
                <a:schemeClr val="tx1"/>
              </a:solidFill>
              <a:effectLst/>
              <a:latin typeface="微软雅黑" panose="020B0503020204020204" pitchFamily="34" charset="-122"/>
              <a:ea typeface="微软雅黑" panose="020B0503020204020204" pitchFamily="34" charset="-122"/>
            </a:rPr>
            <a:t>小病诊疗在基层</a:t>
          </a:r>
          <a:endParaRPr lang="zh-CN" altLang="en-US" sz="2000" dirty="0">
            <a:solidFill>
              <a:schemeClr val="tx1"/>
            </a:solidFill>
            <a:effectLst/>
          </a:endParaRPr>
        </a:p>
      </dgm:t>
    </dgm:pt>
    <dgm:pt modelId="{67DE312F-ADA1-804E-A670-5EE4AC8F9505}" type="parTrans" cxnId="{15019791-0607-A848-AFF8-EAFAC0D5374E}">
      <dgm:prSet/>
      <dgm:spPr/>
      <dgm:t>
        <a:bodyPr/>
        <a:lstStyle/>
        <a:p>
          <a:endParaRPr lang="zh-CN" altLang="en-US"/>
        </a:p>
      </dgm:t>
    </dgm:pt>
    <dgm:pt modelId="{8029D11A-404D-E745-BFAB-2715D4B29EBB}" type="sibTrans" cxnId="{15019791-0607-A848-AFF8-EAFAC0D5374E}">
      <dgm:prSet/>
      <dgm:spPr/>
      <dgm:t>
        <a:bodyPr/>
        <a:lstStyle/>
        <a:p>
          <a:endParaRPr lang="zh-CN" altLang="en-US"/>
        </a:p>
      </dgm:t>
    </dgm:pt>
    <dgm:pt modelId="{E17CBC58-0D96-9446-B205-FB45C42DC741}" type="pres">
      <dgm:prSet presAssocID="{872DE8EE-2210-4A4A-BDE9-B88D7BF4F4CF}" presName="compositeShape" presStyleCnt="0">
        <dgm:presLayoutVars>
          <dgm:dir/>
          <dgm:resizeHandles/>
        </dgm:presLayoutVars>
      </dgm:prSet>
      <dgm:spPr/>
    </dgm:pt>
    <dgm:pt modelId="{86B08D55-7762-E447-B61D-61FE49549FB0}" type="pres">
      <dgm:prSet presAssocID="{872DE8EE-2210-4A4A-BDE9-B88D7BF4F4CF}" presName="pyramid" presStyleLbl="node1" presStyleIdx="0" presStyleCnt="1" custLinFactNeighborY="262"/>
      <dgm:spPr>
        <a:gradFill flip="none" rotWithShape="1">
          <a:gsLst>
            <a:gs pos="0">
              <a:schemeClr val="accent1">
                <a:lumMod val="75000"/>
              </a:schemeClr>
            </a:gs>
            <a:gs pos="100000">
              <a:schemeClr val="accent1">
                <a:lumMod val="40000"/>
                <a:lumOff val="60000"/>
              </a:schemeClr>
            </a:gs>
          </a:gsLst>
          <a:path path="circle">
            <a:fillToRect l="100000" t="100000"/>
          </a:path>
          <a:tileRect r="-100000" b="-100000"/>
        </a:gradFill>
      </dgm:spPr>
    </dgm:pt>
    <dgm:pt modelId="{AC311BAE-AD8C-9244-85E6-98BCA7E37643}" type="pres">
      <dgm:prSet presAssocID="{872DE8EE-2210-4A4A-BDE9-B88D7BF4F4CF}" presName="theList" presStyleCnt="0"/>
      <dgm:spPr/>
    </dgm:pt>
    <dgm:pt modelId="{372169C0-44AF-474C-BB3D-A0CEC6EE2512}" type="pres">
      <dgm:prSet presAssocID="{10102B0B-6DC2-2541-A388-E5C6D80CE883}" presName="aNode" presStyleLbl="fgAcc1" presStyleIdx="0" presStyleCnt="3" custScaleX="126886" custScaleY="15960">
        <dgm:presLayoutVars>
          <dgm:bulletEnabled val="1"/>
        </dgm:presLayoutVars>
      </dgm:prSet>
      <dgm:spPr/>
    </dgm:pt>
    <dgm:pt modelId="{B343EB55-4A63-FF4C-8CBF-69D88A894FC8}" type="pres">
      <dgm:prSet presAssocID="{10102B0B-6DC2-2541-A388-E5C6D80CE883}" presName="aSpace" presStyleCnt="0"/>
      <dgm:spPr/>
    </dgm:pt>
    <dgm:pt modelId="{9516C943-B7A7-1149-98FE-0764E0798CEE}" type="pres">
      <dgm:prSet presAssocID="{6CA534B8-B11E-A94D-8900-C5B77F6293BC}" presName="aNode" presStyleLbl="fgAcc1" presStyleIdx="1" presStyleCnt="3" custScaleX="126886" custScaleY="15960">
        <dgm:presLayoutVars>
          <dgm:bulletEnabled val="1"/>
        </dgm:presLayoutVars>
      </dgm:prSet>
      <dgm:spPr/>
    </dgm:pt>
    <dgm:pt modelId="{99A6C2FE-AC5B-7D4D-9256-05FFA821CACE}" type="pres">
      <dgm:prSet presAssocID="{6CA534B8-B11E-A94D-8900-C5B77F6293BC}" presName="aSpace" presStyleCnt="0"/>
      <dgm:spPr/>
    </dgm:pt>
    <dgm:pt modelId="{64BCAEA8-3539-934F-BAED-D177A6E21FFA}" type="pres">
      <dgm:prSet presAssocID="{2B5EB050-E1DB-EA47-B673-F1727A9E5F65}" presName="aNode" presStyleLbl="fgAcc1" presStyleIdx="2" presStyleCnt="3" custScaleX="126886" custScaleY="15960">
        <dgm:presLayoutVars>
          <dgm:bulletEnabled val="1"/>
        </dgm:presLayoutVars>
      </dgm:prSet>
      <dgm:spPr/>
    </dgm:pt>
    <dgm:pt modelId="{D0484727-6FD7-6A45-90E9-83284CD7B0AF}" type="pres">
      <dgm:prSet presAssocID="{2B5EB050-E1DB-EA47-B673-F1727A9E5F65}" presName="aSpace" presStyleCnt="0"/>
      <dgm:spPr/>
    </dgm:pt>
  </dgm:ptLst>
  <dgm:cxnLst>
    <dgm:cxn modelId="{9DF23966-4B04-4C88-BF76-F40A9E24716B}" type="presOf" srcId="{6CA534B8-B11E-A94D-8900-C5B77F6293BC}" destId="{9516C943-B7A7-1149-98FE-0764E0798CEE}" srcOrd="0" destOrd="0" presId="urn:microsoft.com/office/officeart/2005/8/layout/pyramid2"/>
    <dgm:cxn modelId="{0F1A546B-54B7-DF45-B727-490589227053}" srcId="{872DE8EE-2210-4A4A-BDE9-B88D7BF4F4CF}" destId="{10102B0B-6DC2-2541-A388-E5C6D80CE883}" srcOrd="0" destOrd="0" parTransId="{A45C6142-02C4-684F-B187-3E84DC588142}" sibTransId="{C949F713-12ED-8F49-B0FF-FB5407CA8FA0}"/>
    <dgm:cxn modelId="{2685136D-D96C-4335-AD06-B0C0380A0225}" type="presOf" srcId="{2B5EB050-E1DB-EA47-B673-F1727A9E5F65}" destId="{64BCAEA8-3539-934F-BAED-D177A6E21FFA}" srcOrd="0" destOrd="0" presId="urn:microsoft.com/office/officeart/2005/8/layout/pyramid2"/>
    <dgm:cxn modelId="{FF64307A-D174-3040-AFFF-22DAC5651F7D}" srcId="{872DE8EE-2210-4A4A-BDE9-B88D7BF4F4CF}" destId="{6CA534B8-B11E-A94D-8900-C5B77F6293BC}" srcOrd="1" destOrd="0" parTransId="{E1C217FB-321E-9740-B693-0EF25F3DB9D2}" sibTransId="{491D4CCE-478F-BE41-A668-665E84DAA4FD}"/>
    <dgm:cxn modelId="{15019791-0607-A848-AFF8-EAFAC0D5374E}" srcId="{872DE8EE-2210-4A4A-BDE9-B88D7BF4F4CF}" destId="{2B5EB050-E1DB-EA47-B673-F1727A9E5F65}" srcOrd="2" destOrd="0" parTransId="{67DE312F-ADA1-804E-A670-5EE4AC8F9505}" sibTransId="{8029D11A-404D-E745-BFAB-2715D4B29EBB}"/>
    <dgm:cxn modelId="{936A98F8-AECB-41C4-A81C-3D9BBE8A3A4F}" type="presOf" srcId="{10102B0B-6DC2-2541-A388-E5C6D80CE883}" destId="{372169C0-44AF-474C-BB3D-A0CEC6EE2512}" srcOrd="0" destOrd="0" presId="urn:microsoft.com/office/officeart/2005/8/layout/pyramid2"/>
    <dgm:cxn modelId="{A51BF1FB-06C1-436E-A7EF-26E274D6697B}" type="presOf" srcId="{872DE8EE-2210-4A4A-BDE9-B88D7BF4F4CF}" destId="{E17CBC58-0D96-9446-B205-FB45C42DC741}" srcOrd="0" destOrd="0" presId="urn:microsoft.com/office/officeart/2005/8/layout/pyramid2"/>
    <dgm:cxn modelId="{057BCA2A-3F95-4774-865E-38E50BEE45BE}" type="presParOf" srcId="{E17CBC58-0D96-9446-B205-FB45C42DC741}" destId="{86B08D55-7762-E447-B61D-61FE49549FB0}" srcOrd="0" destOrd="0" presId="urn:microsoft.com/office/officeart/2005/8/layout/pyramid2"/>
    <dgm:cxn modelId="{F9049863-C675-4E6E-8E7B-925309B203DB}" type="presParOf" srcId="{E17CBC58-0D96-9446-B205-FB45C42DC741}" destId="{AC311BAE-AD8C-9244-85E6-98BCA7E37643}" srcOrd="1" destOrd="0" presId="urn:microsoft.com/office/officeart/2005/8/layout/pyramid2"/>
    <dgm:cxn modelId="{39FD24BE-E3C1-40A1-B576-46B859031390}" type="presParOf" srcId="{AC311BAE-AD8C-9244-85E6-98BCA7E37643}" destId="{372169C0-44AF-474C-BB3D-A0CEC6EE2512}" srcOrd="0" destOrd="0" presId="urn:microsoft.com/office/officeart/2005/8/layout/pyramid2"/>
    <dgm:cxn modelId="{3D8548DD-CACD-4E91-8E54-49AF55F16797}" type="presParOf" srcId="{AC311BAE-AD8C-9244-85E6-98BCA7E37643}" destId="{B343EB55-4A63-FF4C-8CBF-69D88A894FC8}" srcOrd="1" destOrd="0" presId="urn:microsoft.com/office/officeart/2005/8/layout/pyramid2"/>
    <dgm:cxn modelId="{90B0489A-64B1-4E93-B697-BF46D77ABE2C}" type="presParOf" srcId="{AC311BAE-AD8C-9244-85E6-98BCA7E37643}" destId="{9516C943-B7A7-1149-98FE-0764E0798CEE}" srcOrd="2" destOrd="0" presId="urn:microsoft.com/office/officeart/2005/8/layout/pyramid2"/>
    <dgm:cxn modelId="{C195259C-EA37-422F-8753-DF641F7B5EE3}" type="presParOf" srcId="{AC311BAE-AD8C-9244-85E6-98BCA7E37643}" destId="{99A6C2FE-AC5B-7D4D-9256-05FFA821CACE}" srcOrd="3" destOrd="0" presId="urn:microsoft.com/office/officeart/2005/8/layout/pyramid2"/>
    <dgm:cxn modelId="{E13A4271-0DC0-495A-B4D3-E116D1143616}" type="presParOf" srcId="{AC311BAE-AD8C-9244-85E6-98BCA7E37643}" destId="{64BCAEA8-3539-934F-BAED-D177A6E21FFA}" srcOrd="4" destOrd="0" presId="urn:microsoft.com/office/officeart/2005/8/layout/pyramid2"/>
    <dgm:cxn modelId="{5153585D-5BA2-4C81-8D37-418BBA744F70}" type="presParOf" srcId="{AC311BAE-AD8C-9244-85E6-98BCA7E37643}" destId="{D0484727-6FD7-6A45-90E9-83284CD7B0AF}"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8D29AB-5A21-4B81-BB39-B89016EAB10C}" type="doc">
      <dgm:prSet loTypeId="urn:microsoft.com/office/officeart/2005/8/layout/orgChart1" loCatId="hierarchy" qsTypeId="urn:microsoft.com/office/officeart/2005/8/quickstyle/simple4" qsCatId="simple" csTypeId="urn:microsoft.com/office/officeart/2005/8/colors/accent1_2#1" csCatId="accent1" phldr="1"/>
      <dgm:spPr/>
      <dgm:t>
        <a:bodyPr/>
        <a:lstStyle/>
        <a:p>
          <a:endParaRPr lang="zh-CN" altLang="en-US"/>
        </a:p>
      </dgm:t>
    </dgm:pt>
    <dgm:pt modelId="{3EAFFA4D-148E-4EDB-8E1C-EF8D7E020CFB}">
      <dgm:prSet phldrT="[文本]" custT="1"/>
      <dgm:spPr/>
      <dgm:t>
        <a:bodyPr/>
        <a:lstStyle/>
        <a:p>
          <a:r>
            <a:rPr lang="zh-CN" altLang="en-US" sz="3600" b="1" dirty="0"/>
            <a:t>医院集团</a:t>
          </a:r>
        </a:p>
      </dgm:t>
    </dgm:pt>
    <dgm:pt modelId="{606A91C0-4A9F-4BDC-ADCC-98DEC999F420}" type="parTrans" cxnId="{B1389365-A5E2-4B67-8543-ACFD92C6AFCF}">
      <dgm:prSet/>
      <dgm:spPr/>
      <dgm:t>
        <a:bodyPr/>
        <a:lstStyle/>
        <a:p>
          <a:endParaRPr lang="zh-CN" altLang="en-US"/>
        </a:p>
      </dgm:t>
    </dgm:pt>
    <dgm:pt modelId="{A99105DD-EFD3-4918-A719-A31C698F675F}" type="sibTrans" cxnId="{B1389365-A5E2-4B67-8543-ACFD92C6AFCF}">
      <dgm:prSet/>
      <dgm:spPr/>
      <dgm:t>
        <a:bodyPr/>
        <a:lstStyle/>
        <a:p>
          <a:endParaRPr lang="zh-CN" altLang="en-US"/>
        </a:p>
      </dgm:t>
    </dgm:pt>
    <dgm:pt modelId="{57C55FE3-0B64-4F62-880C-9AE19F29B33B}">
      <dgm:prSet phldrT="[文本]"/>
      <dgm:spPr/>
      <dgm:t>
        <a:bodyPr/>
        <a:lstStyle/>
        <a:p>
          <a:r>
            <a:rPr lang="zh-CN" altLang="en-US" dirty="0"/>
            <a:t>内蒙古包钢医院</a:t>
          </a:r>
        </a:p>
      </dgm:t>
    </dgm:pt>
    <dgm:pt modelId="{6886BFB4-DFFC-4FF5-A2FD-85773D63C3AA}" type="parTrans" cxnId="{AB55B152-F38A-4300-A18A-6835B914A71C}">
      <dgm:prSet/>
      <dgm:spPr/>
      <dgm:t>
        <a:bodyPr/>
        <a:lstStyle/>
        <a:p>
          <a:endParaRPr lang="zh-CN" altLang="en-US"/>
        </a:p>
      </dgm:t>
    </dgm:pt>
    <dgm:pt modelId="{EFF58C81-BB6B-42DF-A3F5-214CE937593F}" type="sibTrans" cxnId="{AB55B152-F38A-4300-A18A-6835B914A71C}">
      <dgm:prSet/>
      <dgm:spPr/>
      <dgm:t>
        <a:bodyPr/>
        <a:lstStyle/>
        <a:p>
          <a:endParaRPr lang="zh-CN" altLang="en-US"/>
        </a:p>
      </dgm:t>
    </dgm:pt>
    <dgm:pt modelId="{77AFC5BA-E8F5-453F-A9C6-173D98051852}">
      <dgm:prSet phldrT="[文本]"/>
      <dgm:spPr/>
      <dgm:t>
        <a:bodyPr/>
        <a:lstStyle/>
        <a:p>
          <a:r>
            <a:rPr lang="zh-CN" altLang="en-US" dirty="0"/>
            <a:t>内蒙古包钢康复医院</a:t>
          </a:r>
        </a:p>
      </dgm:t>
    </dgm:pt>
    <dgm:pt modelId="{B7DBD01F-0FFA-4777-B6C6-8B546668F51B}" type="parTrans" cxnId="{B4A6B237-D0F2-4230-9531-40B55201CC13}">
      <dgm:prSet/>
      <dgm:spPr/>
      <dgm:t>
        <a:bodyPr/>
        <a:lstStyle/>
        <a:p>
          <a:endParaRPr lang="zh-CN" altLang="en-US"/>
        </a:p>
      </dgm:t>
    </dgm:pt>
    <dgm:pt modelId="{2CA4CEE8-AFF1-49EB-B63D-FF32B3B15432}" type="sibTrans" cxnId="{B4A6B237-D0F2-4230-9531-40B55201CC13}">
      <dgm:prSet/>
      <dgm:spPr/>
      <dgm:t>
        <a:bodyPr/>
        <a:lstStyle/>
        <a:p>
          <a:endParaRPr lang="zh-CN" altLang="en-US"/>
        </a:p>
      </dgm:t>
    </dgm:pt>
    <dgm:pt modelId="{0E688BC4-4FE6-4406-AD22-EEA49324BD4F}">
      <dgm:prSet phldrT="[文本]"/>
      <dgm:spPr/>
      <dgm:t>
        <a:bodyPr/>
        <a:lstStyle/>
        <a:p>
          <a:r>
            <a:rPr lang="zh-CN" altLang="en-US" dirty="0"/>
            <a:t>基层卫生服务机构（</a:t>
          </a:r>
          <a:r>
            <a:rPr lang="en-US" altLang="zh-CN" dirty="0"/>
            <a:t>6</a:t>
          </a:r>
          <a:r>
            <a:rPr lang="zh-CN" altLang="en-US" dirty="0"/>
            <a:t>个）</a:t>
          </a:r>
        </a:p>
      </dgm:t>
    </dgm:pt>
    <dgm:pt modelId="{D8AE1B5C-A5CC-48D7-99B1-78D641E5FC98}" type="parTrans" cxnId="{962E57BD-1843-4562-958B-CC97DF569E06}">
      <dgm:prSet/>
      <dgm:spPr/>
      <dgm:t>
        <a:bodyPr/>
        <a:lstStyle/>
        <a:p>
          <a:endParaRPr lang="zh-CN" altLang="en-US"/>
        </a:p>
      </dgm:t>
    </dgm:pt>
    <dgm:pt modelId="{3AAF4D1D-29CE-470B-A466-6FA99E5AE57F}" type="sibTrans" cxnId="{962E57BD-1843-4562-958B-CC97DF569E06}">
      <dgm:prSet/>
      <dgm:spPr/>
      <dgm:t>
        <a:bodyPr/>
        <a:lstStyle/>
        <a:p>
          <a:endParaRPr lang="zh-CN" altLang="en-US"/>
        </a:p>
      </dgm:t>
    </dgm:pt>
    <dgm:pt modelId="{4DDAD610-BD18-42E5-B0D2-85BE18646C80}">
      <dgm:prSet phldrT="[文本]"/>
      <dgm:spPr/>
      <dgm:t>
        <a:bodyPr/>
        <a:lstStyle/>
        <a:p>
          <a:r>
            <a:rPr lang="zh-CN" altLang="en-US" dirty="0"/>
            <a:t>包头市拓康服务公司</a:t>
          </a:r>
        </a:p>
      </dgm:t>
    </dgm:pt>
    <dgm:pt modelId="{A275B760-81D6-4B37-89B2-9D29B1D4C00B}" type="parTrans" cxnId="{43788AB6-96F7-498A-9315-97A11BD13A70}">
      <dgm:prSet/>
      <dgm:spPr/>
      <dgm:t>
        <a:bodyPr/>
        <a:lstStyle/>
        <a:p>
          <a:endParaRPr lang="zh-CN" altLang="en-US"/>
        </a:p>
      </dgm:t>
    </dgm:pt>
    <dgm:pt modelId="{B354ECB0-B578-4B0C-A16F-1F87BEE404B3}" type="sibTrans" cxnId="{43788AB6-96F7-498A-9315-97A11BD13A70}">
      <dgm:prSet/>
      <dgm:spPr/>
      <dgm:t>
        <a:bodyPr/>
        <a:lstStyle/>
        <a:p>
          <a:endParaRPr lang="zh-CN" altLang="en-US"/>
        </a:p>
      </dgm:t>
    </dgm:pt>
    <dgm:pt modelId="{0A44C521-45DC-438E-A60A-483C05073027}" type="pres">
      <dgm:prSet presAssocID="{F18D29AB-5A21-4B81-BB39-B89016EAB10C}" presName="hierChild1" presStyleCnt="0">
        <dgm:presLayoutVars>
          <dgm:orgChart val="1"/>
          <dgm:chPref val="1"/>
          <dgm:dir/>
          <dgm:animOne val="branch"/>
          <dgm:animLvl val="lvl"/>
          <dgm:resizeHandles/>
        </dgm:presLayoutVars>
      </dgm:prSet>
      <dgm:spPr/>
    </dgm:pt>
    <dgm:pt modelId="{44423CC4-CC30-458D-A872-1B59797E9619}" type="pres">
      <dgm:prSet presAssocID="{3EAFFA4D-148E-4EDB-8E1C-EF8D7E020CFB}" presName="hierRoot1" presStyleCnt="0">
        <dgm:presLayoutVars>
          <dgm:hierBranch val="init"/>
        </dgm:presLayoutVars>
      </dgm:prSet>
      <dgm:spPr/>
    </dgm:pt>
    <dgm:pt modelId="{E01A45BA-4076-49DD-BEE5-AF6219C4EFFA}" type="pres">
      <dgm:prSet presAssocID="{3EAFFA4D-148E-4EDB-8E1C-EF8D7E020CFB}" presName="rootComposite1" presStyleCnt="0"/>
      <dgm:spPr/>
    </dgm:pt>
    <dgm:pt modelId="{5C7F0A89-40F9-45F1-9647-EB2242B11918}" type="pres">
      <dgm:prSet presAssocID="{3EAFFA4D-148E-4EDB-8E1C-EF8D7E020CFB}" presName="rootText1" presStyleLbl="node0" presStyleIdx="0" presStyleCnt="1" custAng="0" custScaleX="171113" custScaleY="124941">
        <dgm:presLayoutVars>
          <dgm:chPref val="3"/>
        </dgm:presLayoutVars>
      </dgm:prSet>
      <dgm:spPr/>
    </dgm:pt>
    <dgm:pt modelId="{904FA27C-9841-4046-8B85-DDF1032E010E}" type="pres">
      <dgm:prSet presAssocID="{3EAFFA4D-148E-4EDB-8E1C-EF8D7E020CFB}" presName="rootConnector1" presStyleLbl="node1" presStyleIdx="0" presStyleCnt="0"/>
      <dgm:spPr/>
    </dgm:pt>
    <dgm:pt modelId="{A6621CE3-187A-49CA-A73C-C477DBFA2D1F}" type="pres">
      <dgm:prSet presAssocID="{3EAFFA4D-148E-4EDB-8E1C-EF8D7E020CFB}" presName="hierChild2" presStyleCnt="0"/>
      <dgm:spPr/>
    </dgm:pt>
    <dgm:pt modelId="{2701A20F-375F-4509-87B2-2577ECB5B8DA}" type="pres">
      <dgm:prSet presAssocID="{6886BFB4-DFFC-4FF5-A2FD-85773D63C3AA}" presName="Name37" presStyleLbl="parChTrans1D2" presStyleIdx="0" presStyleCnt="4"/>
      <dgm:spPr/>
    </dgm:pt>
    <dgm:pt modelId="{A7C36F43-6674-4E9C-90F4-2793A8AA74ED}" type="pres">
      <dgm:prSet presAssocID="{57C55FE3-0B64-4F62-880C-9AE19F29B33B}" presName="hierRoot2" presStyleCnt="0">
        <dgm:presLayoutVars>
          <dgm:hierBranch val="init"/>
        </dgm:presLayoutVars>
      </dgm:prSet>
      <dgm:spPr/>
    </dgm:pt>
    <dgm:pt modelId="{89D55584-8FAA-4384-8AAF-8094E2813685}" type="pres">
      <dgm:prSet presAssocID="{57C55FE3-0B64-4F62-880C-9AE19F29B33B}" presName="rootComposite" presStyleCnt="0"/>
      <dgm:spPr/>
    </dgm:pt>
    <dgm:pt modelId="{DC1C9991-3361-45DA-A25D-8234B04A426A}" type="pres">
      <dgm:prSet presAssocID="{57C55FE3-0B64-4F62-880C-9AE19F29B33B}" presName="rootText" presStyleLbl="node2" presStyleIdx="0" presStyleCnt="4" custScaleY="54563">
        <dgm:presLayoutVars>
          <dgm:chPref val="3"/>
        </dgm:presLayoutVars>
      </dgm:prSet>
      <dgm:spPr/>
    </dgm:pt>
    <dgm:pt modelId="{48BF478A-F29C-4832-9855-29B0F8EB5456}" type="pres">
      <dgm:prSet presAssocID="{57C55FE3-0B64-4F62-880C-9AE19F29B33B}" presName="rootConnector" presStyleLbl="node2" presStyleIdx="0" presStyleCnt="4"/>
      <dgm:spPr/>
    </dgm:pt>
    <dgm:pt modelId="{773E0036-6FF5-4D41-954D-06644D3A4087}" type="pres">
      <dgm:prSet presAssocID="{57C55FE3-0B64-4F62-880C-9AE19F29B33B}" presName="hierChild4" presStyleCnt="0"/>
      <dgm:spPr/>
    </dgm:pt>
    <dgm:pt modelId="{6FD4C255-2397-4C74-8C73-7EC90A5C0C36}" type="pres">
      <dgm:prSet presAssocID="{57C55FE3-0B64-4F62-880C-9AE19F29B33B}" presName="hierChild5" presStyleCnt="0"/>
      <dgm:spPr/>
    </dgm:pt>
    <dgm:pt modelId="{09FF9360-81CB-45A9-B8D8-1EDC294D8E56}" type="pres">
      <dgm:prSet presAssocID="{B7DBD01F-0FFA-4777-B6C6-8B546668F51B}" presName="Name37" presStyleLbl="parChTrans1D2" presStyleIdx="1" presStyleCnt="4"/>
      <dgm:spPr/>
    </dgm:pt>
    <dgm:pt modelId="{CF325FDD-B83F-4BF8-A4FF-D5ABD73B7048}" type="pres">
      <dgm:prSet presAssocID="{77AFC5BA-E8F5-453F-A9C6-173D98051852}" presName="hierRoot2" presStyleCnt="0">
        <dgm:presLayoutVars>
          <dgm:hierBranch val="init"/>
        </dgm:presLayoutVars>
      </dgm:prSet>
      <dgm:spPr/>
    </dgm:pt>
    <dgm:pt modelId="{162C8966-96A9-48F7-9E89-4F8858440827}" type="pres">
      <dgm:prSet presAssocID="{77AFC5BA-E8F5-453F-A9C6-173D98051852}" presName="rootComposite" presStyleCnt="0"/>
      <dgm:spPr/>
    </dgm:pt>
    <dgm:pt modelId="{BDBCB55B-F330-4F18-8DD1-C16FAF510E8D}" type="pres">
      <dgm:prSet presAssocID="{77AFC5BA-E8F5-453F-A9C6-173D98051852}" presName="rootText" presStyleLbl="node2" presStyleIdx="1" presStyleCnt="4" custScaleX="117707" custScaleY="52826">
        <dgm:presLayoutVars>
          <dgm:chPref val="3"/>
        </dgm:presLayoutVars>
      </dgm:prSet>
      <dgm:spPr/>
    </dgm:pt>
    <dgm:pt modelId="{D5AB25A3-C41A-499B-A752-CF7524A95355}" type="pres">
      <dgm:prSet presAssocID="{77AFC5BA-E8F5-453F-A9C6-173D98051852}" presName="rootConnector" presStyleLbl="node2" presStyleIdx="1" presStyleCnt="4"/>
      <dgm:spPr/>
    </dgm:pt>
    <dgm:pt modelId="{72A1DBE3-231D-4B72-8AB3-CB4B1A19185C}" type="pres">
      <dgm:prSet presAssocID="{77AFC5BA-E8F5-453F-A9C6-173D98051852}" presName="hierChild4" presStyleCnt="0"/>
      <dgm:spPr/>
    </dgm:pt>
    <dgm:pt modelId="{440EC8AF-8C30-4C5F-A4E8-E584962CB324}" type="pres">
      <dgm:prSet presAssocID="{77AFC5BA-E8F5-453F-A9C6-173D98051852}" presName="hierChild5" presStyleCnt="0"/>
      <dgm:spPr/>
    </dgm:pt>
    <dgm:pt modelId="{7C8A0629-C229-494D-84DB-9234B8912051}" type="pres">
      <dgm:prSet presAssocID="{D8AE1B5C-A5CC-48D7-99B1-78D641E5FC98}" presName="Name37" presStyleLbl="parChTrans1D2" presStyleIdx="2" presStyleCnt="4"/>
      <dgm:spPr/>
    </dgm:pt>
    <dgm:pt modelId="{4E3E1180-D55F-4479-89FE-46B6EF537291}" type="pres">
      <dgm:prSet presAssocID="{0E688BC4-4FE6-4406-AD22-EEA49324BD4F}" presName="hierRoot2" presStyleCnt="0">
        <dgm:presLayoutVars>
          <dgm:hierBranch val="init"/>
        </dgm:presLayoutVars>
      </dgm:prSet>
      <dgm:spPr/>
    </dgm:pt>
    <dgm:pt modelId="{3980F0E2-0F09-4577-B091-888955098694}" type="pres">
      <dgm:prSet presAssocID="{0E688BC4-4FE6-4406-AD22-EEA49324BD4F}" presName="rootComposite" presStyleCnt="0"/>
      <dgm:spPr/>
    </dgm:pt>
    <dgm:pt modelId="{BEA7AFDC-D12F-4E69-95C8-F8D90F953279}" type="pres">
      <dgm:prSet presAssocID="{0E688BC4-4FE6-4406-AD22-EEA49324BD4F}" presName="rootText" presStyleLbl="node2" presStyleIdx="2" presStyleCnt="4" custScaleX="145927" custScaleY="54646">
        <dgm:presLayoutVars>
          <dgm:chPref val="3"/>
        </dgm:presLayoutVars>
      </dgm:prSet>
      <dgm:spPr/>
    </dgm:pt>
    <dgm:pt modelId="{DC3F0680-6321-4379-80FA-A6CC43A5E539}" type="pres">
      <dgm:prSet presAssocID="{0E688BC4-4FE6-4406-AD22-EEA49324BD4F}" presName="rootConnector" presStyleLbl="node2" presStyleIdx="2" presStyleCnt="4"/>
      <dgm:spPr/>
    </dgm:pt>
    <dgm:pt modelId="{104D3280-7677-4E29-B8CA-8EC0C2D0D8C5}" type="pres">
      <dgm:prSet presAssocID="{0E688BC4-4FE6-4406-AD22-EEA49324BD4F}" presName="hierChild4" presStyleCnt="0"/>
      <dgm:spPr/>
    </dgm:pt>
    <dgm:pt modelId="{C508C532-19BB-4BA1-9ED7-0CCCC8BD2225}" type="pres">
      <dgm:prSet presAssocID="{0E688BC4-4FE6-4406-AD22-EEA49324BD4F}" presName="hierChild5" presStyleCnt="0"/>
      <dgm:spPr/>
    </dgm:pt>
    <dgm:pt modelId="{00A9E2ED-98F8-49ED-86A4-E4A14217F553}" type="pres">
      <dgm:prSet presAssocID="{A275B760-81D6-4B37-89B2-9D29B1D4C00B}" presName="Name37" presStyleLbl="parChTrans1D2" presStyleIdx="3" presStyleCnt="4"/>
      <dgm:spPr/>
    </dgm:pt>
    <dgm:pt modelId="{38CB5060-D49E-4CDF-9384-BF96FB4C993F}" type="pres">
      <dgm:prSet presAssocID="{4DDAD610-BD18-42E5-B0D2-85BE18646C80}" presName="hierRoot2" presStyleCnt="0">
        <dgm:presLayoutVars>
          <dgm:hierBranch val="init"/>
        </dgm:presLayoutVars>
      </dgm:prSet>
      <dgm:spPr/>
    </dgm:pt>
    <dgm:pt modelId="{6B9F935B-4D46-484F-B227-CE64A47B487D}" type="pres">
      <dgm:prSet presAssocID="{4DDAD610-BD18-42E5-B0D2-85BE18646C80}" presName="rootComposite" presStyleCnt="0"/>
      <dgm:spPr/>
    </dgm:pt>
    <dgm:pt modelId="{242B9BD5-69AA-4611-B2D7-BE3C426C9746}" type="pres">
      <dgm:prSet presAssocID="{4DDAD610-BD18-42E5-B0D2-85BE18646C80}" presName="rootText" presStyleLbl="node2" presStyleIdx="3" presStyleCnt="4" custScaleX="127036" custScaleY="51615">
        <dgm:presLayoutVars>
          <dgm:chPref val="3"/>
        </dgm:presLayoutVars>
      </dgm:prSet>
      <dgm:spPr/>
    </dgm:pt>
    <dgm:pt modelId="{8D7E34CA-848A-41F0-B399-5FAF63D2B69A}" type="pres">
      <dgm:prSet presAssocID="{4DDAD610-BD18-42E5-B0D2-85BE18646C80}" presName="rootConnector" presStyleLbl="node2" presStyleIdx="3" presStyleCnt="4"/>
      <dgm:spPr/>
    </dgm:pt>
    <dgm:pt modelId="{5EE924E0-3267-46CB-AD91-BF7B65AEB23D}" type="pres">
      <dgm:prSet presAssocID="{4DDAD610-BD18-42E5-B0D2-85BE18646C80}" presName="hierChild4" presStyleCnt="0"/>
      <dgm:spPr/>
    </dgm:pt>
    <dgm:pt modelId="{84FA7D9B-7E97-459D-A421-48548215894A}" type="pres">
      <dgm:prSet presAssocID="{4DDAD610-BD18-42E5-B0D2-85BE18646C80}" presName="hierChild5" presStyleCnt="0"/>
      <dgm:spPr/>
    </dgm:pt>
    <dgm:pt modelId="{5DD242BA-A967-493A-BAEB-FF1C0D2028DA}" type="pres">
      <dgm:prSet presAssocID="{3EAFFA4D-148E-4EDB-8E1C-EF8D7E020CFB}" presName="hierChild3" presStyleCnt="0"/>
      <dgm:spPr/>
    </dgm:pt>
  </dgm:ptLst>
  <dgm:cxnLst>
    <dgm:cxn modelId="{3AAB3703-3812-421A-82CF-1A614A537219}" type="presOf" srcId="{77AFC5BA-E8F5-453F-A9C6-173D98051852}" destId="{BDBCB55B-F330-4F18-8DD1-C16FAF510E8D}" srcOrd="0" destOrd="0" presId="urn:microsoft.com/office/officeart/2005/8/layout/orgChart1"/>
    <dgm:cxn modelId="{19C67B0D-1B35-4EAF-9640-D247D1C115FB}" type="presOf" srcId="{0E688BC4-4FE6-4406-AD22-EEA49324BD4F}" destId="{DC3F0680-6321-4379-80FA-A6CC43A5E539}" srcOrd="1" destOrd="0" presId="urn:microsoft.com/office/officeart/2005/8/layout/orgChart1"/>
    <dgm:cxn modelId="{569F991C-6E22-4AA4-8EA6-462EEA5F3148}" type="presOf" srcId="{0E688BC4-4FE6-4406-AD22-EEA49324BD4F}" destId="{BEA7AFDC-D12F-4E69-95C8-F8D90F953279}" srcOrd="0" destOrd="0" presId="urn:microsoft.com/office/officeart/2005/8/layout/orgChart1"/>
    <dgm:cxn modelId="{4602F31C-1484-45C6-A2C0-1E91C5AF1ACA}" type="presOf" srcId="{4DDAD610-BD18-42E5-B0D2-85BE18646C80}" destId="{242B9BD5-69AA-4611-B2D7-BE3C426C9746}" srcOrd="0" destOrd="0" presId="urn:microsoft.com/office/officeart/2005/8/layout/orgChart1"/>
    <dgm:cxn modelId="{FE0E1326-6AE8-4971-94FF-3D88D2E67719}" type="presOf" srcId="{4DDAD610-BD18-42E5-B0D2-85BE18646C80}" destId="{8D7E34CA-848A-41F0-B399-5FAF63D2B69A}" srcOrd="1" destOrd="0" presId="urn:microsoft.com/office/officeart/2005/8/layout/orgChart1"/>
    <dgm:cxn modelId="{0E38D92A-71D4-4587-9BC1-38885ECE1E93}" type="presOf" srcId="{3EAFFA4D-148E-4EDB-8E1C-EF8D7E020CFB}" destId="{5C7F0A89-40F9-45F1-9647-EB2242B11918}" srcOrd="0" destOrd="0" presId="urn:microsoft.com/office/officeart/2005/8/layout/orgChart1"/>
    <dgm:cxn modelId="{B4A6B237-D0F2-4230-9531-40B55201CC13}" srcId="{3EAFFA4D-148E-4EDB-8E1C-EF8D7E020CFB}" destId="{77AFC5BA-E8F5-453F-A9C6-173D98051852}" srcOrd="1" destOrd="0" parTransId="{B7DBD01F-0FFA-4777-B6C6-8B546668F51B}" sibTransId="{2CA4CEE8-AFF1-49EB-B63D-FF32B3B15432}"/>
    <dgm:cxn modelId="{02485D63-4A5E-4438-9782-C3126AC2FF86}" type="presOf" srcId="{3EAFFA4D-148E-4EDB-8E1C-EF8D7E020CFB}" destId="{904FA27C-9841-4046-8B85-DDF1032E010E}" srcOrd="1" destOrd="0" presId="urn:microsoft.com/office/officeart/2005/8/layout/orgChart1"/>
    <dgm:cxn modelId="{6C2D2865-2BB5-4306-B3D1-FCD4B8103DA4}" type="presOf" srcId="{57C55FE3-0B64-4F62-880C-9AE19F29B33B}" destId="{DC1C9991-3361-45DA-A25D-8234B04A426A}" srcOrd="0" destOrd="0" presId="urn:microsoft.com/office/officeart/2005/8/layout/orgChart1"/>
    <dgm:cxn modelId="{B1389365-A5E2-4B67-8543-ACFD92C6AFCF}" srcId="{F18D29AB-5A21-4B81-BB39-B89016EAB10C}" destId="{3EAFFA4D-148E-4EDB-8E1C-EF8D7E020CFB}" srcOrd="0" destOrd="0" parTransId="{606A91C0-4A9F-4BDC-ADCC-98DEC999F420}" sibTransId="{A99105DD-EFD3-4918-A719-A31C698F675F}"/>
    <dgm:cxn modelId="{A21D0C68-4FE0-4B7A-AAE0-CFC494AEEF87}" type="presOf" srcId="{77AFC5BA-E8F5-453F-A9C6-173D98051852}" destId="{D5AB25A3-C41A-499B-A752-CF7524A95355}" srcOrd="1" destOrd="0" presId="urn:microsoft.com/office/officeart/2005/8/layout/orgChart1"/>
    <dgm:cxn modelId="{AB55B152-F38A-4300-A18A-6835B914A71C}" srcId="{3EAFFA4D-148E-4EDB-8E1C-EF8D7E020CFB}" destId="{57C55FE3-0B64-4F62-880C-9AE19F29B33B}" srcOrd="0" destOrd="0" parTransId="{6886BFB4-DFFC-4FF5-A2FD-85773D63C3AA}" sibTransId="{EFF58C81-BB6B-42DF-A3F5-214CE937593F}"/>
    <dgm:cxn modelId="{D1F4F454-8E28-437D-925C-56A7F927977D}" type="presOf" srcId="{D8AE1B5C-A5CC-48D7-99B1-78D641E5FC98}" destId="{7C8A0629-C229-494D-84DB-9234B8912051}" srcOrd="0" destOrd="0" presId="urn:microsoft.com/office/officeart/2005/8/layout/orgChart1"/>
    <dgm:cxn modelId="{5D3C21A1-4904-4253-8B5C-3AF05DFD13EE}" type="presOf" srcId="{57C55FE3-0B64-4F62-880C-9AE19F29B33B}" destId="{48BF478A-F29C-4832-9855-29B0F8EB5456}" srcOrd="1" destOrd="0" presId="urn:microsoft.com/office/officeart/2005/8/layout/orgChart1"/>
    <dgm:cxn modelId="{924ACCA9-5D3E-426D-8A16-8E49E461D6E3}" type="presOf" srcId="{B7DBD01F-0FFA-4777-B6C6-8B546668F51B}" destId="{09FF9360-81CB-45A9-B8D8-1EDC294D8E56}" srcOrd="0" destOrd="0" presId="urn:microsoft.com/office/officeart/2005/8/layout/orgChart1"/>
    <dgm:cxn modelId="{664362B3-4FC6-46F4-A1ED-AB87FBF26DF9}" type="presOf" srcId="{6886BFB4-DFFC-4FF5-A2FD-85773D63C3AA}" destId="{2701A20F-375F-4509-87B2-2577ECB5B8DA}" srcOrd="0" destOrd="0" presId="urn:microsoft.com/office/officeart/2005/8/layout/orgChart1"/>
    <dgm:cxn modelId="{43788AB6-96F7-498A-9315-97A11BD13A70}" srcId="{3EAFFA4D-148E-4EDB-8E1C-EF8D7E020CFB}" destId="{4DDAD610-BD18-42E5-B0D2-85BE18646C80}" srcOrd="3" destOrd="0" parTransId="{A275B760-81D6-4B37-89B2-9D29B1D4C00B}" sibTransId="{B354ECB0-B578-4B0C-A16F-1F87BEE404B3}"/>
    <dgm:cxn modelId="{962E57BD-1843-4562-958B-CC97DF569E06}" srcId="{3EAFFA4D-148E-4EDB-8E1C-EF8D7E020CFB}" destId="{0E688BC4-4FE6-4406-AD22-EEA49324BD4F}" srcOrd="2" destOrd="0" parTransId="{D8AE1B5C-A5CC-48D7-99B1-78D641E5FC98}" sibTransId="{3AAF4D1D-29CE-470B-A466-6FA99E5AE57F}"/>
    <dgm:cxn modelId="{590394CE-4D07-4E5A-A1F6-F4AA9442FB78}" type="presOf" srcId="{A275B760-81D6-4B37-89B2-9D29B1D4C00B}" destId="{00A9E2ED-98F8-49ED-86A4-E4A14217F553}" srcOrd="0" destOrd="0" presId="urn:microsoft.com/office/officeart/2005/8/layout/orgChart1"/>
    <dgm:cxn modelId="{F1488ADE-6ECD-455B-BB29-CCA9B61763AB}" type="presOf" srcId="{F18D29AB-5A21-4B81-BB39-B89016EAB10C}" destId="{0A44C521-45DC-438E-A60A-483C05073027}" srcOrd="0" destOrd="0" presId="urn:microsoft.com/office/officeart/2005/8/layout/orgChart1"/>
    <dgm:cxn modelId="{F48D4F78-0E7D-495F-820E-922E4C3BD669}" type="presParOf" srcId="{0A44C521-45DC-438E-A60A-483C05073027}" destId="{44423CC4-CC30-458D-A872-1B59797E9619}" srcOrd="0" destOrd="0" presId="urn:microsoft.com/office/officeart/2005/8/layout/orgChart1"/>
    <dgm:cxn modelId="{E8C4CC52-B736-4BD9-8F3F-2E3C560B336B}" type="presParOf" srcId="{44423CC4-CC30-458D-A872-1B59797E9619}" destId="{E01A45BA-4076-49DD-BEE5-AF6219C4EFFA}" srcOrd="0" destOrd="0" presId="urn:microsoft.com/office/officeart/2005/8/layout/orgChart1"/>
    <dgm:cxn modelId="{AC832C86-DCF6-4740-94EA-A2FC12652673}" type="presParOf" srcId="{E01A45BA-4076-49DD-BEE5-AF6219C4EFFA}" destId="{5C7F0A89-40F9-45F1-9647-EB2242B11918}" srcOrd="0" destOrd="0" presId="urn:microsoft.com/office/officeart/2005/8/layout/orgChart1"/>
    <dgm:cxn modelId="{67051B77-A2FE-4F41-A8B1-93BE4A92ADF8}" type="presParOf" srcId="{E01A45BA-4076-49DD-BEE5-AF6219C4EFFA}" destId="{904FA27C-9841-4046-8B85-DDF1032E010E}" srcOrd="1" destOrd="0" presId="urn:microsoft.com/office/officeart/2005/8/layout/orgChart1"/>
    <dgm:cxn modelId="{773345B8-D453-4075-AB4B-AA46499F307C}" type="presParOf" srcId="{44423CC4-CC30-458D-A872-1B59797E9619}" destId="{A6621CE3-187A-49CA-A73C-C477DBFA2D1F}" srcOrd="1" destOrd="0" presId="urn:microsoft.com/office/officeart/2005/8/layout/orgChart1"/>
    <dgm:cxn modelId="{61AE9C91-ECBB-4AD1-99A5-462C014FCA01}" type="presParOf" srcId="{A6621CE3-187A-49CA-A73C-C477DBFA2D1F}" destId="{2701A20F-375F-4509-87B2-2577ECB5B8DA}" srcOrd="0" destOrd="0" presId="urn:microsoft.com/office/officeart/2005/8/layout/orgChart1"/>
    <dgm:cxn modelId="{4B8E9CBE-40D3-4C91-8EBE-6DD3CEE60938}" type="presParOf" srcId="{A6621CE3-187A-49CA-A73C-C477DBFA2D1F}" destId="{A7C36F43-6674-4E9C-90F4-2793A8AA74ED}" srcOrd="1" destOrd="0" presId="urn:microsoft.com/office/officeart/2005/8/layout/orgChart1"/>
    <dgm:cxn modelId="{AD7ED0E0-AE40-449C-805C-AC19DF74AEA7}" type="presParOf" srcId="{A7C36F43-6674-4E9C-90F4-2793A8AA74ED}" destId="{89D55584-8FAA-4384-8AAF-8094E2813685}" srcOrd="0" destOrd="0" presId="urn:microsoft.com/office/officeart/2005/8/layout/orgChart1"/>
    <dgm:cxn modelId="{08D122D0-8848-4518-BF2C-3D1DF244D646}" type="presParOf" srcId="{89D55584-8FAA-4384-8AAF-8094E2813685}" destId="{DC1C9991-3361-45DA-A25D-8234B04A426A}" srcOrd="0" destOrd="0" presId="urn:microsoft.com/office/officeart/2005/8/layout/orgChart1"/>
    <dgm:cxn modelId="{79071F57-A37B-498D-8497-B4FFB1631E78}" type="presParOf" srcId="{89D55584-8FAA-4384-8AAF-8094E2813685}" destId="{48BF478A-F29C-4832-9855-29B0F8EB5456}" srcOrd="1" destOrd="0" presId="urn:microsoft.com/office/officeart/2005/8/layout/orgChart1"/>
    <dgm:cxn modelId="{BB9DF2C2-7D89-4524-BA21-26BABC3B5999}" type="presParOf" srcId="{A7C36F43-6674-4E9C-90F4-2793A8AA74ED}" destId="{773E0036-6FF5-4D41-954D-06644D3A4087}" srcOrd="1" destOrd="0" presId="urn:microsoft.com/office/officeart/2005/8/layout/orgChart1"/>
    <dgm:cxn modelId="{8B458C06-EA82-4B53-AB9D-66F9A2F9BE00}" type="presParOf" srcId="{A7C36F43-6674-4E9C-90F4-2793A8AA74ED}" destId="{6FD4C255-2397-4C74-8C73-7EC90A5C0C36}" srcOrd="2" destOrd="0" presId="urn:microsoft.com/office/officeart/2005/8/layout/orgChart1"/>
    <dgm:cxn modelId="{9F9CD951-973B-4702-BB39-95F24D1B2C5D}" type="presParOf" srcId="{A6621CE3-187A-49CA-A73C-C477DBFA2D1F}" destId="{09FF9360-81CB-45A9-B8D8-1EDC294D8E56}" srcOrd="2" destOrd="0" presId="urn:microsoft.com/office/officeart/2005/8/layout/orgChart1"/>
    <dgm:cxn modelId="{275DFBB3-092F-4316-BBDB-35BA1BEA9AEC}" type="presParOf" srcId="{A6621CE3-187A-49CA-A73C-C477DBFA2D1F}" destId="{CF325FDD-B83F-4BF8-A4FF-D5ABD73B7048}" srcOrd="3" destOrd="0" presId="urn:microsoft.com/office/officeart/2005/8/layout/orgChart1"/>
    <dgm:cxn modelId="{6831A111-837E-4967-AE75-E4EA42C0FEEC}" type="presParOf" srcId="{CF325FDD-B83F-4BF8-A4FF-D5ABD73B7048}" destId="{162C8966-96A9-48F7-9E89-4F8858440827}" srcOrd="0" destOrd="0" presId="urn:microsoft.com/office/officeart/2005/8/layout/orgChart1"/>
    <dgm:cxn modelId="{D2BEE05E-642F-4225-B98F-9B1A10A16976}" type="presParOf" srcId="{162C8966-96A9-48F7-9E89-4F8858440827}" destId="{BDBCB55B-F330-4F18-8DD1-C16FAF510E8D}" srcOrd="0" destOrd="0" presId="urn:microsoft.com/office/officeart/2005/8/layout/orgChart1"/>
    <dgm:cxn modelId="{A58099E1-C89D-469E-BEC6-1A9572F16731}" type="presParOf" srcId="{162C8966-96A9-48F7-9E89-4F8858440827}" destId="{D5AB25A3-C41A-499B-A752-CF7524A95355}" srcOrd="1" destOrd="0" presId="urn:microsoft.com/office/officeart/2005/8/layout/orgChart1"/>
    <dgm:cxn modelId="{A3216879-954F-4D30-85DF-924788FFD342}" type="presParOf" srcId="{CF325FDD-B83F-4BF8-A4FF-D5ABD73B7048}" destId="{72A1DBE3-231D-4B72-8AB3-CB4B1A19185C}" srcOrd="1" destOrd="0" presId="urn:microsoft.com/office/officeart/2005/8/layout/orgChart1"/>
    <dgm:cxn modelId="{35DCFA62-E276-487D-8916-CA1B545DDBE7}" type="presParOf" srcId="{CF325FDD-B83F-4BF8-A4FF-D5ABD73B7048}" destId="{440EC8AF-8C30-4C5F-A4E8-E584962CB324}" srcOrd="2" destOrd="0" presId="urn:microsoft.com/office/officeart/2005/8/layout/orgChart1"/>
    <dgm:cxn modelId="{ADA6888E-E09A-4132-B4A6-99A36242EB70}" type="presParOf" srcId="{A6621CE3-187A-49CA-A73C-C477DBFA2D1F}" destId="{7C8A0629-C229-494D-84DB-9234B8912051}" srcOrd="4" destOrd="0" presId="urn:microsoft.com/office/officeart/2005/8/layout/orgChart1"/>
    <dgm:cxn modelId="{954A5575-6E36-49C0-BAE3-A9755602F57C}" type="presParOf" srcId="{A6621CE3-187A-49CA-A73C-C477DBFA2D1F}" destId="{4E3E1180-D55F-4479-89FE-46B6EF537291}" srcOrd="5" destOrd="0" presId="urn:microsoft.com/office/officeart/2005/8/layout/orgChart1"/>
    <dgm:cxn modelId="{9859E405-700B-406B-ABB4-F2513226B671}" type="presParOf" srcId="{4E3E1180-D55F-4479-89FE-46B6EF537291}" destId="{3980F0E2-0F09-4577-B091-888955098694}" srcOrd="0" destOrd="0" presId="urn:microsoft.com/office/officeart/2005/8/layout/orgChart1"/>
    <dgm:cxn modelId="{1D9E542C-A2E5-4A5B-882F-8ADE309AA6E5}" type="presParOf" srcId="{3980F0E2-0F09-4577-B091-888955098694}" destId="{BEA7AFDC-D12F-4E69-95C8-F8D90F953279}" srcOrd="0" destOrd="0" presId="urn:microsoft.com/office/officeart/2005/8/layout/orgChart1"/>
    <dgm:cxn modelId="{58BE4BBE-57AE-4FDA-9426-29D9E307C45D}" type="presParOf" srcId="{3980F0E2-0F09-4577-B091-888955098694}" destId="{DC3F0680-6321-4379-80FA-A6CC43A5E539}" srcOrd="1" destOrd="0" presId="urn:microsoft.com/office/officeart/2005/8/layout/orgChart1"/>
    <dgm:cxn modelId="{EBEE7825-6759-456C-87FC-52C2883C6E6C}" type="presParOf" srcId="{4E3E1180-D55F-4479-89FE-46B6EF537291}" destId="{104D3280-7677-4E29-B8CA-8EC0C2D0D8C5}" srcOrd="1" destOrd="0" presId="urn:microsoft.com/office/officeart/2005/8/layout/orgChart1"/>
    <dgm:cxn modelId="{DE32ABD0-B89B-4AAF-BC1B-15AE52C10693}" type="presParOf" srcId="{4E3E1180-D55F-4479-89FE-46B6EF537291}" destId="{C508C532-19BB-4BA1-9ED7-0CCCC8BD2225}" srcOrd="2" destOrd="0" presId="urn:microsoft.com/office/officeart/2005/8/layout/orgChart1"/>
    <dgm:cxn modelId="{31F9148F-7017-415E-9F15-6E6C4B1F08E9}" type="presParOf" srcId="{A6621CE3-187A-49CA-A73C-C477DBFA2D1F}" destId="{00A9E2ED-98F8-49ED-86A4-E4A14217F553}" srcOrd="6" destOrd="0" presId="urn:microsoft.com/office/officeart/2005/8/layout/orgChart1"/>
    <dgm:cxn modelId="{1E26577C-FDFE-43DB-BDF7-92CE4A16AEBB}" type="presParOf" srcId="{A6621CE3-187A-49CA-A73C-C477DBFA2D1F}" destId="{38CB5060-D49E-4CDF-9384-BF96FB4C993F}" srcOrd="7" destOrd="0" presId="urn:microsoft.com/office/officeart/2005/8/layout/orgChart1"/>
    <dgm:cxn modelId="{BD180471-9403-4E81-8257-7D283E113463}" type="presParOf" srcId="{38CB5060-D49E-4CDF-9384-BF96FB4C993F}" destId="{6B9F935B-4D46-484F-B227-CE64A47B487D}" srcOrd="0" destOrd="0" presId="urn:microsoft.com/office/officeart/2005/8/layout/orgChart1"/>
    <dgm:cxn modelId="{875BA31E-6F0F-4763-B84F-83448857E403}" type="presParOf" srcId="{6B9F935B-4D46-484F-B227-CE64A47B487D}" destId="{242B9BD5-69AA-4611-B2D7-BE3C426C9746}" srcOrd="0" destOrd="0" presId="urn:microsoft.com/office/officeart/2005/8/layout/orgChart1"/>
    <dgm:cxn modelId="{36DD6DAD-9235-4CEF-8428-5305494B40B4}" type="presParOf" srcId="{6B9F935B-4D46-484F-B227-CE64A47B487D}" destId="{8D7E34CA-848A-41F0-B399-5FAF63D2B69A}" srcOrd="1" destOrd="0" presId="urn:microsoft.com/office/officeart/2005/8/layout/orgChart1"/>
    <dgm:cxn modelId="{44A0A51D-6C09-41C6-9A11-09CB9EDB0F9C}" type="presParOf" srcId="{38CB5060-D49E-4CDF-9384-BF96FB4C993F}" destId="{5EE924E0-3267-46CB-AD91-BF7B65AEB23D}" srcOrd="1" destOrd="0" presId="urn:microsoft.com/office/officeart/2005/8/layout/orgChart1"/>
    <dgm:cxn modelId="{2AC0016F-A483-44C1-883F-75DBC3C5E880}" type="presParOf" srcId="{38CB5060-D49E-4CDF-9384-BF96FB4C993F}" destId="{84FA7D9B-7E97-459D-A421-48548215894A}" srcOrd="2" destOrd="0" presId="urn:microsoft.com/office/officeart/2005/8/layout/orgChart1"/>
    <dgm:cxn modelId="{2B34A790-955A-4561-A563-DF66E74352C9}" type="presParOf" srcId="{44423CC4-CC30-458D-A872-1B59797E9619}" destId="{5DD242BA-A967-493A-BAEB-FF1C0D2028D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91068-948E-421B-9912-0E8804B1CC19}">
      <dsp:nvSpPr>
        <dsp:cNvPr id="0" name=""/>
        <dsp:cNvSpPr/>
      </dsp:nvSpPr>
      <dsp:spPr>
        <a:xfrm>
          <a:off x="360061" y="0"/>
          <a:ext cx="6051161" cy="343101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58138C-3953-4F53-9FA9-93F94DFDDB23}">
      <dsp:nvSpPr>
        <dsp:cNvPr id="0" name=""/>
        <dsp:cNvSpPr/>
      </dsp:nvSpPr>
      <dsp:spPr>
        <a:xfrm>
          <a:off x="1373309" y="2368087"/>
          <a:ext cx="142730" cy="1427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23D857-FF0F-48AD-BAF5-871A419A7293}">
      <dsp:nvSpPr>
        <dsp:cNvPr id="0" name=""/>
        <dsp:cNvSpPr/>
      </dsp:nvSpPr>
      <dsp:spPr>
        <a:xfrm>
          <a:off x="1444674" y="2439453"/>
          <a:ext cx="1279083" cy="991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630" tIns="0" rIns="0" bIns="0" numCol="1" spcCol="1270" anchor="t" anchorCtr="0">
          <a:noAutofit/>
        </a:bodyPr>
        <a:lstStyle/>
        <a:p>
          <a:pPr marL="0" lvl="0" indent="0" algn="l" defTabSz="1022350">
            <a:lnSpc>
              <a:spcPct val="90000"/>
            </a:lnSpc>
            <a:spcBef>
              <a:spcPct val="0"/>
            </a:spcBef>
            <a:spcAft>
              <a:spcPct val="35000"/>
            </a:spcAft>
            <a:buNone/>
          </a:pPr>
          <a:r>
            <a:rPr lang="zh-CN" altLang="en-US" sz="2300" b="1" kern="1200" dirty="0">
              <a:solidFill>
                <a:srgbClr val="FF0000"/>
              </a:solidFill>
            </a:rPr>
            <a:t>监管机制越来越严</a:t>
          </a:r>
        </a:p>
      </dsp:txBody>
      <dsp:txXfrm>
        <a:off x="1444674" y="2439453"/>
        <a:ext cx="1279083" cy="991563"/>
      </dsp:txXfrm>
    </dsp:sp>
    <dsp:sp modelId="{BBED70F6-1C15-495A-85A6-511E5232E0FA}">
      <dsp:nvSpPr>
        <dsp:cNvPr id="0" name=""/>
        <dsp:cNvSpPr/>
      </dsp:nvSpPr>
      <dsp:spPr>
        <a:xfrm>
          <a:off x="2633178" y="1435537"/>
          <a:ext cx="258012" cy="25801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B6C811-60F1-4C4D-B832-5F46D6B7D1C8}">
      <dsp:nvSpPr>
        <dsp:cNvPr id="0" name=""/>
        <dsp:cNvSpPr/>
      </dsp:nvSpPr>
      <dsp:spPr>
        <a:xfrm>
          <a:off x="2725038" y="1564543"/>
          <a:ext cx="1391804" cy="1866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715" tIns="0" rIns="0" bIns="0" numCol="1" spcCol="1270" anchor="t" anchorCtr="0">
          <a:noAutofit/>
        </a:bodyPr>
        <a:lstStyle/>
        <a:p>
          <a:pPr marL="0" lvl="0" indent="0" algn="l" defTabSz="1022350">
            <a:lnSpc>
              <a:spcPct val="90000"/>
            </a:lnSpc>
            <a:spcBef>
              <a:spcPct val="0"/>
            </a:spcBef>
            <a:spcAft>
              <a:spcPct val="35000"/>
            </a:spcAft>
            <a:buNone/>
          </a:pPr>
          <a:r>
            <a:rPr lang="zh-CN" altLang="en-US" sz="2300" b="1" kern="1200" dirty="0">
              <a:solidFill>
                <a:srgbClr val="FF0000"/>
              </a:solidFill>
            </a:rPr>
            <a:t>控费力度越来越大</a:t>
          </a:r>
        </a:p>
      </dsp:txBody>
      <dsp:txXfrm>
        <a:off x="2725038" y="1564543"/>
        <a:ext cx="1391804" cy="1866473"/>
      </dsp:txXfrm>
    </dsp:sp>
    <dsp:sp modelId="{A395ACD2-C861-4B1A-8B19-ED1AABAFC33C}">
      <dsp:nvSpPr>
        <dsp:cNvPr id="0" name=""/>
        <dsp:cNvSpPr/>
      </dsp:nvSpPr>
      <dsp:spPr>
        <a:xfrm>
          <a:off x="4148316" y="868047"/>
          <a:ext cx="356825" cy="3568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7399B9-0518-4164-96C4-5200B10F3DF5}">
      <dsp:nvSpPr>
        <dsp:cNvPr id="0" name=""/>
        <dsp:cNvSpPr/>
      </dsp:nvSpPr>
      <dsp:spPr>
        <a:xfrm>
          <a:off x="4247889" y="1046460"/>
          <a:ext cx="1475190" cy="2384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075" tIns="0" rIns="0" bIns="0" numCol="1" spcCol="1270" anchor="t" anchorCtr="0">
          <a:noAutofit/>
        </a:bodyPr>
        <a:lstStyle/>
        <a:p>
          <a:pPr marL="0" lvl="0" indent="0" algn="l" defTabSz="1022350">
            <a:lnSpc>
              <a:spcPct val="90000"/>
            </a:lnSpc>
            <a:spcBef>
              <a:spcPct val="0"/>
            </a:spcBef>
            <a:spcAft>
              <a:spcPct val="35000"/>
            </a:spcAft>
            <a:buNone/>
          </a:pPr>
          <a:r>
            <a:rPr lang="zh-CN" altLang="en-US" sz="2300" b="1" kern="1200" dirty="0">
              <a:solidFill>
                <a:srgbClr val="FF0000"/>
              </a:solidFill>
            </a:rPr>
            <a:t>质量要求越来越高</a:t>
          </a:r>
        </a:p>
      </dsp:txBody>
      <dsp:txXfrm>
        <a:off x="4247889" y="1046460"/>
        <a:ext cx="1475190" cy="2384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A0D73-4380-4EEE-B578-ECB60F8DFA82}">
      <dsp:nvSpPr>
        <dsp:cNvPr id="0" name=""/>
        <dsp:cNvSpPr/>
      </dsp:nvSpPr>
      <dsp:spPr>
        <a:xfrm rot="16200000">
          <a:off x="1601751" y="1210"/>
          <a:ext cx="1356270" cy="1356270"/>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altLang="zh-CN" sz="2100" b="1" kern="1200" dirty="0"/>
            <a:t>SWOT</a:t>
          </a:r>
          <a:endParaRPr lang="zh-CN" altLang="en-US" sz="2100" b="1" kern="1200" dirty="0"/>
        </a:p>
      </dsp:txBody>
      <dsp:txXfrm rot="5400000">
        <a:off x="1601751" y="340277"/>
        <a:ext cx="1118923" cy="678135"/>
      </dsp:txXfrm>
    </dsp:sp>
    <dsp:sp modelId="{F93430C6-4CB4-468C-AA83-83F2B25A7093}">
      <dsp:nvSpPr>
        <dsp:cNvPr id="0" name=""/>
        <dsp:cNvSpPr/>
      </dsp:nvSpPr>
      <dsp:spPr>
        <a:xfrm rot="5400000">
          <a:off x="3287234" y="0"/>
          <a:ext cx="1356270" cy="1356270"/>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altLang="zh-CN" sz="2100" b="1" kern="1200" dirty="0"/>
            <a:t>TOWS</a:t>
          </a:r>
          <a:endParaRPr lang="zh-CN" altLang="en-US" sz="2100" b="1" kern="1200" dirty="0"/>
        </a:p>
      </dsp:txBody>
      <dsp:txXfrm rot="-5400000">
        <a:off x="3524581" y="339068"/>
        <a:ext cx="1118923" cy="678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08D55-7762-E447-B61D-61FE49549FB0}">
      <dsp:nvSpPr>
        <dsp:cNvPr id="0" name=""/>
        <dsp:cNvSpPr/>
      </dsp:nvSpPr>
      <dsp:spPr>
        <a:xfrm>
          <a:off x="582876" y="0"/>
          <a:ext cx="2825240" cy="4278779"/>
        </a:xfrm>
        <a:prstGeom prst="triangle">
          <a:avLst/>
        </a:prstGeom>
        <a:gradFill flip="none" rotWithShape="1">
          <a:gsLst>
            <a:gs pos="0">
              <a:schemeClr val="accent1">
                <a:lumMod val="75000"/>
              </a:schemeClr>
            </a:gs>
            <a:gs pos="100000">
              <a:schemeClr val="accent1">
                <a:lumMod val="40000"/>
                <a:lumOff val="60000"/>
              </a:schemeClr>
            </a:gs>
          </a:gsLst>
          <a:path path="circle">
            <a:fillToRect l="100000" t="100000"/>
          </a:path>
          <a:tileRect r="-100000" b="-100000"/>
        </a:gra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72169C0-44AF-474C-BB3D-A0CEC6EE2512}">
      <dsp:nvSpPr>
        <dsp:cNvPr id="0" name=""/>
        <dsp:cNvSpPr/>
      </dsp:nvSpPr>
      <dsp:spPr>
        <a:xfrm>
          <a:off x="1748628" y="678100"/>
          <a:ext cx="2330142" cy="546314"/>
        </a:xfrm>
        <a:prstGeom prst="round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schemeClr val="tx1">
                  <a:lumMod val="65000"/>
                  <a:lumOff val="35000"/>
                </a:schemeClr>
              </a:solidFill>
              <a:effectLst/>
              <a:latin typeface="微软雅黑" panose="020B0503020204020204" pitchFamily="34" charset="-122"/>
              <a:ea typeface="微软雅黑" panose="020B0503020204020204" pitchFamily="34" charset="-122"/>
            </a:rPr>
            <a:t>             </a:t>
          </a:r>
          <a:r>
            <a:rPr lang="zh-CN" altLang="en-US" sz="2000" b="1" kern="1200" dirty="0">
              <a:solidFill>
                <a:schemeClr val="tx1"/>
              </a:solidFill>
              <a:effectLst/>
              <a:latin typeface="微软雅黑" panose="020B0503020204020204" pitchFamily="34" charset="-122"/>
              <a:ea typeface="微软雅黑" panose="020B0503020204020204" pitchFamily="34" charset="-122"/>
            </a:rPr>
            <a:t>疑难杂症找专家</a:t>
          </a:r>
          <a:endParaRPr lang="zh-CN" altLang="en-US" sz="2000" kern="1200" dirty="0">
            <a:solidFill>
              <a:schemeClr val="tx1"/>
            </a:solidFill>
            <a:effectLst/>
          </a:endParaRPr>
        </a:p>
      </dsp:txBody>
      <dsp:txXfrm>
        <a:off x="1775297" y="704769"/>
        <a:ext cx="2276804" cy="492976"/>
      </dsp:txXfrm>
    </dsp:sp>
    <dsp:sp modelId="{9516C943-B7A7-1149-98FE-0764E0798CEE}">
      <dsp:nvSpPr>
        <dsp:cNvPr id="0" name=""/>
        <dsp:cNvSpPr/>
      </dsp:nvSpPr>
      <dsp:spPr>
        <a:xfrm>
          <a:off x="1748628" y="1652293"/>
          <a:ext cx="2330142" cy="546314"/>
        </a:xfrm>
        <a:prstGeom prst="roundRect">
          <a:avLst/>
        </a:prstGeom>
        <a:solidFill>
          <a:schemeClr val="lt1">
            <a:alpha val="90000"/>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schemeClr val="tx1">
                  <a:lumMod val="65000"/>
                  <a:lumOff val="35000"/>
                </a:schemeClr>
              </a:solidFill>
              <a:effectLst/>
              <a:latin typeface="微软雅黑" panose="020B0503020204020204" pitchFamily="34" charset="-122"/>
              <a:ea typeface="微软雅黑" panose="020B0503020204020204" pitchFamily="34" charset="-122"/>
            </a:rPr>
            <a:t>             </a:t>
          </a:r>
          <a:r>
            <a:rPr lang="zh-CN" altLang="en-US" sz="2000" b="1" kern="1200" dirty="0">
              <a:solidFill>
                <a:schemeClr val="tx1"/>
              </a:solidFill>
              <a:effectLst/>
              <a:latin typeface="微软雅黑" panose="020B0503020204020204" pitchFamily="34" charset="-122"/>
              <a:ea typeface="微软雅黑" panose="020B0503020204020204" pitchFamily="34" charset="-122"/>
            </a:rPr>
            <a:t>大病救治在三甲</a:t>
          </a:r>
          <a:endParaRPr lang="zh-CN" altLang="en-US" sz="2000" kern="1200" dirty="0">
            <a:solidFill>
              <a:schemeClr val="tx1"/>
            </a:solidFill>
            <a:effectLst/>
          </a:endParaRPr>
        </a:p>
      </dsp:txBody>
      <dsp:txXfrm>
        <a:off x="1775297" y="1678962"/>
        <a:ext cx="2276804" cy="492976"/>
      </dsp:txXfrm>
    </dsp:sp>
    <dsp:sp modelId="{64BCAEA8-3539-934F-BAED-D177A6E21FFA}">
      <dsp:nvSpPr>
        <dsp:cNvPr id="0" name=""/>
        <dsp:cNvSpPr/>
      </dsp:nvSpPr>
      <dsp:spPr>
        <a:xfrm>
          <a:off x="1748628" y="2626485"/>
          <a:ext cx="2330142" cy="546314"/>
        </a:xfrm>
        <a:prstGeom prst="roundRect">
          <a:avLst/>
        </a:prstGeom>
        <a:solidFill>
          <a:schemeClr val="lt1">
            <a:alpha val="90000"/>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schemeClr val="tx1">
                  <a:lumMod val="65000"/>
                  <a:lumOff val="35000"/>
                </a:schemeClr>
              </a:solidFill>
              <a:effectLst/>
              <a:latin typeface="微软雅黑" panose="020B0503020204020204" pitchFamily="34" charset="-122"/>
              <a:ea typeface="微软雅黑" panose="020B0503020204020204" pitchFamily="34" charset="-122"/>
            </a:rPr>
            <a:t>           </a:t>
          </a:r>
          <a:r>
            <a:rPr lang="zh-CN" altLang="en-US" sz="2000" b="1" kern="1200" dirty="0">
              <a:solidFill>
                <a:schemeClr val="tx1"/>
              </a:solidFill>
              <a:effectLst/>
              <a:latin typeface="微软雅黑" panose="020B0503020204020204" pitchFamily="34" charset="-122"/>
              <a:ea typeface="微软雅黑" panose="020B0503020204020204" pitchFamily="34" charset="-122"/>
            </a:rPr>
            <a:t>小病诊疗在基层</a:t>
          </a:r>
          <a:endParaRPr lang="zh-CN" altLang="en-US" sz="2000" kern="1200" dirty="0">
            <a:solidFill>
              <a:schemeClr val="tx1"/>
            </a:solidFill>
            <a:effectLst/>
          </a:endParaRPr>
        </a:p>
      </dsp:txBody>
      <dsp:txXfrm>
        <a:off x="1775297" y="2653154"/>
        <a:ext cx="2276804" cy="4929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9E2ED-98F8-49ED-86A4-E4A14217F553}">
      <dsp:nvSpPr>
        <dsp:cNvPr id="0" name=""/>
        <dsp:cNvSpPr/>
      </dsp:nvSpPr>
      <dsp:spPr>
        <a:xfrm>
          <a:off x="4114800" y="1215271"/>
          <a:ext cx="3166224" cy="311699"/>
        </a:xfrm>
        <a:custGeom>
          <a:avLst/>
          <a:gdLst/>
          <a:ahLst/>
          <a:cxnLst/>
          <a:rect l="0" t="0" r="0" b="0"/>
          <a:pathLst>
            <a:path>
              <a:moveTo>
                <a:pt x="0" y="0"/>
              </a:moveTo>
              <a:lnTo>
                <a:pt x="0" y="155849"/>
              </a:lnTo>
              <a:lnTo>
                <a:pt x="3166224" y="155849"/>
              </a:lnTo>
              <a:lnTo>
                <a:pt x="3166224" y="31169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C8A0629-C229-494D-84DB-9234B8912051}">
      <dsp:nvSpPr>
        <dsp:cNvPr id="0" name=""/>
        <dsp:cNvSpPr/>
      </dsp:nvSpPr>
      <dsp:spPr>
        <a:xfrm>
          <a:off x="4114800" y="1215271"/>
          <a:ext cx="828755" cy="311699"/>
        </a:xfrm>
        <a:custGeom>
          <a:avLst/>
          <a:gdLst/>
          <a:ahLst/>
          <a:cxnLst/>
          <a:rect l="0" t="0" r="0" b="0"/>
          <a:pathLst>
            <a:path>
              <a:moveTo>
                <a:pt x="0" y="0"/>
              </a:moveTo>
              <a:lnTo>
                <a:pt x="0" y="155849"/>
              </a:lnTo>
              <a:lnTo>
                <a:pt x="828755" y="155849"/>
              </a:lnTo>
              <a:lnTo>
                <a:pt x="828755" y="31169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9FF9360-81CB-45A9-B8D8-1EDC294D8E56}">
      <dsp:nvSpPr>
        <dsp:cNvPr id="0" name=""/>
        <dsp:cNvSpPr/>
      </dsp:nvSpPr>
      <dsp:spPr>
        <a:xfrm>
          <a:off x="2675321" y="1215271"/>
          <a:ext cx="1439478" cy="311699"/>
        </a:xfrm>
        <a:custGeom>
          <a:avLst/>
          <a:gdLst/>
          <a:ahLst/>
          <a:cxnLst/>
          <a:rect l="0" t="0" r="0" b="0"/>
          <a:pathLst>
            <a:path>
              <a:moveTo>
                <a:pt x="1439478" y="0"/>
              </a:moveTo>
              <a:lnTo>
                <a:pt x="1439478" y="155849"/>
              </a:lnTo>
              <a:lnTo>
                <a:pt x="0" y="155849"/>
              </a:lnTo>
              <a:lnTo>
                <a:pt x="0" y="31169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701A20F-375F-4509-87B2-2577ECB5B8DA}">
      <dsp:nvSpPr>
        <dsp:cNvPr id="0" name=""/>
        <dsp:cNvSpPr/>
      </dsp:nvSpPr>
      <dsp:spPr>
        <a:xfrm>
          <a:off x="747930" y="1215271"/>
          <a:ext cx="3366869" cy="311699"/>
        </a:xfrm>
        <a:custGeom>
          <a:avLst/>
          <a:gdLst/>
          <a:ahLst/>
          <a:cxnLst/>
          <a:rect l="0" t="0" r="0" b="0"/>
          <a:pathLst>
            <a:path>
              <a:moveTo>
                <a:pt x="3366869" y="0"/>
              </a:moveTo>
              <a:lnTo>
                <a:pt x="3366869" y="155849"/>
              </a:lnTo>
              <a:lnTo>
                <a:pt x="0" y="155849"/>
              </a:lnTo>
              <a:lnTo>
                <a:pt x="0" y="31169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7F0A89-40F9-45F1-9647-EB2242B11918}">
      <dsp:nvSpPr>
        <dsp:cNvPr id="0" name=""/>
        <dsp:cNvSpPr/>
      </dsp:nvSpPr>
      <dsp:spPr>
        <a:xfrm>
          <a:off x="2844900" y="288033"/>
          <a:ext cx="2539798" cy="92723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zh-CN" altLang="en-US" sz="3600" b="1" kern="1200" dirty="0"/>
            <a:t>医院集团</a:t>
          </a:r>
        </a:p>
      </dsp:txBody>
      <dsp:txXfrm>
        <a:off x="2844900" y="288033"/>
        <a:ext cx="2539798" cy="927238"/>
      </dsp:txXfrm>
    </dsp:sp>
    <dsp:sp modelId="{DC1C9991-3361-45DA-A25D-8234B04A426A}">
      <dsp:nvSpPr>
        <dsp:cNvPr id="0" name=""/>
        <dsp:cNvSpPr/>
      </dsp:nvSpPr>
      <dsp:spPr>
        <a:xfrm>
          <a:off x="5789" y="1526970"/>
          <a:ext cx="1484281" cy="40493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zh-CN" altLang="en-US" sz="1500" kern="1200" dirty="0"/>
            <a:t>内蒙古包钢医院</a:t>
          </a:r>
        </a:p>
      </dsp:txBody>
      <dsp:txXfrm>
        <a:off x="5789" y="1526970"/>
        <a:ext cx="1484281" cy="404934"/>
      </dsp:txXfrm>
    </dsp:sp>
    <dsp:sp modelId="{BDBCB55B-F330-4F18-8DD1-C16FAF510E8D}">
      <dsp:nvSpPr>
        <dsp:cNvPr id="0" name=""/>
        <dsp:cNvSpPr/>
      </dsp:nvSpPr>
      <dsp:spPr>
        <a:xfrm>
          <a:off x="1801769" y="1526970"/>
          <a:ext cx="1747103" cy="39204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zh-CN" altLang="en-US" sz="1500" kern="1200" dirty="0"/>
            <a:t>内蒙古包钢康复医院</a:t>
          </a:r>
        </a:p>
      </dsp:txBody>
      <dsp:txXfrm>
        <a:off x="1801769" y="1526970"/>
        <a:ext cx="1747103" cy="392043"/>
      </dsp:txXfrm>
    </dsp:sp>
    <dsp:sp modelId="{BEA7AFDC-D12F-4E69-95C8-F8D90F953279}">
      <dsp:nvSpPr>
        <dsp:cNvPr id="0" name=""/>
        <dsp:cNvSpPr/>
      </dsp:nvSpPr>
      <dsp:spPr>
        <a:xfrm>
          <a:off x="3860572" y="1526970"/>
          <a:ext cx="2165967" cy="4055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zh-CN" altLang="en-US" sz="1500" kern="1200" dirty="0"/>
            <a:t>基层卫生服务机构（</a:t>
          </a:r>
          <a:r>
            <a:rPr lang="en-US" altLang="zh-CN" sz="1500" kern="1200" dirty="0"/>
            <a:t>6</a:t>
          </a:r>
          <a:r>
            <a:rPr lang="zh-CN" altLang="en-US" sz="1500" kern="1200" dirty="0"/>
            <a:t>个）</a:t>
          </a:r>
        </a:p>
      </dsp:txBody>
      <dsp:txXfrm>
        <a:off x="3860572" y="1526970"/>
        <a:ext cx="2165967" cy="405550"/>
      </dsp:txXfrm>
    </dsp:sp>
    <dsp:sp modelId="{242B9BD5-69AA-4611-B2D7-BE3C426C9746}">
      <dsp:nvSpPr>
        <dsp:cNvPr id="0" name=""/>
        <dsp:cNvSpPr/>
      </dsp:nvSpPr>
      <dsp:spPr>
        <a:xfrm>
          <a:off x="6338238" y="1526970"/>
          <a:ext cx="1885571" cy="38305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zh-CN" altLang="en-US" sz="1500" kern="1200" dirty="0"/>
            <a:t>包头市拓康服务公司</a:t>
          </a:r>
        </a:p>
      </dsp:txBody>
      <dsp:txXfrm>
        <a:off x="6338238" y="1526970"/>
        <a:ext cx="1885571" cy="383055"/>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sz="1200"/>
            </a:lvl1pPr>
          </a:lstStyle>
          <a:p>
            <a:endParaRPr lang="zh-CN"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0" hangingPunct="0">
              <a:defRPr sz="1200"/>
            </a:lvl1pPr>
          </a:lstStyle>
          <a:p>
            <a:fld id="{3A93C214-0B12-46AB-8A79-327EE726E8C2}" type="datetimeFigureOut">
              <a:rPr lang="zh-CN" altLang="en-US"/>
              <a:pPr/>
              <a:t>2021/5/15</a:t>
            </a:fld>
            <a:endParaRPr lang="en-US"/>
          </a:p>
        </p:txBody>
      </p:sp>
      <p:sp>
        <p:nvSpPr>
          <p:cNvPr id="4100" name="Rectangle 4"/>
          <p:cNvSpPr>
            <a:spLocks noGrp="1" noRot="1" noChangeAspect="1" noChangeArrowheads="1"/>
          </p:cNvSpPr>
          <p:nvPr>
            <p:ph type="sldImg" idx="2"/>
          </p:nvPr>
        </p:nvSpPr>
        <p:spPr bwMode="auto">
          <a:xfrm>
            <a:off x="381000" y="685800"/>
            <a:ext cx="6096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0" hangingPunct="0">
              <a:defRPr sz="1200"/>
            </a:lvl1pPr>
          </a:lstStyle>
          <a:p>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0" hangingPunct="0">
              <a:defRPr sz="1200"/>
            </a:lvl1pPr>
          </a:lstStyle>
          <a:p>
            <a:fld id="{B36EE78B-84D8-412F-BC69-ACC7C447BAFC}" type="slidenum">
              <a:rPr lang="zh-CN" altLang="en-US"/>
              <a:pPr/>
              <a:t>‹#›</a:t>
            </a:fld>
            <a:endParaRPr lang="en-US"/>
          </a:p>
        </p:txBody>
      </p:sp>
    </p:spTree>
    <p:extLst>
      <p:ext uri="{BB962C8B-B14F-4D97-AF65-F5344CB8AC3E}">
        <p14:creationId xmlns:p14="http://schemas.microsoft.com/office/powerpoint/2010/main" val="10848834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Calibri" panose="020F0502020204030204" pitchFamily="34" charset="0"/>
        <a:ea typeface="宋体" panose="02010600030101010101" pitchFamily="2" charset="-122"/>
        <a:cs typeface="+mn-cs"/>
      </a:defRPr>
    </a:lvl1pPr>
    <a:lvl2pPr marL="342900" algn="l" rtl="0" eaLnBrk="0" fontAlgn="base" hangingPunct="0">
      <a:spcBef>
        <a:spcPct val="30000"/>
      </a:spcBef>
      <a:spcAft>
        <a:spcPct val="0"/>
      </a:spcAft>
      <a:defRPr sz="900" kern="1200">
        <a:solidFill>
          <a:schemeClr val="tx1"/>
        </a:solidFill>
        <a:latin typeface="Calibri" panose="020F0502020204030204" pitchFamily="34" charset="0"/>
        <a:ea typeface="宋体" panose="02010600030101010101" pitchFamily="2" charset="-122"/>
        <a:cs typeface="+mn-cs"/>
      </a:defRPr>
    </a:lvl2pPr>
    <a:lvl3pPr marL="685800" algn="l" rtl="0" eaLnBrk="0" fontAlgn="base" hangingPunct="0">
      <a:spcBef>
        <a:spcPct val="30000"/>
      </a:spcBef>
      <a:spcAft>
        <a:spcPct val="0"/>
      </a:spcAft>
      <a:defRPr sz="900" kern="1200">
        <a:solidFill>
          <a:schemeClr val="tx1"/>
        </a:solidFill>
        <a:latin typeface="Calibri" panose="020F0502020204030204" pitchFamily="34" charset="0"/>
        <a:ea typeface="宋体" panose="02010600030101010101" pitchFamily="2" charset="-122"/>
        <a:cs typeface="+mn-cs"/>
      </a:defRPr>
    </a:lvl3pPr>
    <a:lvl4pPr marL="1028065" algn="l" rtl="0" eaLnBrk="0" fontAlgn="base" hangingPunct="0">
      <a:spcBef>
        <a:spcPct val="30000"/>
      </a:spcBef>
      <a:spcAft>
        <a:spcPct val="0"/>
      </a:spcAft>
      <a:defRPr sz="900" kern="1200">
        <a:solidFill>
          <a:schemeClr val="tx1"/>
        </a:solidFill>
        <a:latin typeface="Calibri" panose="020F0502020204030204" pitchFamily="34" charset="0"/>
        <a:ea typeface="宋体" panose="02010600030101010101" pitchFamily="2" charset="-122"/>
        <a:cs typeface="+mn-cs"/>
      </a:defRPr>
    </a:lvl4pPr>
    <a:lvl5pPr marL="1370965" algn="l" rtl="0" eaLnBrk="0" fontAlgn="base" hangingPunct="0">
      <a:spcBef>
        <a:spcPct val="30000"/>
      </a:spcBef>
      <a:spcAft>
        <a:spcPct val="0"/>
      </a:spcAft>
      <a:defRPr sz="900" kern="1200">
        <a:solidFill>
          <a:schemeClr val="tx1"/>
        </a:solidFill>
        <a:latin typeface="Calibri" panose="020F0502020204030204" pitchFamily="34" charset="0"/>
        <a:ea typeface="宋体" panose="02010600030101010101" pitchFamily="2" charset="-122"/>
        <a:cs typeface="+mn-cs"/>
      </a:defRPr>
    </a:lvl5pPr>
    <a:lvl6pPr marL="1713865" algn="l" defTabSz="685165" rtl="0" eaLnBrk="1" latinLnBrk="0" hangingPunct="1">
      <a:defRPr sz="900" kern="1200">
        <a:solidFill>
          <a:schemeClr val="tx1"/>
        </a:solidFill>
        <a:latin typeface="+mn-lt"/>
        <a:ea typeface="+mn-ea"/>
        <a:cs typeface="+mn-cs"/>
      </a:defRPr>
    </a:lvl6pPr>
    <a:lvl7pPr marL="2056765" algn="l" defTabSz="685165" rtl="0" eaLnBrk="1" latinLnBrk="0" hangingPunct="1">
      <a:defRPr sz="900" kern="1200">
        <a:solidFill>
          <a:schemeClr val="tx1"/>
        </a:solidFill>
        <a:latin typeface="+mn-lt"/>
        <a:ea typeface="+mn-ea"/>
        <a:cs typeface="+mn-cs"/>
      </a:defRPr>
    </a:lvl7pPr>
    <a:lvl8pPr marL="2399030" algn="l" defTabSz="685165" rtl="0" eaLnBrk="1" latinLnBrk="0" hangingPunct="1">
      <a:defRPr sz="900" kern="1200">
        <a:solidFill>
          <a:schemeClr val="tx1"/>
        </a:solidFill>
        <a:latin typeface="+mn-lt"/>
        <a:ea typeface="+mn-ea"/>
        <a:cs typeface="+mn-cs"/>
      </a:defRPr>
    </a:lvl8pPr>
    <a:lvl9pPr marL="2741930" algn="l" defTabSz="685165"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B36EE78B-84D8-412F-BC69-ACC7C447BAFC}" type="slidenum">
              <a:rPr lang="zh-CN" altLang="en-US" smtClean="0"/>
              <a:pPr/>
              <a:t>1</a:t>
            </a:fld>
            <a:endParaRPr lang="en-US"/>
          </a:p>
        </p:txBody>
      </p:sp>
    </p:spTree>
    <p:extLst>
      <p:ext uri="{BB962C8B-B14F-4D97-AF65-F5344CB8AC3E}">
        <p14:creationId xmlns:p14="http://schemas.microsoft.com/office/powerpoint/2010/main" val="3745338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E131215-A8EA-4B19-9362-982E74942432}" type="slidenum">
              <a:rPr lang="zh-CN" altLang="en-US" smtClean="0"/>
              <a:pPr>
                <a:defRPr/>
              </a:pPr>
              <a:t>49</a:t>
            </a:fld>
            <a:endParaRPr lang="zh-CN" altLang="en-US">
              <a:ea typeface="方正兰亭纤黑_GBK" pitchFamily="2" charset="-122"/>
            </a:endParaRPr>
          </a:p>
        </p:txBody>
      </p:sp>
    </p:spTree>
    <p:extLst>
      <p:ext uri="{BB962C8B-B14F-4D97-AF65-F5344CB8AC3E}">
        <p14:creationId xmlns:p14="http://schemas.microsoft.com/office/powerpoint/2010/main" val="2828950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幻灯片图像占位符 1"/>
          <p:cNvSpPr>
            <a:spLocks noGrp="1" noRot="1" noChangeAspect="1"/>
          </p:cNvSpPr>
          <p:nvPr>
            <p:ph type="sldImg"/>
          </p:nvPr>
        </p:nvSpPr>
        <p:spPr>
          <a:ln/>
        </p:spPr>
      </p:sp>
      <p:sp>
        <p:nvSpPr>
          <p:cNvPr id="54274" name="备注占位符 2"/>
          <p:cNvSpPr>
            <a:spLocks noGrp="1"/>
          </p:cNvSpPr>
          <p:nvPr>
            <p:ph type="body" idx="1"/>
          </p:nvPr>
        </p:nvSpPr>
        <p:spPr>
          <a:noFill/>
        </p:spPr>
        <p:txBody>
          <a:bodyPr/>
          <a:lstStyle/>
          <a:p>
            <a:endParaRPr lang="zh-CN" altLang="en-US" dirty="0">
              <a:ea typeface="方正兰亭纤黑_GBK"/>
            </a:endParaRPr>
          </a:p>
        </p:txBody>
      </p:sp>
      <p:sp>
        <p:nvSpPr>
          <p:cNvPr id="54275" name="灯片编号占位符 3"/>
          <p:cNvSpPr>
            <a:spLocks noGrp="1"/>
          </p:cNvSpPr>
          <p:nvPr>
            <p:ph type="sldNum" sz="quarter" idx="5"/>
          </p:nvPr>
        </p:nvSpPr>
        <p:spPr bwMode="auto">
          <a:noFill/>
          <a:ln>
            <a:miter lim="800000"/>
            <a:headEnd/>
            <a:tailEnd/>
          </a:ln>
        </p:spPr>
        <p:txBody>
          <a:bodyPr/>
          <a:lstStyle/>
          <a:p>
            <a:pPr>
              <a:buFont typeface="Arial" charset="0"/>
              <a:buNone/>
            </a:pPr>
            <a:fld id="{7E2DC548-2D23-4923-8376-E3ED41B0BB96}" type="slidenum">
              <a:rPr lang="en-US" altLang="zh-CN" smtClean="0">
                <a:ea typeface="宋体" charset="-122"/>
                <a:cs typeface="方正兰亭纤黑_GBK"/>
              </a:rPr>
              <a:pPr>
                <a:buFont typeface="Arial" charset="0"/>
                <a:buNone/>
              </a:pPr>
              <a:t>50</a:t>
            </a:fld>
            <a:endParaRPr lang="en-US" altLang="zh-CN">
              <a:ea typeface="宋体" charset="-122"/>
              <a:cs typeface="方正兰亭纤黑_GBK"/>
            </a:endParaRPr>
          </a:p>
        </p:txBody>
      </p:sp>
    </p:spTree>
    <p:extLst>
      <p:ext uri="{BB962C8B-B14F-4D97-AF65-F5344CB8AC3E}">
        <p14:creationId xmlns:p14="http://schemas.microsoft.com/office/powerpoint/2010/main" val="598088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srgbClr val="000000"/>
                </a:solidFill>
              </a:rPr>
              <a:pPr/>
              <a:t>56</a:t>
            </a:fld>
            <a:endParaRPr lang="zh-CN" altLang="en-US" dirty="0">
              <a:solidFill>
                <a:srgbClr val="000000"/>
              </a:solidFill>
            </a:endParaRPr>
          </a:p>
        </p:txBody>
      </p:sp>
    </p:spTree>
    <p:extLst>
      <p:ext uri="{BB962C8B-B14F-4D97-AF65-F5344CB8AC3E}">
        <p14:creationId xmlns:p14="http://schemas.microsoft.com/office/powerpoint/2010/main" val="3098901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prstClr val="black"/>
                </a:solidFill>
              </a:rPr>
              <a:pPr/>
              <a:t>2</a:t>
            </a:fld>
            <a:endParaRPr lang="zh-CN" altLang="en-US" dirty="0">
              <a:solidFill>
                <a:prstClr val="black"/>
              </a:solidFill>
            </a:endParaRPr>
          </a:p>
        </p:txBody>
      </p:sp>
    </p:spTree>
    <p:extLst>
      <p:ext uri="{BB962C8B-B14F-4D97-AF65-F5344CB8AC3E}">
        <p14:creationId xmlns:p14="http://schemas.microsoft.com/office/powerpoint/2010/main" val="1321510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6EE78B-84D8-412F-BC69-ACC7C447BAFC}" type="slidenum">
              <a:rPr lang="zh-CN" altLang="en-US" smtClean="0"/>
              <a:pPr/>
              <a:t>3</a:t>
            </a:fld>
            <a:endParaRPr lang="en-US"/>
          </a:p>
        </p:txBody>
      </p:sp>
    </p:spTree>
    <p:extLst>
      <p:ext uri="{BB962C8B-B14F-4D97-AF65-F5344CB8AC3E}">
        <p14:creationId xmlns:p14="http://schemas.microsoft.com/office/powerpoint/2010/main" val="1016779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srgbClr val="000000"/>
                </a:solidFill>
              </a:rPr>
              <a:pPr/>
              <a:t>4</a:t>
            </a:fld>
            <a:endParaRPr lang="zh-CN" altLang="en-US" dirty="0">
              <a:solidFill>
                <a:srgbClr val="000000"/>
              </a:solidFill>
            </a:endParaRPr>
          </a:p>
        </p:txBody>
      </p:sp>
    </p:spTree>
    <p:extLst>
      <p:ext uri="{BB962C8B-B14F-4D97-AF65-F5344CB8AC3E}">
        <p14:creationId xmlns:p14="http://schemas.microsoft.com/office/powerpoint/2010/main" val="3852108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srgbClr val="000000"/>
                </a:solidFill>
              </a:rPr>
              <a:pPr/>
              <a:t>12</a:t>
            </a:fld>
            <a:endParaRPr lang="zh-CN" altLang="en-US" dirty="0">
              <a:solidFill>
                <a:srgbClr val="000000"/>
              </a:solidFill>
            </a:endParaRPr>
          </a:p>
        </p:txBody>
      </p:sp>
    </p:spTree>
    <p:extLst>
      <p:ext uri="{BB962C8B-B14F-4D97-AF65-F5344CB8AC3E}">
        <p14:creationId xmlns:p14="http://schemas.microsoft.com/office/powerpoint/2010/main" val="2373746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srgbClr val="000000"/>
                </a:solidFill>
              </a:rPr>
              <a:pPr/>
              <a:t>27</a:t>
            </a:fld>
            <a:endParaRPr lang="zh-CN" altLang="en-US" dirty="0">
              <a:solidFill>
                <a:srgbClr val="000000"/>
              </a:solidFill>
            </a:endParaRPr>
          </a:p>
        </p:txBody>
      </p:sp>
    </p:spTree>
    <p:extLst>
      <p:ext uri="{BB962C8B-B14F-4D97-AF65-F5344CB8AC3E}">
        <p14:creationId xmlns:p14="http://schemas.microsoft.com/office/powerpoint/2010/main" val="603266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srgbClr val="000000"/>
                </a:solidFill>
              </a:rPr>
              <a:pPr/>
              <a:t>42</a:t>
            </a:fld>
            <a:endParaRPr lang="zh-CN" altLang="en-US" dirty="0">
              <a:solidFill>
                <a:srgbClr val="000000"/>
              </a:solidFill>
            </a:endParaRPr>
          </a:p>
        </p:txBody>
      </p:sp>
    </p:spTree>
    <p:extLst>
      <p:ext uri="{BB962C8B-B14F-4D97-AF65-F5344CB8AC3E}">
        <p14:creationId xmlns:p14="http://schemas.microsoft.com/office/powerpoint/2010/main" val="194040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p:cNvSpPr>
          <p:nvPr>
            <p:ph type="sldImg"/>
          </p:nvPr>
        </p:nvSpPr>
        <p:spPr>
          <a:ln/>
        </p:spPr>
      </p:sp>
      <p:sp>
        <p:nvSpPr>
          <p:cNvPr id="36866" name="备注占位符 2"/>
          <p:cNvSpPr>
            <a:spLocks noGrp="1"/>
          </p:cNvSpPr>
          <p:nvPr>
            <p:ph type="body" idx="1"/>
          </p:nvPr>
        </p:nvSpPr>
        <p:spPr>
          <a:noFill/>
        </p:spPr>
        <p:txBody>
          <a:bodyPr/>
          <a:lstStyle/>
          <a:p>
            <a:endParaRPr lang="zh-CN" altLang="en-US">
              <a:ea typeface="方正兰亭纤黑_GBK"/>
            </a:endParaRPr>
          </a:p>
        </p:txBody>
      </p:sp>
      <p:sp>
        <p:nvSpPr>
          <p:cNvPr id="36867" name="灯片编号占位符 3"/>
          <p:cNvSpPr>
            <a:spLocks noGrp="1"/>
          </p:cNvSpPr>
          <p:nvPr>
            <p:ph type="sldNum" sz="quarter" idx="5"/>
          </p:nvPr>
        </p:nvSpPr>
        <p:spPr bwMode="auto">
          <a:noFill/>
          <a:ln>
            <a:miter lim="800000"/>
            <a:headEnd/>
            <a:tailEnd/>
          </a:ln>
        </p:spPr>
        <p:txBody>
          <a:bodyPr/>
          <a:lstStyle/>
          <a:p>
            <a:pPr>
              <a:buFont typeface="Arial" charset="0"/>
              <a:buNone/>
            </a:pPr>
            <a:fld id="{3C2D2360-F9D3-4731-96AA-C7641DFFB074}" type="slidenum">
              <a:rPr lang="zh-CN" altLang="en-US" smtClean="0">
                <a:ea typeface="宋体" charset="-122"/>
                <a:cs typeface="方正兰亭纤黑_GBK"/>
              </a:rPr>
              <a:pPr>
                <a:buFont typeface="Arial" charset="0"/>
                <a:buNone/>
              </a:pPr>
              <a:t>43</a:t>
            </a:fld>
            <a:endParaRPr lang="en-US" altLang="zh-CN">
              <a:ea typeface="宋体" charset="-122"/>
              <a:cs typeface="方正兰亭纤黑_GBK"/>
            </a:endParaRPr>
          </a:p>
        </p:txBody>
      </p:sp>
    </p:spTree>
    <p:extLst>
      <p:ext uri="{BB962C8B-B14F-4D97-AF65-F5344CB8AC3E}">
        <p14:creationId xmlns:p14="http://schemas.microsoft.com/office/powerpoint/2010/main" val="2881512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
          <p:cNvSpPr>
            <a:spLocks noGrp="1" noRot="1" noChangeAspect="1" noTextEdit="1"/>
          </p:cNvSpPr>
          <p:nvPr>
            <p:ph type="sldImg"/>
          </p:nvPr>
        </p:nvSpPr>
        <p:spPr>
          <a:ln/>
        </p:spPr>
      </p:sp>
      <p:sp>
        <p:nvSpPr>
          <p:cNvPr id="41986" name="备注占位符 2"/>
          <p:cNvSpPr>
            <a:spLocks noGrp="1"/>
          </p:cNvSpPr>
          <p:nvPr>
            <p:ph type="body" idx="1"/>
          </p:nvPr>
        </p:nvSpPr>
        <p:spPr>
          <a:noFill/>
        </p:spPr>
        <p:txBody>
          <a:bodyPr/>
          <a:lstStyle/>
          <a:p>
            <a:endParaRPr lang="zh-CN" altLang="en-US">
              <a:ea typeface="方正兰亭纤黑_GBK"/>
            </a:endParaRPr>
          </a:p>
        </p:txBody>
      </p:sp>
      <p:sp>
        <p:nvSpPr>
          <p:cNvPr id="41987" name="灯片编号占位符 3"/>
          <p:cNvSpPr>
            <a:spLocks noGrp="1"/>
          </p:cNvSpPr>
          <p:nvPr>
            <p:ph type="sldNum" sz="quarter" idx="5"/>
          </p:nvPr>
        </p:nvSpPr>
        <p:spPr bwMode="auto">
          <a:noFill/>
          <a:ln>
            <a:miter lim="800000"/>
            <a:headEnd/>
            <a:tailEnd/>
          </a:ln>
        </p:spPr>
        <p:txBody>
          <a:bodyPr/>
          <a:lstStyle/>
          <a:p>
            <a:pPr>
              <a:buFont typeface="Arial" charset="0"/>
              <a:buNone/>
            </a:pPr>
            <a:fld id="{FB93E5B5-8105-4693-B131-799D8A6831C7}" type="slidenum">
              <a:rPr lang="en-US" altLang="zh-CN" smtClean="0">
                <a:ea typeface="宋体" charset="-122"/>
                <a:cs typeface="方正兰亭纤黑_GBK"/>
              </a:rPr>
              <a:pPr>
                <a:buFont typeface="Arial" charset="0"/>
                <a:buNone/>
              </a:pPr>
              <a:t>46</a:t>
            </a:fld>
            <a:endParaRPr lang="en-US" altLang="zh-CN">
              <a:ea typeface="宋体" charset="-122"/>
              <a:cs typeface="方正兰亭纤黑_GBK"/>
            </a:endParaRPr>
          </a:p>
        </p:txBody>
      </p:sp>
    </p:spTree>
    <p:extLst>
      <p:ext uri="{BB962C8B-B14F-4D97-AF65-F5344CB8AC3E}">
        <p14:creationId xmlns:p14="http://schemas.microsoft.com/office/powerpoint/2010/main" val="1552906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9E60F58-3108-4415-857A-6D0360DF626E}"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5" name="Footer Placeholder 4"/>
          <p:cNvSpPr>
            <a:spLocks noGrp="1"/>
          </p:cNvSpPr>
          <p:nvPr>
            <p:ph type="ftr" sz="quarter" idx="11"/>
          </p:nvPr>
        </p:nvSpPr>
        <p:spPr/>
        <p:txBody>
          <a:bodyPr/>
          <a:lstStyle/>
          <a:p>
            <a:endParaRPr lang="zh-CN" alt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4AE85CE2-CEAD-46BB-861E-7D62265DC969}" type="slidenum">
              <a:rPr lang="zh-CN" altLang="en-US" smtClean="0">
                <a:solidFill>
                  <a:srgbClr val="FFFFFF">
                    <a:lumMod val="65000"/>
                  </a:srgbClr>
                </a:solidFill>
              </a:rPr>
              <a:pPr/>
              <a:t>‹#›</a:t>
            </a:fld>
            <a:endParaRPr lang="zh-CN" altLang="en-US">
              <a:solidFill>
                <a:srgbClr val="FFFFFF">
                  <a:lumMod val="65000"/>
                </a:srgbClr>
              </a:solidFill>
            </a:endParaRPr>
          </a:p>
        </p:txBody>
      </p:sp>
      <p:sp>
        <p:nvSpPr>
          <p:cNvPr id="2" name="Title 1"/>
          <p:cNvSpPr>
            <a:spLocks noGrp="1"/>
          </p:cNvSpPr>
          <p:nvPr>
            <p:ph type="ctrTitle"/>
          </p:nvPr>
        </p:nvSpPr>
        <p:spPr>
          <a:xfrm>
            <a:off x="1955800" y="2709861"/>
            <a:ext cx="6559550" cy="756643"/>
          </a:xfrm>
        </p:spPr>
        <p:txBody>
          <a:bodyPr anchor="b">
            <a:normAutofit/>
          </a:bodyPr>
          <a:lstStyle>
            <a:lvl1pPr algn="ctr">
              <a:lnSpc>
                <a:spcPct val="100000"/>
              </a:lnSpc>
              <a:defRPr sz="2550" b="1" i="0">
                <a:ln w="14605">
                  <a:noFill/>
                </a:ln>
                <a:solidFill>
                  <a:schemeClr val="tx1"/>
                </a:solidFill>
                <a:effectLst/>
              </a:defRPr>
            </a:lvl1pPr>
          </a:lstStyle>
          <a:p>
            <a:r>
              <a:rPr lang="zh-CN" altLang="en-US"/>
              <a:t>单击此处编辑母版标题样式</a:t>
            </a:r>
            <a:endParaRPr lang="en-US" dirty="0"/>
          </a:p>
        </p:txBody>
      </p:sp>
      <p:sp>
        <p:nvSpPr>
          <p:cNvPr id="3" name="Subtitle 2"/>
          <p:cNvSpPr>
            <a:spLocks noGrp="1"/>
          </p:cNvSpPr>
          <p:nvPr>
            <p:ph type="subTitle" idx="1"/>
          </p:nvPr>
        </p:nvSpPr>
        <p:spPr>
          <a:xfrm>
            <a:off x="3416300" y="3663256"/>
            <a:ext cx="3638550" cy="302419"/>
          </a:xfrm>
          <a:prstGeom prst="rect">
            <a:avLst/>
          </a:prstGeom>
          <a:noFill/>
          <a:ln w="12700">
            <a:solidFill>
              <a:schemeClr val="tx1"/>
            </a:solidFill>
          </a:ln>
        </p:spPr>
        <p:txBody>
          <a:bodyPr anchor="ctr">
            <a:normAutofit/>
          </a:bodyPr>
          <a:lstStyle>
            <a:lvl1pPr marL="0" indent="0" algn="ctr">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transition spd="med" advClick="0" advTm="100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内容与标题">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25" name="Picture 2"/>
          <p:cNvPicPr>
            <a:picLocks noChangeAspect="1" noChangeArrowheads="1"/>
          </p:cNvPicPr>
          <p:nvPr userDrawn="1"/>
        </p:nvPicPr>
        <p:blipFill>
          <a:blip r:embed="rId2" cstate="print">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050" y="-1"/>
            <a:ext cx="9163050" cy="534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等腰三角形 3"/>
          <p:cNvSpPr/>
          <p:nvPr userDrawn="1"/>
        </p:nvSpPr>
        <p:spPr bwMode="auto">
          <a:xfrm flipH="1">
            <a:off x="-1624169" y="531269"/>
            <a:ext cx="8114653" cy="2577429"/>
          </a:xfrm>
          <a:custGeom>
            <a:avLst/>
            <a:gdLst>
              <a:gd name="connsiteX0" fmla="*/ 0 w 3600445"/>
              <a:gd name="connsiteY0" fmla="*/ 2160267 h 2160267"/>
              <a:gd name="connsiteX1" fmla="*/ 3600445 w 3600445"/>
              <a:gd name="connsiteY1" fmla="*/ 0 h 2160267"/>
              <a:gd name="connsiteX2" fmla="*/ 3600445 w 3600445"/>
              <a:gd name="connsiteY2" fmla="*/ 2160267 h 2160267"/>
              <a:gd name="connsiteX3" fmla="*/ 0 w 3600445"/>
              <a:gd name="connsiteY3" fmla="*/ 2160267 h 2160267"/>
              <a:gd name="connsiteX0-1" fmla="*/ 0 w 3600445"/>
              <a:gd name="connsiteY0-2" fmla="*/ 2160267 h 2934967"/>
              <a:gd name="connsiteX1-3" fmla="*/ 3600445 w 3600445"/>
              <a:gd name="connsiteY1-4" fmla="*/ 0 h 2934967"/>
              <a:gd name="connsiteX2-5" fmla="*/ 742945 w 3600445"/>
              <a:gd name="connsiteY2-6" fmla="*/ 2934967 h 2934967"/>
              <a:gd name="connsiteX3-7" fmla="*/ 0 w 3600445"/>
              <a:gd name="connsiteY3-8" fmla="*/ 2160267 h 2934967"/>
              <a:gd name="connsiteX0-9" fmla="*/ 0 w 7956545"/>
              <a:gd name="connsiteY0-10" fmla="*/ 2236467 h 3011167"/>
              <a:gd name="connsiteX1-11" fmla="*/ 7956545 w 7956545"/>
              <a:gd name="connsiteY1-12" fmla="*/ 0 h 3011167"/>
              <a:gd name="connsiteX2-13" fmla="*/ 742945 w 7956545"/>
              <a:gd name="connsiteY2-14" fmla="*/ 3011167 h 3011167"/>
              <a:gd name="connsiteX3-15" fmla="*/ 0 w 7956545"/>
              <a:gd name="connsiteY3-16" fmla="*/ 2236467 h 3011167"/>
              <a:gd name="connsiteX0-17" fmla="*/ 0 w 8032745"/>
              <a:gd name="connsiteY0-18" fmla="*/ 1804667 h 3011167"/>
              <a:gd name="connsiteX1-19" fmla="*/ 8032745 w 8032745"/>
              <a:gd name="connsiteY1-20" fmla="*/ 0 h 3011167"/>
              <a:gd name="connsiteX2-21" fmla="*/ 819145 w 8032745"/>
              <a:gd name="connsiteY2-22" fmla="*/ 3011167 h 3011167"/>
              <a:gd name="connsiteX3-23" fmla="*/ 0 w 8032745"/>
              <a:gd name="connsiteY3-24" fmla="*/ 1804667 h 3011167"/>
              <a:gd name="connsiteX0-25" fmla="*/ 146055 w 8178800"/>
              <a:gd name="connsiteY0-26" fmla="*/ 1804667 h 3442967"/>
              <a:gd name="connsiteX1-27" fmla="*/ 8178800 w 8178800"/>
              <a:gd name="connsiteY1-28" fmla="*/ 0 h 3442967"/>
              <a:gd name="connsiteX2-29" fmla="*/ 0 w 8178800"/>
              <a:gd name="connsiteY2-30" fmla="*/ 3442967 h 3442967"/>
              <a:gd name="connsiteX3-31" fmla="*/ 146055 w 8178800"/>
              <a:gd name="connsiteY3-32" fmla="*/ 1804667 h 3442967"/>
              <a:gd name="connsiteX0-33" fmla="*/ 0 w 8032745"/>
              <a:gd name="connsiteY0-34" fmla="*/ 1804667 h 3341367"/>
              <a:gd name="connsiteX1-35" fmla="*/ 8032745 w 8032745"/>
              <a:gd name="connsiteY1-36" fmla="*/ 0 h 3341367"/>
              <a:gd name="connsiteX2-37" fmla="*/ 2017652 w 8032745"/>
              <a:gd name="connsiteY2-38" fmla="*/ 3341367 h 3341367"/>
              <a:gd name="connsiteX3-39" fmla="*/ 0 w 8032745"/>
              <a:gd name="connsiteY3-40" fmla="*/ 1804667 h 3341367"/>
              <a:gd name="connsiteX0-41" fmla="*/ 0 w 7825390"/>
              <a:gd name="connsiteY0-42" fmla="*/ 1347467 h 3341367"/>
              <a:gd name="connsiteX1-43" fmla="*/ 7825390 w 7825390"/>
              <a:gd name="connsiteY1-44" fmla="*/ 0 h 3341367"/>
              <a:gd name="connsiteX2-45" fmla="*/ 1810297 w 7825390"/>
              <a:gd name="connsiteY2-46" fmla="*/ 3341367 h 3341367"/>
              <a:gd name="connsiteX3-47" fmla="*/ 0 w 7825390"/>
              <a:gd name="connsiteY3-48" fmla="*/ 1347467 h 3341367"/>
              <a:gd name="connsiteX0-49" fmla="*/ 0 w 7595496"/>
              <a:gd name="connsiteY0-50" fmla="*/ 356867 h 3341367"/>
              <a:gd name="connsiteX1-51" fmla="*/ 7595496 w 7595496"/>
              <a:gd name="connsiteY1-52" fmla="*/ 0 h 3341367"/>
              <a:gd name="connsiteX2-53" fmla="*/ 1580403 w 7595496"/>
              <a:gd name="connsiteY2-54" fmla="*/ 3341367 h 3341367"/>
              <a:gd name="connsiteX3-55" fmla="*/ 0 w 7595496"/>
              <a:gd name="connsiteY3-56" fmla="*/ 356867 h 3341367"/>
              <a:gd name="connsiteX0-57" fmla="*/ 0 w 7595496"/>
              <a:gd name="connsiteY0-58" fmla="*/ 356867 h 3398517"/>
              <a:gd name="connsiteX1-59" fmla="*/ 7595496 w 7595496"/>
              <a:gd name="connsiteY1-60" fmla="*/ 0 h 3398517"/>
              <a:gd name="connsiteX2-61" fmla="*/ 2527025 w 7595496"/>
              <a:gd name="connsiteY2-62" fmla="*/ 3398517 h 3398517"/>
              <a:gd name="connsiteX3-63" fmla="*/ 0 w 7595496"/>
              <a:gd name="connsiteY3-64" fmla="*/ 356867 h 3398517"/>
            </a:gdLst>
            <a:ahLst/>
            <a:cxnLst>
              <a:cxn ang="0">
                <a:pos x="connsiteX0-1" y="connsiteY0-2"/>
              </a:cxn>
              <a:cxn ang="0">
                <a:pos x="connsiteX1-3" y="connsiteY1-4"/>
              </a:cxn>
              <a:cxn ang="0">
                <a:pos x="connsiteX2-5" y="connsiteY2-6"/>
              </a:cxn>
              <a:cxn ang="0">
                <a:pos x="connsiteX3-7" y="connsiteY3-8"/>
              </a:cxn>
            </a:cxnLst>
            <a:rect l="l" t="t" r="r" b="b"/>
            <a:pathLst>
              <a:path w="7595496" h="3398517">
                <a:moveTo>
                  <a:pt x="0" y="356867"/>
                </a:moveTo>
                <a:lnTo>
                  <a:pt x="7595496" y="0"/>
                </a:lnTo>
                <a:lnTo>
                  <a:pt x="2527025" y="3398517"/>
                </a:lnTo>
                <a:lnTo>
                  <a:pt x="0" y="356867"/>
                </a:lnTo>
                <a:close/>
              </a:path>
            </a:pathLst>
          </a:custGeom>
          <a:gradFill>
            <a:gsLst>
              <a:gs pos="0">
                <a:schemeClr val="tx1">
                  <a:alpha val="0"/>
                </a:schemeClr>
              </a:gs>
              <a:gs pos="100000">
                <a:srgbClr val="00B0F0">
                  <a:alpha val="66000"/>
                </a:srgb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 name="等腰三角形 3"/>
          <p:cNvSpPr/>
          <p:nvPr userDrawn="1"/>
        </p:nvSpPr>
        <p:spPr bwMode="auto">
          <a:xfrm>
            <a:off x="2738956" y="-26858"/>
            <a:ext cx="5978135" cy="2619458"/>
          </a:xfrm>
          <a:custGeom>
            <a:avLst/>
            <a:gdLst>
              <a:gd name="connsiteX0" fmla="*/ 0 w 3600445"/>
              <a:gd name="connsiteY0" fmla="*/ 2160267 h 2160267"/>
              <a:gd name="connsiteX1" fmla="*/ 3600445 w 3600445"/>
              <a:gd name="connsiteY1" fmla="*/ 0 h 2160267"/>
              <a:gd name="connsiteX2" fmla="*/ 3600445 w 3600445"/>
              <a:gd name="connsiteY2" fmla="*/ 2160267 h 2160267"/>
              <a:gd name="connsiteX3" fmla="*/ 0 w 3600445"/>
              <a:gd name="connsiteY3" fmla="*/ 2160267 h 2160267"/>
              <a:gd name="connsiteX0-1" fmla="*/ 0 w 3600445"/>
              <a:gd name="connsiteY0-2" fmla="*/ 2160267 h 2934967"/>
              <a:gd name="connsiteX1-3" fmla="*/ 3600445 w 3600445"/>
              <a:gd name="connsiteY1-4" fmla="*/ 0 h 2934967"/>
              <a:gd name="connsiteX2-5" fmla="*/ 742945 w 3600445"/>
              <a:gd name="connsiteY2-6" fmla="*/ 2934967 h 2934967"/>
              <a:gd name="connsiteX3-7" fmla="*/ 0 w 3600445"/>
              <a:gd name="connsiteY3-8" fmla="*/ 2160267 h 2934967"/>
              <a:gd name="connsiteX0-9" fmla="*/ 0 w 7956545"/>
              <a:gd name="connsiteY0-10" fmla="*/ 2236467 h 3011167"/>
              <a:gd name="connsiteX1-11" fmla="*/ 7956545 w 7956545"/>
              <a:gd name="connsiteY1-12" fmla="*/ 0 h 3011167"/>
              <a:gd name="connsiteX2-13" fmla="*/ 742945 w 7956545"/>
              <a:gd name="connsiteY2-14" fmla="*/ 3011167 h 3011167"/>
              <a:gd name="connsiteX3-15" fmla="*/ 0 w 7956545"/>
              <a:gd name="connsiteY3-16" fmla="*/ 2236467 h 3011167"/>
              <a:gd name="connsiteX0-17" fmla="*/ 0 w 8032745"/>
              <a:gd name="connsiteY0-18" fmla="*/ 1804667 h 3011167"/>
              <a:gd name="connsiteX1-19" fmla="*/ 8032745 w 8032745"/>
              <a:gd name="connsiteY1-20" fmla="*/ 0 h 3011167"/>
              <a:gd name="connsiteX2-21" fmla="*/ 819145 w 8032745"/>
              <a:gd name="connsiteY2-22" fmla="*/ 3011167 h 3011167"/>
              <a:gd name="connsiteX3-23" fmla="*/ 0 w 8032745"/>
              <a:gd name="connsiteY3-24" fmla="*/ 1804667 h 3011167"/>
              <a:gd name="connsiteX0-25" fmla="*/ 146055 w 8178800"/>
              <a:gd name="connsiteY0-26" fmla="*/ 1804667 h 3442967"/>
              <a:gd name="connsiteX1-27" fmla="*/ 8178800 w 8178800"/>
              <a:gd name="connsiteY1-28" fmla="*/ 0 h 3442967"/>
              <a:gd name="connsiteX2-29" fmla="*/ 0 w 8178800"/>
              <a:gd name="connsiteY2-30" fmla="*/ 3442967 h 3442967"/>
              <a:gd name="connsiteX3-31" fmla="*/ 146055 w 8178800"/>
              <a:gd name="connsiteY3-32" fmla="*/ 1804667 h 3442967"/>
              <a:gd name="connsiteX0-33" fmla="*/ 158755 w 8178800"/>
              <a:gd name="connsiteY0-34" fmla="*/ 864867 h 3442967"/>
              <a:gd name="connsiteX1-35" fmla="*/ 8178800 w 8178800"/>
              <a:gd name="connsiteY1-36" fmla="*/ 0 h 3442967"/>
              <a:gd name="connsiteX2-37" fmla="*/ 0 w 8178800"/>
              <a:gd name="connsiteY2-38" fmla="*/ 3442967 h 3442967"/>
              <a:gd name="connsiteX3-39" fmla="*/ 158755 w 8178800"/>
              <a:gd name="connsiteY3-40" fmla="*/ 864867 h 3442967"/>
              <a:gd name="connsiteX0-41" fmla="*/ 158755 w 6959600"/>
              <a:gd name="connsiteY0-42" fmla="*/ 0 h 2578100"/>
              <a:gd name="connsiteX1-43" fmla="*/ 6959600 w 6959600"/>
              <a:gd name="connsiteY1-44" fmla="*/ 494033 h 2578100"/>
              <a:gd name="connsiteX2-45" fmla="*/ 0 w 6959600"/>
              <a:gd name="connsiteY2-46" fmla="*/ 2578100 h 2578100"/>
              <a:gd name="connsiteX3-47" fmla="*/ 158755 w 6959600"/>
              <a:gd name="connsiteY3-48" fmla="*/ 0 h 2578100"/>
              <a:gd name="connsiteX0-49" fmla="*/ 0 w 6800845"/>
              <a:gd name="connsiteY0-50" fmla="*/ 0 h 1295400"/>
              <a:gd name="connsiteX1-51" fmla="*/ 6800845 w 6800845"/>
              <a:gd name="connsiteY1-52" fmla="*/ 494033 h 1295400"/>
              <a:gd name="connsiteX2-53" fmla="*/ 463545 w 6800845"/>
              <a:gd name="connsiteY2-54" fmla="*/ 1295400 h 1295400"/>
              <a:gd name="connsiteX3-55" fmla="*/ 0 w 6800845"/>
              <a:gd name="connsiteY3-56" fmla="*/ 0 h 1295400"/>
              <a:gd name="connsiteX0-57" fmla="*/ 0 w 6800845"/>
              <a:gd name="connsiteY0-58" fmla="*/ 0 h 1905000"/>
              <a:gd name="connsiteX1-59" fmla="*/ 6800845 w 6800845"/>
              <a:gd name="connsiteY1-60" fmla="*/ 494033 h 1905000"/>
              <a:gd name="connsiteX2-61" fmla="*/ 1009645 w 6800845"/>
              <a:gd name="connsiteY2-62" fmla="*/ 1905000 h 1905000"/>
              <a:gd name="connsiteX3-63" fmla="*/ 0 w 6800845"/>
              <a:gd name="connsiteY3-64" fmla="*/ 0 h 1905000"/>
              <a:gd name="connsiteX0-65" fmla="*/ 0 w 6089645"/>
              <a:gd name="connsiteY0-66" fmla="*/ 0 h 4648200"/>
              <a:gd name="connsiteX1-67" fmla="*/ 6089645 w 6089645"/>
              <a:gd name="connsiteY1-68" fmla="*/ 3237233 h 4648200"/>
              <a:gd name="connsiteX2-69" fmla="*/ 298445 w 6089645"/>
              <a:gd name="connsiteY2-70" fmla="*/ 4648200 h 4648200"/>
              <a:gd name="connsiteX3-71" fmla="*/ 0 w 6089645"/>
              <a:gd name="connsiteY3-72" fmla="*/ 0 h 4648200"/>
              <a:gd name="connsiteX0-73" fmla="*/ 806455 w 6896100"/>
              <a:gd name="connsiteY0-74" fmla="*/ 0 h 4749800"/>
              <a:gd name="connsiteX1-75" fmla="*/ 6896100 w 6896100"/>
              <a:gd name="connsiteY1-76" fmla="*/ 3237233 h 4749800"/>
              <a:gd name="connsiteX2-77" fmla="*/ 0 w 6896100"/>
              <a:gd name="connsiteY2-78" fmla="*/ 4749800 h 4749800"/>
              <a:gd name="connsiteX3-79" fmla="*/ 806455 w 6896100"/>
              <a:gd name="connsiteY3-80" fmla="*/ 0 h 4749800"/>
              <a:gd name="connsiteX0-81" fmla="*/ 806455 w 6896100"/>
              <a:gd name="connsiteY0-82" fmla="*/ 0 h 4749800"/>
              <a:gd name="connsiteX1-83" fmla="*/ 2199269 w 6896100"/>
              <a:gd name="connsiteY1-84" fmla="*/ 771345 h 4749800"/>
              <a:gd name="connsiteX2-85" fmla="*/ 6896100 w 6896100"/>
              <a:gd name="connsiteY2-86" fmla="*/ 3237233 h 4749800"/>
              <a:gd name="connsiteX3-87" fmla="*/ 0 w 6896100"/>
              <a:gd name="connsiteY3-88" fmla="*/ 4749800 h 4749800"/>
              <a:gd name="connsiteX4" fmla="*/ 806455 w 6896100"/>
              <a:gd name="connsiteY4" fmla="*/ 0 h 4749800"/>
              <a:gd name="connsiteX0-89" fmla="*/ 806455 w 6896100"/>
              <a:gd name="connsiteY0-90" fmla="*/ 0 h 4749800"/>
              <a:gd name="connsiteX1-91" fmla="*/ 6785783 w 6896100"/>
              <a:gd name="connsiteY1-92" fmla="*/ 1743802 h 4749800"/>
              <a:gd name="connsiteX2-93" fmla="*/ 6896100 w 6896100"/>
              <a:gd name="connsiteY2-94" fmla="*/ 3237233 h 4749800"/>
              <a:gd name="connsiteX3-95" fmla="*/ 0 w 6896100"/>
              <a:gd name="connsiteY3-96" fmla="*/ 4749800 h 4749800"/>
              <a:gd name="connsiteX4-97" fmla="*/ 806455 w 6896100"/>
              <a:gd name="connsiteY4-98" fmla="*/ 0 h 4749800"/>
              <a:gd name="connsiteX0-99" fmla="*/ 806455 w 6896100"/>
              <a:gd name="connsiteY0-100" fmla="*/ 0 h 4749800"/>
              <a:gd name="connsiteX1-101" fmla="*/ 6655154 w 6896100"/>
              <a:gd name="connsiteY1-102" fmla="*/ 1569630 h 4749800"/>
              <a:gd name="connsiteX2-103" fmla="*/ 6896100 w 6896100"/>
              <a:gd name="connsiteY2-104" fmla="*/ 3237233 h 4749800"/>
              <a:gd name="connsiteX3-105" fmla="*/ 0 w 6896100"/>
              <a:gd name="connsiteY3-106" fmla="*/ 4749800 h 4749800"/>
              <a:gd name="connsiteX4-107" fmla="*/ 806455 w 6896100"/>
              <a:gd name="connsiteY4-108" fmla="*/ 0 h 4749800"/>
              <a:gd name="connsiteX0-109" fmla="*/ 690341 w 6896100"/>
              <a:gd name="connsiteY0-110" fmla="*/ 0 h 4546600"/>
              <a:gd name="connsiteX1-111" fmla="*/ 6655154 w 6896100"/>
              <a:gd name="connsiteY1-112" fmla="*/ 1366430 h 4546600"/>
              <a:gd name="connsiteX2-113" fmla="*/ 6896100 w 6896100"/>
              <a:gd name="connsiteY2-114" fmla="*/ 3034033 h 4546600"/>
              <a:gd name="connsiteX3-115" fmla="*/ 0 w 6896100"/>
              <a:gd name="connsiteY3-116" fmla="*/ 4546600 h 4546600"/>
              <a:gd name="connsiteX4-117" fmla="*/ 690341 w 6896100"/>
              <a:gd name="connsiteY4-118" fmla="*/ 0 h 4546600"/>
              <a:gd name="connsiteX0-119" fmla="*/ 2235142 w 6896100"/>
              <a:gd name="connsiteY0-120" fmla="*/ 0 h 4697312"/>
              <a:gd name="connsiteX1-121" fmla="*/ 6655154 w 6896100"/>
              <a:gd name="connsiteY1-122" fmla="*/ 1517142 h 4697312"/>
              <a:gd name="connsiteX2-123" fmla="*/ 6896100 w 6896100"/>
              <a:gd name="connsiteY2-124" fmla="*/ 3184745 h 4697312"/>
              <a:gd name="connsiteX3-125" fmla="*/ 0 w 6896100"/>
              <a:gd name="connsiteY3-126" fmla="*/ 4697312 h 4697312"/>
              <a:gd name="connsiteX4-127" fmla="*/ 2235142 w 6896100"/>
              <a:gd name="connsiteY4-128" fmla="*/ 0 h 4697312"/>
              <a:gd name="connsiteX0-129" fmla="*/ 2235142 w 6896100"/>
              <a:gd name="connsiteY0-130" fmla="*/ 0 h 4697312"/>
              <a:gd name="connsiteX1-131" fmla="*/ 6165339 w 6896100"/>
              <a:gd name="connsiteY1-132" fmla="*/ 1630177 h 4697312"/>
              <a:gd name="connsiteX2-133" fmla="*/ 6896100 w 6896100"/>
              <a:gd name="connsiteY2-134" fmla="*/ 3184745 h 4697312"/>
              <a:gd name="connsiteX3-135" fmla="*/ 0 w 6896100"/>
              <a:gd name="connsiteY3-136" fmla="*/ 4697312 h 4697312"/>
              <a:gd name="connsiteX4-137" fmla="*/ 2235142 w 6896100"/>
              <a:gd name="connsiteY4-138" fmla="*/ 0 h 4697312"/>
              <a:gd name="connsiteX0-139" fmla="*/ 1481580 w 6896100"/>
              <a:gd name="connsiteY0-140" fmla="*/ 0 h 4546600"/>
              <a:gd name="connsiteX1-141" fmla="*/ 6165339 w 6896100"/>
              <a:gd name="connsiteY1-142" fmla="*/ 1479465 h 4546600"/>
              <a:gd name="connsiteX2-143" fmla="*/ 6896100 w 6896100"/>
              <a:gd name="connsiteY2-144" fmla="*/ 3034033 h 4546600"/>
              <a:gd name="connsiteX3-145" fmla="*/ 0 w 6896100"/>
              <a:gd name="connsiteY3-146" fmla="*/ 4546600 h 4546600"/>
              <a:gd name="connsiteX4-147" fmla="*/ 1481580 w 6896100"/>
              <a:gd name="connsiteY4-148" fmla="*/ 0 h 4546600"/>
              <a:gd name="connsiteX0-149" fmla="*/ 1481580 w 6165339"/>
              <a:gd name="connsiteY0-150" fmla="*/ 0 h 4546600"/>
              <a:gd name="connsiteX1-151" fmla="*/ 6165339 w 6165339"/>
              <a:gd name="connsiteY1-152" fmla="*/ 1479465 h 4546600"/>
              <a:gd name="connsiteX2-153" fmla="*/ 5991826 w 6165339"/>
              <a:gd name="connsiteY2-154" fmla="*/ 4164376 h 4546600"/>
              <a:gd name="connsiteX3-155" fmla="*/ 0 w 6165339"/>
              <a:gd name="connsiteY3-156" fmla="*/ 4546600 h 4546600"/>
              <a:gd name="connsiteX4-157" fmla="*/ 1481580 w 6165339"/>
              <a:gd name="connsiteY4-158" fmla="*/ 0 h 4546600"/>
              <a:gd name="connsiteX0-159" fmla="*/ 1481580 w 5991826"/>
              <a:gd name="connsiteY0-160" fmla="*/ 0 h 4546600"/>
              <a:gd name="connsiteX1-161" fmla="*/ 4658215 w 5991826"/>
              <a:gd name="connsiteY1-162" fmla="*/ 1517144 h 4546600"/>
              <a:gd name="connsiteX2-163" fmla="*/ 5991826 w 5991826"/>
              <a:gd name="connsiteY2-164" fmla="*/ 4164376 h 4546600"/>
              <a:gd name="connsiteX3-165" fmla="*/ 0 w 5991826"/>
              <a:gd name="connsiteY3-166" fmla="*/ 4546600 h 4546600"/>
              <a:gd name="connsiteX4-167" fmla="*/ 1481580 w 5991826"/>
              <a:gd name="connsiteY4-168" fmla="*/ 0 h 4546600"/>
              <a:gd name="connsiteX0-169" fmla="*/ 954087 w 5991826"/>
              <a:gd name="connsiteY0-170" fmla="*/ 0 h 3680004"/>
              <a:gd name="connsiteX1-171" fmla="*/ 4658215 w 5991826"/>
              <a:gd name="connsiteY1-172" fmla="*/ 650548 h 3680004"/>
              <a:gd name="connsiteX2-173" fmla="*/ 5991826 w 5991826"/>
              <a:gd name="connsiteY2-174" fmla="*/ 3297780 h 3680004"/>
              <a:gd name="connsiteX3-175" fmla="*/ 0 w 5991826"/>
              <a:gd name="connsiteY3-176" fmla="*/ 3680004 h 3680004"/>
              <a:gd name="connsiteX4-177" fmla="*/ 954087 w 5991826"/>
              <a:gd name="connsiteY4-178" fmla="*/ 0 h 3680004"/>
              <a:gd name="connsiteX0-179" fmla="*/ 539628 w 5991826"/>
              <a:gd name="connsiteY0-180" fmla="*/ 0 h 3453935"/>
              <a:gd name="connsiteX1-181" fmla="*/ 4658215 w 5991826"/>
              <a:gd name="connsiteY1-182" fmla="*/ 424479 h 3453935"/>
              <a:gd name="connsiteX2-183" fmla="*/ 5991826 w 5991826"/>
              <a:gd name="connsiteY2-184" fmla="*/ 3071711 h 3453935"/>
              <a:gd name="connsiteX3-185" fmla="*/ 0 w 5991826"/>
              <a:gd name="connsiteY3-186" fmla="*/ 3453935 h 3453935"/>
              <a:gd name="connsiteX4-187" fmla="*/ 539628 w 5991826"/>
              <a:gd name="connsiteY4-188" fmla="*/ 0 h 3453935"/>
              <a:gd name="connsiteX0-189" fmla="*/ 539628 w 5991826"/>
              <a:gd name="connsiteY0-190" fmla="*/ 0 h 3453935"/>
              <a:gd name="connsiteX1-191" fmla="*/ 5713202 w 5991826"/>
              <a:gd name="connsiteY1-192" fmla="*/ 1441787 h 3453935"/>
              <a:gd name="connsiteX2-193" fmla="*/ 5991826 w 5991826"/>
              <a:gd name="connsiteY2-194" fmla="*/ 3071711 h 3453935"/>
              <a:gd name="connsiteX3-195" fmla="*/ 0 w 5991826"/>
              <a:gd name="connsiteY3-196" fmla="*/ 3453935 h 3453935"/>
              <a:gd name="connsiteX4-197" fmla="*/ 539628 w 5991826"/>
              <a:gd name="connsiteY4-198" fmla="*/ 0 h 3453935"/>
              <a:gd name="connsiteX0-199" fmla="*/ 539628 w 7882581"/>
              <a:gd name="connsiteY0-200" fmla="*/ 0 h 3453935"/>
              <a:gd name="connsiteX1-201" fmla="*/ 5713202 w 7882581"/>
              <a:gd name="connsiteY1-202" fmla="*/ 1441787 h 3453935"/>
              <a:gd name="connsiteX2-203" fmla="*/ 7882581 w 7882581"/>
              <a:gd name="connsiteY2-204" fmla="*/ 3386837 h 3453935"/>
              <a:gd name="connsiteX3-205" fmla="*/ 0 w 7882581"/>
              <a:gd name="connsiteY3-206" fmla="*/ 3453935 h 3453935"/>
              <a:gd name="connsiteX4-207" fmla="*/ 539628 w 7882581"/>
              <a:gd name="connsiteY4-208" fmla="*/ 0 h 3453935"/>
            </a:gdLst>
            <a:ahLst/>
            <a:cxnLst>
              <a:cxn ang="0">
                <a:pos x="connsiteX0-1" y="connsiteY0-2"/>
              </a:cxn>
              <a:cxn ang="0">
                <a:pos x="connsiteX1-3" y="connsiteY1-4"/>
              </a:cxn>
              <a:cxn ang="0">
                <a:pos x="connsiteX2-5" y="connsiteY2-6"/>
              </a:cxn>
              <a:cxn ang="0">
                <a:pos x="connsiteX3-7" y="connsiteY3-8"/>
              </a:cxn>
              <a:cxn ang="0">
                <a:pos x="connsiteX4-97" y="connsiteY4-98"/>
              </a:cxn>
            </a:cxnLst>
            <a:rect l="l" t="t" r="r" b="b"/>
            <a:pathLst>
              <a:path w="7882581" h="3453935">
                <a:moveTo>
                  <a:pt x="539628" y="0"/>
                </a:moveTo>
                <a:lnTo>
                  <a:pt x="5713202" y="1441787"/>
                </a:lnTo>
                <a:lnTo>
                  <a:pt x="7882581" y="3386837"/>
                </a:lnTo>
                <a:lnTo>
                  <a:pt x="0" y="3453935"/>
                </a:lnTo>
                <a:lnTo>
                  <a:pt x="539628" y="0"/>
                </a:lnTo>
                <a:close/>
              </a:path>
            </a:pathLst>
          </a:custGeom>
          <a:gradFill>
            <a:gsLst>
              <a:gs pos="0">
                <a:schemeClr val="tx2">
                  <a:lumMod val="60000"/>
                  <a:lumOff val="40000"/>
                  <a:alpha val="44000"/>
                </a:schemeClr>
              </a:gs>
              <a:gs pos="45000">
                <a:schemeClr val="bg1">
                  <a:alpha val="7000"/>
                </a:schemeClr>
              </a:gs>
              <a:gs pos="100000">
                <a:srgbClr val="005FFA">
                  <a:alpha val="59000"/>
                </a:srgbClr>
              </a:gs>
            </a:gsLst>
            <a:lin ang="5400000" scaled="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 name="等腰三角形 3"/>
          <p:cNvSpPr/>
          <p:nvPr userDrawn="1"/>
        </p:nvSpPr>
        <p:spPr bwMode="auto">
          <a:xfrm flipH="1">
            <a:off x="5404282" y="557384"/>
            <a:ext cx="3407677" cy="3617649"/>
          </a:xfrm>
          <a:custGeom>
            <a:avLst/>
            <a:gdLst>
              <a:gd name="connsiteX0" fmla="*/ 0 w 3600445"/>
              <a:gd name="connsiteY0" fmla="*/ 2160267 h 2160267"/>
              <a:gd name="connsiteX1" fmla="*/ 3600445 w 3600445"/>
              <a:gd name="connsiteY1" fmla="*/ 0 h 2160267"/>
              <a:gd name="connsiteX2" fmla="*/ 3600445 w 3600445"/>
              <a:gd name="connsiteY2" fmla="*/ 2160267 h 2160267"/>
              <a:gd name="connsiteX3" fmla="*/ 0 w 3600445"/>
              <a:gd name="connsiteY3" fmla="*/ 2160267 h 2160267"/>
              <a:gd name="connsiteX0-1" fmla="*/ 0 w 3600445"/>
              <a:gd name="connsiteY0-2" fmla="*/ 2160267 h 2934967"/>
              <a:gd name="connsiteX1-3" fmla="*/ 3600445 w 3600445"/>
              <a:gd name="connsiteY1-4" fmla="*/ 0 h 2934967"/>
              <a:gd name="connsiteX2-5" fmla="*/ 742945 w 3600445"/>
              <a:gd name="connsiteY2-6" fmla="*/ 2934967 h 2934967"/>
              <a:gd name="connsiteX3-7" fmla="*/ 0 w 3600445"/>
              <a:gd name="connsiteY3-8" fmla="*/ 2160267 h 2934967"/>
              <a:gd name="connsiteX0-9" fmla="*/ 0 w 7956545"/>
              <a:gd name="connsiteY0-10" fmla="*/ 2236467 h 3011167"/>
              <a:gd name="connsiteX1-11" fmla="*/ 7956545 w 7956545"/>
              <a:gd name="connsiteY1-12" fmla="*/ 0 h 3011167"/>
              <a:gd name="connsiteX2-13" fmla="*/ 742945 w 7956545"/>
              <a:gd name="connsiteY2-14" fmla="*/ 3011167 h 3011167"/>
              <a:gd name="connsiteX3-15" fmla="*/ 0 w 7956545"/>
              <a:gd name="connsiteY3-16" fmla="*/ 2236467 h 3011167"/>
              <a:gd name="connsiteX0-17" fmla="*/ 0 w 8032745"/>
              <a:gd name="connsiteY0-18" fmla="*/ 1804667 h 3011167"/>
              <a:gd name="connsiteX1-19" fmla="*/ 8032745 w 8032745"/>
              <a:gd name="connsiteY1-20" fmla="*/ 0 h 3011167"/>
              <a:gd name="connsiteX2-21" fmla="*/ 819145 w 8032745"/>
              <a:gd name="connsiteY2-22" fmla="*/ 3011167 h 3011167"/>
              <a:gd name="connsiteX3-23" fmla="*/ 0 w 8032745"/>
              <a:gd name="connsiteY3-24" fmla="*/ 1804667 h 3011167"/>
              <a:gd name="connsiteX0-25" fmla="*/ 146055 w 8178800"/>
              <a:gd name="connsiteY0-26" fmla="*/ 1804667 h 3442967"/>
              <a:gd name="connsiteX1-27" fmla="*/ 8178800 w 8178800"/>
              <a:gd name="connsiteY1-28" fmla="*/ 0 h 3442967"/>
              <a:gd name="connsiteX2-29" fmla="*/ 0 w 8178800"/>
              <a:gd name="connsiteY2-30" fmla="*/ 3442967 h 3442967"/>
              <a:gd name="connsiteX3-31" fmla="*/ 146055 w 8178800"/>
              <a:gd name="connsiteY3-32" fmla="*/ 1804667 h 3442967"/>
              <a:gd name="connsiteX0-33" fmla="*/ 0 w 8032745"/>
              <a:gd name="connsiteY0-34" fmla="*/ 1804667 h 3341367"/>
              <a:gd name="connsiteX1-35" fmla="*/ 8032745 w 8032745"/>
              <a:gd name="connsiteY1-36" fmla="*/ 0 h 3341367"/>
              <a:gd name="connsiteX2-37" fmla="*/ 2017652 w 8032745"/>
              <a:gd name="connsiteY2-38" fmla="*/ 3341367 h 3341367"/>
              <a:gd name="connsiteX3-39" fmla="*/ 0 w 8032745"/>
              <a:gd name="connsiteY3-40" fmla="*/ 1804667 h 3341367"/>
              <a:gd name="connsiteX0-41" fmla="*/ 0 w 7825390"/>
              <a:gd name="connsiteY0-42" fmla="*/ 1347467 h 3341367"/>
              <a:gd name="connsiteX1-43" fmla="*/ 7825390 w 7825390"/>
              <a:gd name="connsiteY1-44" fmla="*/ 0 h 3341367"/>
              <a:gd name="connsiteX2-45" fmla="*/ 1810297 w 7825390"/>
              <a:gd name="connsiteY2-46" fmla="*/ 3341367 h 3341367"/>
              <a:gd name="connsiteX3-47" fmla="*/ 0 w 7825390"/>
              <a:gd name="connsiteY3-48" fmla="*/ 1347467 h 3341367"/>
              <a:gd name="connsiteX0-49" fmla="*/ 0 w 7825390"/>
              <a:gd name="connsiteY0-50" fmla="*/ 1347467 h 2998467"/>
              <a:gd name="connsiteX1-51" fmla="*/ 7825390 w 7825390"/>
              <a:gd name="connsiteY1-52" fmla="*/ 0 h 2998467"/>
              <a:gd name="connsiteX2-53" fmla="*/ 3690017 w 7825390"/>
              <a:gd name="connsiteY2-54" fmla="*/ 2998467 h 2998467"/>
              <a:gd name="connsiteX3-55" fmla="*/ 0 w 7825390"/>
              <a:gd name="connsiteY3-56" fmla="*/ 1347467 h 2998467"/>
              <a:gd name="connsiteX0-57" fmla="*/ 0 w 3690017"/>
              <a:gd name="connsiteY0-58" fmla="*/ 3023867 h 4674867"/>
              <a:gd name="connsiteX1-59" fmla="*/ 2321461 w 3690017"/>
              <a:gd name="connsiteY1-60" fmla="*/ 0 h 4674867"/>
              <a:gd name="connsiteX2-61" fmla="*/ 3690017 w 3690017"/>
              <a:gd name="connsiteY2-62" fmla="*/ 4674867 h 4674867"/>
              <a:gd name="connsiteX3-63" fmla="*/ 0 w 3690017"/>
              <a:gd name="connsiteY3-64" fmla="*/ 3023867 h 4674867"/>
              <a:gd name="connsiteX0-65" fmla="*/ 0 w 4460838"/>
              <a:gd name="connsiteY0-66" fmla="*/ 3023867 h 4160517"/>
              <a:gd name="connsiteX1-67" fmla="*/ 2321461 w 4460838"/>
              <a:gd name="connsiteY1-68" fmla="*/ 0 h 4160517"/>
              <a:gd name="connsiteX2-69" fmla="*/ 4460838 w 4460838"/>
              <a:gd name="connsiteY2-70" fmla="*/ 4160517 h 4160517"/>
              <a:gd name="connsiteX3-71" fmla="*/ 0 w 4460838"/>
              <a:gd name="connsiteY3-72" fmla="*/ 3023867 h 4160517"/>
              <a:gd name="connsiteX0-73" fmla="*/ 0 w 4460838"/>
              <a:gd name="connsiteY0-74" fmla="*/ 2833367 h 3970017"/>
              <a:gd name="connsiteX1-75" fmla="*/ 2727157 w 4460838"/>
              <a:gd name="connsiteY1-76" fmla="*/ 0 h 3970017"/>
              <a:gd name="connsiteX2-77" fmla="*/ 4460838 w 4460838"/>
              <a:gd name="connsiteY2-78" fmla="*/ 3970017 h 3970017"/>
              <a:gd name="connsiteX3-79" fmla="*/ 0 w 4460838"/>
              <a:gd name="connsiteY3-80" fmla="*/ 2833367 h 3970017"/>
              <a:gd name="connsiteX0-81" fmla="*/ 0 w 4366177"/>
              <a:gd name="connsiteY0-82" fmla="*/ 2833367 h 4331967"/>
              <a:gd name="connsiteX1-83" fmla="*/ 2727157 w 4366177"/>
              <a:gd name="connsiteY1-84" fmla="*/ 0 h 4331967"/>
              <a:gd name="connsiteX2-85" fmla="*/ 4366177 w 4366177"/>
              <a:gd name="connsiteY2-86" fmla="*/ 4331967 h 4331967"/>
              <a:gd name="connsiteX3-87" fmla="*/ 0 w 4366177"/>
              <a:gd name="connsiteY3-88" fmla="*/ 2833367 h 4331967"/>
              <a:gd name="connsiteX0-89" fmla="*/ 0 w 3189661"/>
              <a:gd name="connsiteY0-90" fmla="*/ 1042667 h 4331967"/>
              <a:gd name="connsiteX1-91" fmla="*/ 1550641 w 3189661"/>
              <a:gd name="connsiteY1-92" fmla="*/ 0 h 4331967"/>
              <a:gd name="connsiteX2-93" fmla="*/ 3189661 w 3189661"/>
              <a:gd name="connsiteY2-94" fmla="*/ 4331967 h 4331967"/>
              <a:gd name="connsiteX3-95" fmla="*/ 0 w 3189661"/>
              <a:gd name="connsiteY3-96" fmla="*/ 1042667 h 4331967"/>
              <a:gd name="connsiteX0-97" fmla="*/ 0 w 3189661"/>
              <a:gd name="connsiteY0-98" fmla="*/ 1480817 h 4770117"/>
              <a:gd name="connsiteX1-99" fmla="*/ 2186230 w 3189661"/>
              <a:gd name="connsiteY1-100" fmla="*/ 0 h 4770117"/>
              <a:gd name="connsiteX2-101" fmla="*/ 3189661 w 3189661"/>
              <a:gd name="connsiteY2-102" fmla="*/ 4770117 h 4770117"/>
              <a:gd name="connsiteX3-103" fmla="*/ 0 w 3189661"/>
              <a:gd name="connsiteY3-104" fmla="*/ 1480817 h 4770117"/>
            </a:gdLst>
            <a:ahLst/>
            <a:cxnLst>
              <a:cxn ang="0">
                <a:pos x="connsiteX0-1" y="connsiteY0-2"/>
              </a:cxn>
              <a:cxn ang="0">
                <a:pos x="connsiteX1-3" y="connsiteY1-4"/>
              </a:cxn>
              <a:cxn ang="0">
                <a:pos x="connsiteX2-5" y="connsiteY2-6"/>
              </a:cxn>
              <a:cxn ang="0">
                <a:pos x="connsiteX3-7" y="connsiteY3-8"/>
              </a:cxn>
            </a:cxnLst>
            <a:rect l="l" t="t" r="r" b="b"/>
            <a:pathLst>
              <a:path w="3189661" h="4770117">
                <a:moveTo>
                  <a:pt x="0" y="1480817"/>
                </a:moveTo>
                <a:lnTo>
                  <a:pt x="2186230" y="0"/>
                </a:lnTo>
                <a:lnTo>
                  <a:pt x="3189661" y="4770117"/>
                </a:lnTo>
                <a:lnTo>
                  <a:pt x="0" y="1480817"/>
                </a:lnTo>
                <a:close/>
              </a:path>
            </a:pathLst>
          </a:custGeom>
          <a:gradFill>
            <a:gsLst>
              <a:gs pos="0">
                <a:schemeClr val="tx2">
                  <a:alpha val="48000"/>
                </a:schemeClr>
              </a:gs>
              <a:gs pos="100000">
                <a:schemeClr val="bg1">
                  <a:alpha val="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 name="等腰三角形 3"/>
          <p:cNvSpPr/>
          <p:nvPr userDrawn="1"/>
        </p:nvSpPr>
        <p:spPr bwMode="auto">
          <a:xfrm rot="10412591" flipH="1">
            <a:off x="1411232" y="982779"/>
            <a:ext cx="4183122" cy="2544581"/>
          </a:xfrm>
          <a:custGeom>
            <a:avLst/>
            <a:gdLst>
              <a:gd name="connsiteX0" fmla="*/ 0 w 3600445"/>
              <a:gd name="connsiteY0" fmla="*/ 2160267 h 2160267"/>
              <a:gd name="connsiteX1" fmla="*/ 3600445 w 3600445"/>
              <a:gd name="connsiteY1" fmla="*/ 0 h 2160267"/>
              <a:gd name="connsiteX2" fmla="*/ 3600445 w 3600445"/>
              <a:gd name="connsiteY2" fmla="*/ 2160267 h 2160267"/>
              <a:gd name="connsiteX3" fmla="*/ 0 w 3600445"/>
              <a:gd name="connsiteY3" fmla="*/ 2160267 h 2160267"/>
              <a:gd name="connsiteX0-1" fmla="*/ 0 w 3600445"/>
              <a:gd name="connsiteY0-2" fmla="*/ 2160267 h 2934967"/>
              <a:gd name="connsiteX1-3" fmla="*/ 3600445 w 3600445"/>
              <a:gd name="connsiteY1-4" fmla="*/ 0 h 2934967"/>
              <a:gd name="connsiteX2-5" fmla="*/ 742945 w 3600445"/>
              <a:gd name="connsiteY2-6" fmla="*/ 2934967 h 2934967"/>
              <a:gd name="connsiteX3-7" fmla="*/ 0 w 3600445"/>
              <a:gd name="connsiteY3-8" fmla="*/ 2160267 h 2934967"/>
              <a:gd name="connsiteX0-9" fmla="*/ 0 w 7956545"/>
              <a:gd name="connsiteY0-10" fmla="*/ 2236467 h 3011167"/>
              <a:gd name="connsiteX1-11" fmla="*/ 7956545 w 7956545"/>
              <a:gd name="connsiteY1-12" fmla="*/ 0 h 3011167"/>
              <a:gd name="connsiteX2-13" fmla="*/ 742945 w 7956545"/>
              <a:gd name="connsiteY2-14" fmla="*/ 3011167 h 3011167"/>
              <a:gd name="connsiteX3-15" fmla="*/ 0 w 7956545"/>
              <a:gd name="connsiteY3-16" fmla="*/ 2236467 h 3011167"/>
              <a:gd name="connsiteX0-17" fmla="*/ 0 w 8032745"/>
              <a:gd name="connsiteY0-18" fmla="*/ 1804667 h 3011167"/>
              <a:gd name="connsiteX1-19" fmla="*/ 8032745 w 8032745"/>
              <a:gd name="connsiteY1-20" fmla="*/ 0 h 3011167"/>
              <a:gd name="connsiteX2-21" fmla="*/ 819145 w 8032745"/>
              <a:gd name="connsiteY2-22" fmla="*/ 3011167 h 3011167"/>
              <a:gd name="connsiteX3-23" fmla="*/ 0 w 8032745"/>
              <a:gd name="connsiteY3-24" fmla="*/ 1804667 h 3011167"/>
              <a:gd name="connsiteX0-25" fmla="*/ 146055 w 8178800"/>
              <a:gd name="connsiteY0-26" fmla="*/ 1804667 h 3442967"/>
              <a:gd name="connsiteX1-27" fmla="*/ 8178800 w 8178800"/>
              <a:gd name="connsiteY1-28" fmla="*/ 0 h 3442967"/>
              <a:gd name="connsiteX2-29" fmla="*/ 0 w 8178800"/>
              <a:gd name="connsiteY2-30" fmla="*/ 3442967 h 3442967"/>
              <a:gd name="connsiteX3-31" fmla="*/ 146055 w 8178800"/>
              <a:gd name="connsiteY3-32" fmla="*/ 1804667 h 3442967"/>
              <a:gd name="connsiteX0-33" fmla="*/ 0 w 8032745"/>
              <a:gd name="connsiteY0-34" fmla="*/ 1804667 h 3341367"/>
              <a:gd name="connsiteX1-35" fmla="*/ 8032745 w 8032745"/>
              <a:gd name="connsiteY1-36" fmla="*/ 0 h 3341367"/>
              <a:gd name="connsiteX2-37" fmla="*/ 2017652 w 8032745"/>
              <a:gd name="connsiteY2-38" fmla="*/ 3341367 h 3341367"/>
              <a:gd name="connsiteX3-39" fmla="*/ 0 w 8032745"/>
              <a:gd name="connsiteY3-40" fmla="*/ 1804667 h 3341367"/>
              <a:gd name="connsiteX0-41" fmla="*/ 0 w 7825390"/>
              <a:gd name="connsiteY0-42" fmla="*/ 1347467 h 3341367"/>
              <a:gd name="connsiteX1-43" fmla="*/ 7825390 w 7825390"/>
              <a:gd name="connsiteY1-44" fmla="*/ 0 h 3341367"/>
              <a:gd name="connsiteX2-45" fmla="*/ 1810297 w 7825390"/>
              <a:gd name="connsiteY2-46" fmla="*/ 3341367 h 3341367"/>
              <a:gd name="connsiteX3-47" fmla="*/ 0 w 7825390"/>
              <a:gd name="connsiteY3-48" fmla="*/ 1347467 h 3341367"/>
              <a:gd name="connsiteX0-49" fmla="*/ 0 w 7825390"/>
              <a:gd name="connsiteY0-50" fmla="*/ 1347467 h 2998467"/>
              <a:gd name="connsiteX1-51" fmla="*/ 7825390 w 7825390"/>
              <a:gd name="connsiteY1-52" fmla="*/ 0 h 2998467"/>
              <a:gd name="connsiteX2-53" fmla="*/ 3690017 w 7825390"/>
              <a:gd name="connsiteY2-54" fmla="*/ 2998467 h 2998467"/>
              <a:gd name="connsiteX3-55" fmla="*/ 0 w 7825390"/>
              <a:gd name="connsiteY3-56" fmla="*/ 1347467 h 2998467"/>
              <a:gd name="connsiteX0-57" fmla="*/ 0 w 3690017"/>
              <a:gd name="connsiteY0-58" fmla="*/ 3023867 h 4674867"/>
              <a:gd name="connsiteX1-59" fmla="*/ 2321461 w 3690017"/>
              <a:gd name="connsiteY1-60" fmla="*/ 0 h 4674867"/>
              <a:gd name="connsiteX2-61" fmla="*/ 3690017 w 3690017"/>
              <a:gd name="connsiteY2-62" fmla="*/ 4674867 h 4674867"/>
              <a:gd name="connsiteX3-63" fmla="*/ 0 w 3690017"/>
              <a:gd name="connsiteY3-64" fmla="*/ 3023867 h 4674867"/>
              <a:gd name="connsiteX0-65" fmla="*/ 0 w 4460838"/>
              <a:gd name="connsiteY0-66" fmla="*/ 3023867 h 4160517"/>
              <a:gd name="connsiteX1-67" fmla="*/ 2321461 w 4460838"/>
              <a:gd name="connsiteY1-68" fmla="*/ 0 h 4160517"/>
              <a:gd name="connsiteX2-69" fmla="*/ 4460838 w 4460838"/>
              <a:gd name="connsiteY2-70" fmla="*/ 4160517 h 4160517"/>
              <a:gd name="connsiteX3-71" fmla="*/ 0 w 4460838"/>
              <a:gd name="connsiteY3-72" fmla="*/ 3023867 h 4160517"/>
              <a:gd name="connsiteX0-73" fmla="*/ 0 w 4460838"/>
              <a:gd name="connsiteY0-74" fmla="*/ 2833367 h 3970017"/>
              <a:gd name="connsiteX1-75" fmla="*/ 2727157 w 4460838"/>
              <a:gd name="connsiteY1-76" fmla="*/ 0 h 3970017"/>
              <a:gd name="connsiteX2-77" fmla="*/ 4460838 w 4460838"/>
              <a:gd name="connsiteY2-78" fmla="*/ 3970017 h 3970017"/>
              <a:gd name="connsiteX3-79" fmla="*/ 0 w 4460838"/>
              <a:gd name="connsiteY3-80" fmla="*/ 2833367 h 3970017"/>
              <a:gd name="connsiteX0-81" fmla="*/ 0 w 4366177"/>
              <a:gd name="connsiteY0-82" fmla="*/ 2833367 h 4331967"/>
              <a:gd name="connsiteX1-83" fmla="*/ 2727157 w 4366177"/>
              <a:gd name="connsiteY1-84" fmla="*/ 0 h 4331967"/>
              <a:gd name="connsiteX2-85" fmla="*/ 4366177 w 4366177"/>
              <a:gd name="connsiteY2-86" fmla="*/ 4331967 h 4331967"/>
              <a:gd name="connsiteX3-87" fmla="*/ 0 w 4366177"/>
              <a:gd name="connsiteY3-88" fmla="*/ 2833367 h 4331967"/>
              <a:gd name="connsiteX0-89" fmla="*/ 0 w 3189661"/>
              <a:gd name="connsiteY0-90" fmla="*/ 1042667 h 4331967"/>
              <a:gd name="connsiteX1-91" fmla="*/ 1550641 w 3189661"/>
              <a:gd name="connsiteY1-92" fmla="*/ 0 h 4331967"/>
              <a:gd name="connsiteX2-93" fmla="*/ 3189661 w 3189661"/>
              <a:gd name="connsiteY2-94" fmla="*/ 4331967 h 4331967"/>
              <a:gd name="connsiteX3-95" fmla="*/ 0 w 3189661"/>
              <a:gd name="connsiteY3-96" fmla="*/ 1042667 h 4331967"/>
              <a:gd name="connsiteX0-97" fmla="*/ 0 w 3189661"/>
              <a:gd name="connsiteY0-98" fmla="*/ 1480817 h 4770117"/>
              <a:gd name="connsiteX1-99" fmla="*/ 2186230 w 3189661"/>
              <a:gd name="connsiteY1-100" fmla="*/ 0 h 4770117"/>
              <a:gd name="connsiteX2-101" fmla="*/ 3189661 w 3189661"/>
              <a:gd name="connsiteY2-102" fmla="*/ 4770117 h 4770117"/>
              <a:gd name="connsiteX3-103" fmla="*/ 0 w 3189661"/>
              <a:gd name="connsiteY3-104" fmla="*/ 1480817 h 4770117"/>
              <a:gd name="connsiteX0-105" fmla="*/ 0 w 3465684"/>
              <a:gd name="connsiteY0-106" fmla="*/ 2275556 h 4770117"/>
              <a:gd name="connsiteX1-107" fmla="*/ 2462253 w 3465684"/>
              <a:gd name="connsiteY1-108" fmla="*/ 0 h 4770117"/>
              <a:gd name="connsiteX2-109" fmla="*/ 3465684 w 3465684"/>
              <a:gd name="connsiteY2-110" fmla="*/ 4770117 h 4770117"/>
              <a:gd name="connsiteX3-111" fmla="*/ 0 w 3465684"/>
              <a:gd name="connsiteY3-112" fmla="*/ 2275556 h 4770117"/>
              <a:gd name="connsiteX0-113" fmla="*/ 0 w 3465684"/>
              <a:gd name="connsiteY0-114" fmla="*/ 3335258 h 5829819"/>
              <a:gd name="connsiteX1-115" fmla="*/ 2211489 w 3465684"/>
              <a:gd name="connsiteY1-116" fmla="*/ 0 h 5829819"/>
              <a:gd name="connsiteX2-117" fmla="*/ 3465684 w 3465684"/>
              <a:gd name="connsiteY2-118" fmla="*/ 5829819 h 5829819"/>
              <a:gd name="connsiteX3-119" fmla="*/ 0 w 3465684"/>
              <a:gd name="connsiteY3-120" fmla="*/ 3335258 h 5829819"/>
              <a:gd name="connsiteX0-121" fmla="*/ 0 w 3364993"/>
              <a:gd name="connsiteY0-122" fmla="*/ 4192888 h 5829819"/>
              <a:gd name="connsiteX1-123" fmla="*/ 2110798 w 3364993"/>
              <a:gd name="connsiteY1-124" fmla="*/ 0 h 5829819"/>
              <a:gd name="connsiteX2-125" fmla="*/ 3364993 w 3364993"/>
              <a:gd name="connsiteY2-126" fmla="*/ 5829819 h 5829819"/>
              <a:gd name="connsiteX3-127" fmla="*/ 0 w 3364993"/>
              <a:gd name="connsiteY3-128" fmla="*/ 4192888 h 5829819"/>
              <a:gd name="connsiteX0-129" fmla="*/ 0 w 3364993"/>
              <a:gd name="connsiteY0-130" fmla="*/ 4192888 h 5829819"/>
              <a:gd name="connsiteX1-131" fmla="*/ 2110798 w 3364993"/>
              <a:gd name="connsiteY1-132" fmla="*/ 0 h 5829819"/>
              <a:gd name="connsiteX2-133" fmla="*/ 2940591 w 3364993"/>
              <a:gd name="connsiteY2-134" fmla="*/ 3840272 h 5829819"/>
              <a:gd name="connsiteX3-135" fmla="*/ 3364993 w 3364993"/>
              <a:gd name="connsiteY3-136" fmla="*/ 5829819 h 5829819"/>
              <a:gd name="connsiteX4" fmla="*/ 0 w 3364993"/>
              <a:gd name="connsiteY4" fmla="*/ 4192888 h 5829819"/>
              <a:gd name="connsiteX0-137" fmla="*/ 0 w 3364993"/>
              <a:gd name="connsiteY0-138" fmla="*/ 4192888 h 5829819"/>
              <a:gd name="connsiteX1-139" fmla="*/ 2110798 w 3364993"/>
              <a:gd name="connsiteY1-140" fmla="*/ 0 h 5829819"/>
              <a:gd name="connsiteX2-141" fmla="*/ 3359030 w 3364993"/>
              <a:gd name="connsiteY2-142" fmla="*/ 3486796 h 5829819"/>
              <a:gd name="connsiteX3-143" fmla="*/ 3364993 w 3364993"/>
              <a:gd name="connsiteY3-144" fmla="*/ 5829819 h 5829819"/>
              <a:gd name="connsiteX4-145" fmla="*/ 0 w 3364993"/>
              <a:gd name="connsiteY4-146" fmla="*/ 4192888 h 5829819"/>
              <a:gd name="connsiteX0-147" fmla="*/ 0 w 3359040"/>
              <a:gd name="connsiteY0-148" fmla="*/ 4192888 h 5719182"/>
              <a:gd name="connsiteX1-149" fmla="*/ 2110798 w 3359040"/>
              <a:gd name="connsiteY1-150" fmla="*/ 0 h 5719182"/>
              <a:gd name="connsiteX2-151" fmla="*/ 3359030 w 3359040"/>
              <a:gd name="connsiteY2-152" fmla="*/ 3486796 h 5719182"/>
              <a:gd name="connsiteX3-153" fmla="*/ 3083774 w 3359040"/>
              <a:gd name="connsiteY3-154" fmla="*/ 5719182 h 5719182"/>
              <a:gd name="connsiteX4-155" fmla="*/ 0 w 3359040"/>
              <a:gd name="connsiteY4-156" fmla="*/ 4192888 h 5719182"/>
              <a:gd name="connsiteX0-157" fmla="*/ 0 w 3359040"/>
              <a:gd name="connsiteY0-158" fmla="*/ 3160600 h 4686894"/>
              <a:gd name="connsiteX1-159" fmla="*/ 649496 w 3359040"/>
              <a:gd name="connsiteY1-160" fmla="*/ 0 h 4686894"/>
              <a:gd name="connsiteX2-161" fmla="*/ 3359030 w 3359040"/>
              <a:gd name="connsiteY2-162" fmla="*/ 2454508 h 4686894"/>
              <a:gd name="connsiteX3-163" fmla="*/ 3083774 w 3359040"/>
              <a:gd name="connsiteY3-164" fmla="*/ 4686894 h 4686894"/>
              <a:gd name="connsiteX4-165" fmla="*/ 0 w 3359040"/>
              <a:gd name="connsiteY4-166" fmla="*/ 3160600 h 4686894"/>
              <a:gd name="connsiteX0-167" fmla="*/ 0 w 3359045"/>
              <a:gd name="connsiteY0-168" fmla="*/ 3160600 h 4686894"/>
              <a:gd name="connsiteX1-169" fmla="*/ 649496 w 3359045"/>
              <a:gd name="connsiteY1-170" fmla="*/ 0 h 4686894"/>
              <a:gd name="connsiteX2-171" fmla="*/ 3359030 w 3359045"/>
              <a:gd name="connsiteY2-172" fmla="*/ 2454508 h 4686894"/>
              <a:gd name="connsiteX3-173" fmla="*/ 3083774 w 3359045"/>
              <a:gd name="connsiteY3-174" fmla="*/ 4686894 h 4686894"/>
              <a:gd name="connsiteX4-175" fmla="*/ 0 w 3359045"/>
              <a:gd name="connsiteY4-176" fmla="*/ 3160600 h 4686894"/>
              <a:gd name="connsiteX0-177" fmla="*/ 0 w 3359030"/>
              <a:gd name="connsiteY0-178" fmla="*/ 3160600 h 4686894"/>
              <a:gd name="connsiteX1-179" fmla="*/ 649496 w 3359030"/>
              <a:gd name="connsiteY1-180" fmla="*/ 0 h 4686894"/>
              <a:gd name="connsiteX2-181" fmla="*/ 3359030 w 3359030"/>
              <a:gd name="connsiteY2-182" fmla="*/ 2454508 h 4686894"/>
              <a:gd name="connsiteX3-183" fmla="*/ 3083774 w 3359030"/>
              <a:gd name="connsiteY3-184" fmla="*/ 4686894 h 4686894"/>
              <a:gd name="connsiteX4-185" fmla="*/ 0 w 3359030"/>
              <a:gd name="connsiteY4-186" fmla="*/ 3160600 h 4686894"/>
              <a:gd name="connsiteX0-187" fmla="*/ 0 w 3359030"/>
              <a:gd name="connsiteY0-188" fmla="*/ 3160600 h 4686894"/>
              <a:gd name="connsiteX1-189" fmla="*/ 649496 w 3359030"/>
              <a:gd name="connsiteY1-190" fmla="*/ 0 h 4686894"/>
              <a:gd name="connsiteX2-191" fmla="*/ 3359030 w 3359030"/>
              <a:gd name="connsiteY2-192" fmla="*/ 2454508 h 4686894"/>
              <a:gd name="connsiteX3-193" fmla="*/ 3083774 w 3359030"/>
              <a:gd name="connsiteY3-194" fmla="*/ 4686894 h 4686894"/>
              <a:gd name="connsiteX4-195" fmla="*/ 0 w 3359030"/>
              <a:gd name="connsiteY4-196" fmla="*/ 3160600 h 4686894"/>
            </a:gdLst>
            <a:ahLst/>
            <a:cxnLst>
              <a:cxn ang="0">
                <a:pos x="connsiteX0-1" y="connsiteY0-2"/>
              </a:cxn>
              <a:cxn ang="0">
                <a:pos x="connsiteX1-3" y="connsiteY1-4"/>
              </a:cxn>
              <a:cxn ang="0">
                <a:pos x="connsiteX2-5" y="connsiteY2-6"/>
              </a:cxn>
              <a:cxn ang="0">
                <a:pos x="connsiteX3-7" y="connsiteY3-8"/>
              </a:cxn>
              <a:cxn ang="0">
                <a:pos x="connsiteX4-145" y="connsiteY4-146"/>
              </a:cxn>
            </a:cxnLst>
            <a:rect l="l" t="t" r="r" b="b"/>
            <a:pathLst>
              <a:path w="3359030" h="4686894">
                <a:moveTo>
                  <a:pt x="0" y="3160600"/>
                </a:moveTo>
                <a:lnTo>
                  <a:pt x="649496" y="0"/>
                </a:lnTo>
                <a:lnTo>
                  <a:pt x="3359030" y="2454508"/>
                </a:lnTo>
                <a:cubicBezTo>
                  <a:pt x="3188829" y="3892352"/>
                  <a:pt x="3364521" y="2424580"/>
                  <a:pt x="3083774" y="4686894"/>
                </a:cubicBezTo>
                <a:lnTo>
                  <a:pt x="0" y="3160600"/>
                </a:lnTo>
                <a:close/>
              </a:path>
            </a:pathLst>
          </a:custGeom>
          <a:gradFill flip="none" rotWithShape="1">
            <a:gsLst>
              <a:gs pos="7000">
                <a:srgbClr val="0099FF">
                  <a:alpha val="43000"/>
                </a:srgbClr>
              </a:gs>
              <a:gs pos="44000">
                <a:schemeClr val="tx1">
                  <a:alpha val="0"/>
                </a:schemeClr>
              </a:gs>
              <a:gs pos="83000">
                <a:srgbClr val="0099FF">
                  <a:alpha val="4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7" name="Picture 14" descr="PPECLOGO-eff2-1-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688282" y="1345207"/>
            <a:ext cx="1011511" cy="8560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322243" y="987574"/>
            <a:ext cx="1034377" cy="8686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PPECLOGO-eff2-1-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660233" y="1207609"/>
            <a:ext cx="1011511" cy="8560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PPECLOGO-eff2-1-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583906" y="945940"/>
            <a:ext cx="852191" cy="7212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4" descr="PPECLOGO-eff2-1-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5628529" y="1275028"/>
            <a:ext cx="852191" cy="7212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862284" y="1471539"/>
            <a:ext cx="736947" cy="61888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4" descr="PPECLOGO-eff2-1-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0721" y="1905970"/>
            <a:ext cx="852191" cy="7212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839431" y="913114"/>
            <a:ext cx="860362" cy="7225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269612" y="749007"/>
            <a:ext cx="860362" cy="7225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3129975" y="482506"/>
            <a:ext cx="1034377" cy="86867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13568" y="2248051"/>
            <a:ext cx="1305733" cy="109655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5010001" y="2033877"/>
            <a:ext cx="1034377" cy="86867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6306726" y="1604664"/>
            <a:ext cx="1217602" cy="102254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58100" y="1777278"/>
            <a:ext cx="860362" cy="7225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072902" y="2520256"/>
            <a:ext cx="1034377" cy="8686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07171" y="2232059"/>
            <a:ext cx="860362" cy="72253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246916" y="3344114"/>
            <a:ext cx="1244964" cy="1045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5" descr="PPECLOGO-eff2-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862461" y="2379588"/>
            <a:ext cx="860362" cy="7225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advClick="0" advTm="1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9500" fill="hold"/>
                                        <p:tgtEl>
                                          <p:spTgt spid="4"/>
                                        </p:tgtEl>
                                        <p:attrNameLst>
                                          <p:attrName>ppt_w</p:attrName>
                                        </p:attrNameLst>
                                      </p:cBhvr>
                                      <p:tavLst>
                                        <p:tav tm="0">
                                          <p:val>
                                            <p:fltVal val="0"/>
                                          </p:val>
                                        </p:tav>
                                        <p:tav tm="100000">
                                          <p:val>
                                            <p:strVal val="#ppt_w"/>
                                          </p:val>
                                        </p:tav>
                                      </p:tavLst>
                                    </p:anim>
                                    <p:anim calcmode="lin" valueType="num">
                                      <p:cBhvr>
                                        <p:cTn id="8" dur="9500" fill="hold"/>
                                        <p:tgtEl>
                                          <p:spTgt spid="4"/>
                                        </p:tgtEl>
                                        <p:attrNameLst>
                                          <p:attrName>ppt_h</p:attrName>
                                        </p:attrNameLst>
                                      </p:cBhvr>
                                      <p:tavLst>
                                        <p:tav tm="0">
                                          <p:val>
                                            <p:fltVal val="0"/>
                                          </p:val>
                                        </p:tav>
                                        <p:tav tm="100000">
                                          <p:val>
                                            <p:strVal val="#ppt_h"/>
                                          </p:val>
                                        </p:tav>
                                      </p:tavLst>
                                    </p:anim>
                                    <p:anim calcmode="lin" valueType="num">
                                      <p:cBhvr>
                                        <p:cTn id="9" dur="9500" fill="hold"/>
                                        <p:tgtEl>
                                          <p:spTgt spid="4"/>
                                        </p:tgtEl>
                                        <p:attrNameLst>
                                          <p:attrName>style.rotation</p:attrName>
                                        </p:attrNameLst>
                                      </p:cBhvr>
                                      <p:tavLst>
                                        <p:tav tm="0">
                                          <p:val>
                                            <p:fltVal val="90"/>
                                          </p:val>
                                        </p:tav>
                                        <p:tav tm="100000">
                                          <p:val>
                                            <p:fltVal val="0"/>
                                          </p:val>
                                        </p:tav>
                                      </p:tavLst>
                                    </p:anim>
                                    <p:animEffect transition="in" filter="fade">
                                      <p:cBhvr>
                                        <p:cTn id="10" dur="95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9500" fill="hold"/>
                                        <p:tgtEl>
                                          <p:spTgt spid="5"/>
                                        </p:tgtEl>
                                        <p:attrNameLst>
                                          <p:attrName>ppt_w</p:attrName>
                                        </p:attrNameLst>
                                      </p:cBhvr>
                                      <p:tavLst>
                                        <p:tav tm="0">
                                          <p:val>
                                            <p:fltVal val="0"/>
                                          </p:val>
                                        </p:tav>
                                        <p:tav tm="100000">
                                          <p:val>
                                            <p:strVal val="#ppt_w"/>
                                          </p:val>
                                        </p:tav>
                                      </p:tavLst>
                                    </p:anim>
                                    <p:anim calcmode="lin" valueType="num">
                                      <p:cBhvr>
                                        <p:cTn id="14" dur="9500" fill="hold"/>
                                        <p:tgtEl>
                                          <p:spTgt spid="5"/>
                                        </p:tgtEl>
                                        <p:attrNameLst>
                                          <p:attrName>ppt_h</p:attrName>
                                        </p:attrNameLst>
                                      </p:cBhvr>
                                      <p:tavLst>
                                        <p:tav tm="0">
                                          <p:val>
                                            <p:fltVal val="0"/>
                                          </p:val>
                                        </p:tav>
                                        <p:tav tm="100000">
                                          <p:val>
                                            <p:strVal val="#ppt_h"/>
                                          </p:val>
                                        </p:tav>
                                      </p:tavLst>
                                    </p:anim>
                                    <p:anim calcmode="lin" valueType="num">
                                      <p:cBhvr>
                                        <p:cTn id="15" dur="9500" fill="hold"/>
                                        <p:tgtEl>
                                          <p:spTgt spid="5"/>
                                        </p:tgtEl>
                                        <p:attrNameLst>
                                          <p:attrName>style.rotation</p:attrName>
                                        </p:attrNameLst>
                                      </p:cBhvr>
                                      <p:tavLst>
                                        <p:tav tm="0">
                                          <p:val>
                                            <p:fltVal val="90"/>
                                          </p:val>
                                        </p:tav>
                                        <p:tav tm="100000">
                                          <p:val>
                                            <p:fltVal val="0"/>
                                          </p:val>
                                        </p:tav>
                                      </p:tavLst>
                                    </p:anim>
                                    <p:animEffect transition="in" filter="fade">
                                      <p:cBhvr>
                                        <p:cTn id="16" dur="9500"/>
                                        <p:tgtEl>
                                          <p:spTgt spid="5"/>
                                        </p:tgtEl>
                                      </p:cBhvr>
                                    </p:animEffect>
                                  </p:childTnLst>
                                </p:cTn>
                              </p:par>
                              <p:par>
                                <p:cTn id="17" presetID="45" presetClass="entr"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9500"/>
                                        <p:tgtEl>
                                          <p:spTgt spid="5"/>
                                        </p:tgtEl>
                                      </p:cBhvr>
                                    </p:animEffect>
                                    <p:anim calcmode="lin" valueType="num">
                                      <p:cBhvr>
                                        <p:cTn id="20" dur="9500" fill="hold"/>
                                        <p:tgtEl>
                                          <p:spTgt spid="5"/>
                                        </p:tgtEl>
                                        <p:attrNameLst>
                                          <p:attrName>ppt_w</p:attrName>
                                        </p:attrNameLst>
                                      </p:cBhvr>
                                      <p:tavLst>
                                        <p:tav tm="0" fmla="#ppt_w*sin(2.5*pi*$)">
                                          <p:val>
                                            <p:fltVal val="0"/>
                                          </p:val>
                                        </p:tav>
                                        <p:tav tm="100000">
                                          <p:val>
                                            <p:fltVal val="1"/>
                                          </p:val>
                                        </p:tav>
                                      </p:tavLst>
                                    </p:anim>
                                    <p:anim calcmode="lin" valueType="num">
                                      <p:cBhvr>
                                        <p:cTn id="21" dur="9500" fill="hold"/>
                                        <p:tgtEl>
                                          <p:spTgt spid="5"/>
                                        </p:tgtEl>
                                        <p:attrNameLst>
                                          <p:attrName>ppt_h</p:attrName>
                                        </p:attrNameLst>
                                      </p:cBhvr>
                                      <p:tavLst>
                                        <p:tav tm="0">
                                          <p:val>
                                            <p:strVal val="#ppt_h"/>
                                          </p:val>
                                        </p:tav>
                                        <p:tav tm="100000">
                                          <p:val>
                                            <p:strVal val="#ppt_h"/>
                                          </p:val>
                                        </p:tav>
                                      </p:tavLst>
                                    </p:anim>
                                  </p:childTnLst>
                                </p:cTn>
                              </p:par>
                              <p:par>
                                <p:cTn id="22" presetID="31"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9500" fill="hold"/>
                                        <p:tgtEl>
                                          <p:spTgt spid="6"/>
                                        </p:tgtEl>
                                        <p:attrNameLst>
                                          <p:attrName>ppt_w</p:attrName>
                                        </p:attrNameLst>
                                      </p:cBhvr>
                                      <p:tavLst>
                                        <p:tav tm="0">
                                          <p:val>
                                            <p:fltVal val="0"/>
                                          </p:val>
                                        </p:tav>
                                        <p:tav tm="100000">
                                          <p:val>
                                            <p:strVal val="#ppt_w"/>
                                          </p:val>
                                        </p:tav>
                                      </p:tavLst>
                                    </p:anim>
                                    <p:anim calcmode="lin" valueType="num">
                                      <p:cBhvr>
                                        <p:cTn id="25" dur="9500" fill="hold"/>
                                        <p:tgtEl>
                                          <p:spTgt spid="6"/>
                                        </p:tgtEl>
                                        <p:attrNameLst>
                                          <p:attrName>ppt_h</p:attrName>
                                        </p:attrNameLst>
                                      </p:cBhvr>
                                      <p:tavLst>
                                        <p:tav tm="0">
                                          <p:val>
                                            <p:fltVal val="0"/>
                                          </p:val>
                                        </p:tav>
                                        <p:tav tm="100000">
                                          <p:val>
                                            <p:strVal val="#ppt_h"/>
                                          </p:val>
                                        </p:tav>
                                      </p:tavLst>
                                    </p:anim>
                                    <p:anim calcmode="lin" valueType="num">
                                      <p:cBhvr>
                                        <p:cTn id="26" dur="9500" fill="hold"/>
                                        <p:tgtEl>
                                          <p:spTgt spid="6"/>
                                        </p:tgtEl>
                                        <p:attrNameLst>
                                          <p:attrName>style.rotation</p:attrName>
                                        </p:attrNameLst>
                                      </p:cBhvr>
                                      <p:tavLst>
                                        <p:tav tm="0">
                                          <p:val>
                                            <p:fltVal val="90"/>
                                          </p:val>
                                        </p:tav>
                                        <p:tav tm="100000">
                                          <p:val>
                                            <p:fltVal val="0"/>
                                          </p:val>
                                        </p:tav>
                                      </p:tavLst>
                                    </p:anim>
                                    <p:animEffect transition="in" filter="fade">
                                      <p:cBhvr>
                                        <p:cTn id="27" dur="9500"/>
                                        <p:tgtEl>
                                          <p:spTgt spid="6"/>
                                        </p:tgtEl>
                                      </p:cBhvr>
                                    </p:animEffect>
                                  </p:childTnLst>
                                </p:cTn>
                              </p:par>
                              <p:par>
                                <p:cTn id="28" presetID="45" presetClass="entr" presetSubtype="0" fill="hold" grpId="1"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9500"/>
                                        <p:tgtEl>
                                          <p:spTgt spid="6"/>
                                        </p:tgtEl>
                                      </p:cBhvr>
                                    </p:animEffect>
                                    <p:anim calcmode="lin" valueType="num">
                                      <p:cBhvr>
                                        <p:cTn id="31" dur="9500" fill="hold"/>
                                        <p:tgtEl>
                                          <p:spTgt spid="6"/>
                                        </p:tgtEl>
                                        <p:attrNameLst>
                                          <p:attrName>ppt_w</p:attrName>
                                        </p:attrNameLst>
                                      </p:cBhvr>
                                      <p:tavLst>
                                        <p:tav tm="0" fmla="#ppt_w*sin(2.5*pi*$)">
                                          <p:val>
                                            <p:fltVal val="0"/>
                                          </p:val>
                                        </p:tav>
                                        <p:tav tm="100000">
                                          <p:val>
                                            <p:fltVal val="1"/>
                                          </p:val>
                                        </p:tav>
                                      </p:tavLst>
                                    </p:anim>
                                    <p:anim calcmode="lin" valueType="num">
                                      <p:cBhvr>
                                        <p:cTn id="32" dur="9500" fill="hold"/>
                                        <p:tgtEl>
                                          <p:spTgt spid="6"/>
                                        </p:tgtEl>
                                        <p:attrNameLst>
                                          <p:attrName>ppt_h</p:attrName>
                                        </p:attrNameLst>
                                      </p:cBhvr>
                                      <p:tavLst>
                                        <p:tav tm="0">
                                          <p:val>
                                            <p:strVal val="#ppt_h"/>
                                          </p:val>
                                        </p:tav>
                                        <p:tav tm="100000">
                                          <p:val>
                                            <p:strVal val="#ppt_h"/>
                                          </p:val>
                                        </p:tav>
                                      </p:tavLst>
                                    </p:anim>
                                  </p:childTnLst>
                                </p:cTn>
                              </p:par>
                              <p:par>
                                <p:cTn id="33" presetID="3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9500" fill="hold"/>
                                        <p:tgtEl>
                                          <p:spTgt spid="3"/>
                                        </p:tgtEl>
                                        <p:attrNameLst>
                                          <p:attrName>ppt_w</p:attrName>
                                        </p:attrNameLst>
                                      </p:cBhvr>
                                      <p:tavLst>
                                        <p:tav tm="0">
                                          <p:val>
                                            <p:fltVal val="0"/>
                                          </p:val>
                                        </p:tav>
                                        <p:tav tm="100000">
                                          <p:val>
                                            <p:strVal val="#ppt_w"/>
                                          </p:val>
                                        </p:tav>
                                      </p:tavLst>
                                    </p:anim>
                                    <p:anim calcmode="lin" valueType="num">
                                      <p:cBhvr>
                                        <p:cTn id="36" dur="9500" fill="hold"/>
                                        <p:tgtEl>
                                          <p:spTgt spid="3"/>
                                        </p:tgtEl>
                                        <p:attrNameLst>
                                          <p:attrName>ppt_h</p:attrName>
                                        </p:attrNameLst>
                                      </p:cBhvr>
                                      <p:tavLst>
                                        <p:tav tm="0">
                                          <p:val>
                                            <p:fltVal val="0"/>
                                          </p:val>
                                        </p:tav>
                                        <p:tav tm="100000">
                                          <p:val>
                                            <p:strVal val="#ppt_h"/>
                                          </p:val>
                                        </p:tav>
                                      </p:tavLst>
                                    </p:anim>
                                    <p:anim calcmode="lin" valueType="num">
                                      <p:cBhvr>
                                        <p:cTn id="37" dur="9500" fill="hold"/>
                                        <p:tgtEl>
                                          <p:spTgt spid="3"/>
                                        </p:tgtEl>
                                        <p:attrNameLst>
                                          <p:attrName>style.rotation</p:attrName>
                                        </p:attrNameLst>
                                      </p:cBhvr>
                                      <p:tavLst>
                                        <p:tav tm="0">
                                          <p:val>
                                            <p:fltVal val="90"/>
                                          </p:val>
                                        </p:tav>
                                        <p:tav tm="100000">
                                          <p:val>
                                            <p:fltVal val="0"/>
                                          </p:val>
                                        </p:tav>
                                      </p:tavLst>
                                    </p:anim>
                                    <p:animEffect transition="in" filter="fade">
                                      <p:cBhvr>
                                        <p:cTn id="38" dur="9500"/>
                                        <p:tgtEl>
                                          <p:spTgt spid="3"/>
                                        </p:tgtEl>
                                      </p:cBhvr>
                                    </p:animEffect>
                                  </p:childTnLst>
                                </p:cTn>
                              </p:par>
                              <p:par>
                                <p:cTn id="39" presetID="45" presetClass="entr" presetSubtype="0" fill="hold" grpId="1"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9500"/>
                                        <p:tgtEl>
                                          <p:spTgt spid="4"/>
                                        </p:tgtEl>
                                      </p:cBhvr>
                                    </p:animEffect>
                                    <p:anim calcmode="lin" valueType="num">
                                      <p:cBhvr>
                                        <p:cTn id="42" dur="9500" fill="hold"/>
                                        <p:tgtEl>
                                          <p:spTgt spid="4"/>
                                        </p:tgtEl>
                                        <p:attrNameLst>
                                          <p:attrName>ppt_w</p:attrName>
                                        </p:attrNameLst>
                                      </p:cBhvr>
                                      <p:tavLst>
                                        <p:tav tm="0" fmla="#ppt_w*sin(2.5*pi*$)">
                                          <p:val>
                                            <p:fltVal val="0"/>
                                          </p:val>
                                        </p:tav>
                                        <p:tav tm="100000">
                                          <p:val>
                                            <p:fltVal val="1"/>
                                          </p:val>
                                        </p:tav>
                                      </p:tavLst>
                                    </p:anim>
                                    <p:anim calcmode="lin" valueType="num">
                                      <p:cBhvr>
                                        <p:cTn id="43" dur="9500" fill="hold"/>
                                        <p:tgtEl>
                                          <p:spTgt spid="4"/>
                                        </p:tgtEl>
                                        <p:attrNameLst>
                                          <p:attrName>ppt_h</p:attrName>
                                        </p:attrNameLst>
                                      </p:cBhvr>
                                      <p:tavLst>
                                        <p:tav tm="0">
                                          <p:val>
                                            <p:strVal val="#ppt_h"/>
                                          </p:val>
                                        </p:tav>
                                        <p:tav tm="100000">
                                          <p:val>
                                            <p:strVal val="#ppt_h"/>
                                          </p:val>
                                        </p:tav>
                                      </p:tavLst>
                                    </p:anim>
                                  </p:childTnLst>
                                </p:cTn>
                              </p:par>
                              <p:par>
                                <p:cTn id="44" presetID="49" presetClass="entr" presetSubtype="0" decel="100000" fill="hold" grpId="1" nodeType="with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p:cTn id="46" dur="9500" fill="hold"/>
                                        <p:tgtEl>
                                          <p:spTgt spid="3"/>
                                        </p:tgtEl>
                                        <p:attrNameLst>
                                          <p:attrName>ppt_w</p:attrName>
                                        </p:attrNameLst>
                                      </p:cBhvr>
                                      <p:tavLst>
                                        <p:tav tm="0">
                                          <p:val>
                                            <p:fltVal val="0"/>
                                          </p:val>
                                        </p:tav>
                                        <p:tav tm="100000">
                                          <p:val>
                                            <p:strVal val="#ppt_w"/>
                                          </p:val>
                                        </p:tav>
                                      </p:tavLst>
                                    </p:anim>
                                    <p:anim calcmode="lin" valueType="num">
                                      <p:cBhvr>
                                        <p:cTn id="47" dur="9500" fill="hold"/>
                                        <p:tgtEl>
                                          <p:spTgt spid="3"/>
                                        </p:tgtEl>
                                        <p:attrNameLst>
                                          <p:attrName>ppt_h</p:attrName>
                                        </p:attrNameLst>
                                      </p:cBhvr>
                                      <p:tavLst>
                                        <p:tav tm="0">
                                          <p:val>
                                            <p:fltVal val="0"/>
                                          </p:val>
                                        </p:tav>
                                        <p:tav tm="100000">
                                          <p:val>
                                            <p:strVal val="#ppt_h"/>
                                          </p:val>
                                        </p:tav>
                                      </p:tavLst>
                                    </p:anim>
                                    <p:anim calcmode="lin" valueType="num">
                                      <p:cBhvr>
                                        <p:cTn id="48" dur="9500" fill="hold"/>
                                        <p:tgtEl>
                                          <p:spTgt spid="3"/>
                                        </p:tgtEl>
                                        <p:attrNameLst>
                                          <p:attrName>style.rotation</p:attrName>
                                        </p:attrNameLst>
                                      </p:cBhvr>
                                      <p:tavLst>
                                        <p:tav tm="0">
                                          <p:val>
                                            <p:fltVal val="360"/>
                                          </p:val>
                                        </p:tav>
                                        <p:tav tm="100000">
                                          <p:val>
                                            <p:fltVal val="0"/>
                                          </p:val>
                                        </p:tav>
                                      </p:tavLst>
                                    </p:anim>
                                    <p:animEffect transition="in" filter="fade">
                                      <p:cBhvr>
                                        <p:cTn id="49" dur="9500"/>
                                        <p:tgtEl>
                                          <p:spTgt spid="3"/>
                                        </p:tgtEl>
                                      </p:cBhvr>
                                    </p:animEffect>
                                  </p:childTnLst>
                                </p:cTn>
                              </p:par>
                              <p:par>
                                <p:cTn id="50" presetID="6" presetClass="emph" presetSubtype="0" fill="hold" grpId="2" nodeType="withEffect">
                                  <p:stCondLst>
                                    <p:cond delay="0"/>
                                  </p:stCondLst>
                                  <p:childTnLst>
                                    <p:animScale>
                                      <p:cBhvr>
                                        <p:cTn id="51" dur="9500" fill="hold"/>
                                        <p:tgtEl>
                                          <p:spTgt spid="4"/>
                                        </p:tgtEl>
                                      </p:cBhvr>
                                      <p:by x="300000" y="300000"/>
                                    </p:animScale>
                                  </p:childTnLst>
                                </p:cTn>
                              </p:par>
                              <p:par>
                                <p:cTn id="52" presetID="6" presetClass="emph" presetSubtype="0" fill="hold" grpId="2" nodeType="withEffect">
                                  <p:stCondLst>
                                    <p:cond delay="0"/>
                                  </p:stCondLst>
                                  <p:childTnLst>
                                    <p:animScale>
                                      <p:cBhvr>
                                        <p:cTn id="53" dur="9500" fill="hold"/>
                                        <p:tgtEl>
                                          <p:spTgt spid="5"/>
                                        </p:tgtEl>
                                      </p:cBhvr>
                                      <p:by x="300000" y="300000"/>
                                    </p:animScale>
                                  </p:childTnLst>
                                </p:cTn>
                              </p:par>
                              <p:par>
                                <p:cTn id="54" presetID="6" presetClass="emph" presetSubtype="0" fill="hold" grpId="2" nodeType="withEffect">
                                  <p:stCondLst>
                                    <p:cond delay="0"/>
                                  </p:stCondLst>
                                  <p:childTnLst>
                                    <p:animScale>
                                      <p:cBhvr>
                                        <p:cTn id="55" dur="9500" fill="hold"/>
                                        <p:tgtEl>
                                          <p:spTgt spid="6"/>
                                        </p:tgtEl>
                                      </p:cBhvr>
                                      <p:by x="300000" y="300000"/>
                                    </p:animScale>
                                  </p:childTnLst>
                                </p:cTn>
                              </p:par>
                              <p:par>
                                <p:cTn id="56" presetID="6" presetClass="emph" presetSubtype="0" fill="hold" grpId="2" nodeType="withEffect">
                                  <p:stCondLst>
                                    <p:cond delay="0"/>
                                  </p:stCondLst>
                                  <p:childTnLst>
                                    <p:animScale>
                                      <p:cBhvr>
                                        <p:cTn id="57" dur="9500" fill="hold"/>
                                        <p:tgtEl>
                                          <p:spTgt spid="3"/>
                                        </p:tgtEl>
                                      </p:cBhvr>
                                      <p:by x="300000" y="300000"/>
                                    </p:animScale>
                                  </p:childTnLst>
                                </p:cTn>
                              </p:par>
                              <p:par>
                                <p:cTn id="58" presetID="10" presetClass="exit" presetSubtype="0" fill="hold" grpId="3" nodeType="withEffect">
                                  <p:stCondLst>
                                    <p:cond delay="9500"/>
                                  </p:stCondLst>
                                  <p:childTnLst>
                                    <p:animEffect transition="out" filter="fade">
                                      <p:cBhvr>
                                        <p:cTn id="59" dur="1000"/>
                                        <p:tgtEl>
                                          <p:spTgt spid="4"/>
                                        </p:tgtEl>
                                      </p:cBhvr>
                                    </p:animEffect>
                                    <p:set>
                                      <p:cBhvr>
                                        <p:cTn id="60" dur="1" fill="hold">
                                          <p:stCondLst>
                                            <p:cond delay="999"/>
                                          </p:stCondLst>
                                        </p:cTn>
                                        <p:tgtEl>
                                          <p:spTgt spid="4"/>
                                        </p:tgtEl>
                                        <p:attrNameLst>
                                          <p:attrName>style.visibility</p:attrName>
                                        </p:attrNameLst>
                                      </p:cBhvr>
                                      <p:to>
                                        <p:strVal val="hidden"/>
                                      </p:to>
                                    </p:set>
                                  </p:childTnLst>
                                </p:cTn>
                              </p:par>
                              <p:par>
                                <p:cTn id="61" presetID="10" presetClass="exit" presetSubtype="0" fill="hold" grpId="3" nodeType="withEffect">
                                  <p:stCondLst>
                                    <p:cond delay="9500"/>
                                  </p:stCondLst>
                                  <p:childTnLst>
                                    <p:animEffect transition="out" filter="fade">
                                      <p:cBhvr>
                                        <p:cTn id="62" dur="1000"/>
                                        <p:tgtEl>
                                          <p:spTgt spid="5"/>
                                        </p:tgtEl>
                                      </p:cBhvr>
                                    </p:animEffect>
                                    <p:set>
                                      <p:cBhvr>
                                        <p:cTn id="63" dur="1" fill="hold">
                                          <p:stCondLst>
                                            <p:cond delay="999"/>
                                          </p:stCondLst>
                                        </p:cTn>
                                        <p:tgtEl>
                                          <p:spTgt spid="5"/>
                                        </p:tgtEl>
                                        <p:attrNameLst>
                                          <p:attrName>style.visibility</p:attrName>
                                        </p:attrNameLst>
                                      </p:cBhvr>
                                      <p:to>
                                        <p:strVal val="hidden"/>
                                      </p:to>
                                    </p:set>
                                  </p:childTnLst>
                                </p:cTn>
                              </p:par>
                              <p:par>
                                <p:cTn id="64" presetID="10" presetClass="exit" presetSubtype="0" fill="hold" grpId="3" nodeType="withEffect">
                                  <p:stCondLst>
                                    <p:cond delay="9500"/>
                                  </p:stCondLst>
                                  <p:childTnLst>
                                    <p:animEffect transition="out" filter="fade">
                                      <p:cBhvr>
                                        <p:cTn id="65" dur="1000"/>
                                        <p:tgtEl>
                                          <p:spTgt spid="6"/>
                                        </p:tgtEl>
                                      </p:cBhvr>
                                    </p:animEffect>
                                    <p:set>
                                      <p:cBhvr>
                                        <p:cTn id="66" dur="1" fill="hold">
                                          <p:stCondLst>
                                            <p:cond delay="999"/>
                                          </p:stCondLst>
                                        </p:cTn>
                                        <p:tgtEl>
                                          <p:spTgt spid="6"/>
                                        </p:tgtEl>
                                        <p:attrNameLst>
                                          <p:attrName>style.visibility</p:attrName>
                                        </p:attrNameLst>
                                      </p:cBhvr>
                                      <p:to>
                                        <p:strVal val="hidden"/>
                                      </p:to>
                                    </p:set>
                                  </p:childTnLst>
                                </p:cTn>
                              </p:par>
                              <p:par>
                                <p:cTn id="67" presetID="10" presetClass="exit" presetSubtype="0" fill="hold" grpId="3" nodeType="withEffect">
                                  <p:stCondLst>
                                    <p:cond delay="9500"/>
                                  </p:stCondLst>
                                  <p:childTnLst>
                                    <p:animEffect transition="out" filter="fade">
                                      <p:cBhvr>
                                        <p:cTn id="68" dur="1000"/>
                                        <p:tgtEl>
                                          <p:spTgt spid="3"/>
                                        </p:tgtEl>
                                      </p:cBhvr>
                                    </p:animEffect>
                                    <p:set>
                                      <p:cBhvr>
                                        <p:cTn id="69" dur="1" fill="hold">
                                          <p:stCondLst>
                                            <p:cond delay="999"/>
                                          </p:stCondLst>
                                        </p:cTn>
                                        <p:tgtEl>
                                          <p:spTgt spid="3"/>
                                        </p:tgtEl>
                                        <p:attrNameLst>
                                          <p:attrName>style.visibility</p:attrName>
                                        </p:attrNameLst>
                                      </p:cBhvr>
                                      <p:to>
                                        <p:strVal val="hidden"/>
                                      </p:to>
                                    </p:set>
                                  </p:childTnLst>
                                </p:cTn>
                              </p:par>
                              <p:par>
                                <p:cTn id="70" presetID="10" presetClass="entr" presetSubtype="0" fill="hold" nodeType="with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100"/>
                                        <p:tgtEl>
                                          <p:spTgt spid="7"/>
                                        </p:tgtEl>
                                      </p:cBhvr>
                                    </p:animEffect>
                                  </p:childTnLst>
                                </p:cTn>
                              </p:par>
                              <p:par>
                                <p:cTn id="73" presetID="10" presetClass="entr" presetSubtype="0" fill="hold" nodeType="withEffect">
                                  <p:stCondLst>
                                    <p:cond delay="600"/>
                                  </p:stCondLst>
                                  <p:childTnLst>
                                    <p:set>
                                      <p:cBhvr>
                                        <p:cTn id="74" dur="1" fill="hold">
                                          <p:stCondLst>
                                            <p:cond delay="0"/>
                                          </p:stCondLst>
                                        </p:cTn>
                                        <p:tgtEl>
                                          <p:spTgt spid="8"/>
                                        </p:tgtEl>
                                        <p:attrNameLst>
                                          <p:attrName>style.visibility</p:attrName>
                                        </p:attrNameLst>
                                      </p:cBhvr>
                                      <p:to>
                                        <p:strVal val="visible"/>
                                      </p:to>
                                    </p:set>
                                    <p:animEffect transition="in" filter="fade">
                                      <p:cBhvr>
                                        <p:cTn id="75" dur="100"/>
                                        <p:tgtEl>
                                          <p:spTgt spid="8"/>
                                        </p:tgtEl>
                                      </p:cBhvr>
                                    </p:animEffect>
                                  </p:childTnLst>
                                </p:cTn>
                              </p:par>
                              <p:par>
                                <p:cTn id="76" presetID="53" presetClass="exit" presetSubtype="16" fill="hold" nodeType="withEffect">
                                  <p:stCondLst>
                                    <p:cond delay="100"/>
                                  </p:stCondLst>
                                  <p:childTnLst>
                                    <p:anim calcmode="lin" valueType="num">
                                      <p:cBhvr>
                                        <p:cTn id="77" dur="1000"/>
                                        <p:tgtEl>
                                          <p:spTgt spid="7"/>
                                        </p:tgtEl>
                                        <p:attrNameLst>
                                          <p:attrName>ppt_w</p:attrName>
                                        </p:attrNameLst>
                                      </p:cBhvr>
                                      <p:tavLst>
                                        <p:tav tm="0">
                                          <p:val>
                                            <p:strVal val="ppt_w"/>
                                          </p:val>
                                        </p:tav>
                                        <p:tav tm="100000">
                                          <p:val>
                                            <p:fltVal val="0"/>
                                          </p:val>
                                        </p:tav>
                                      </p:tavLst>
                                    </p:anim>
                                    <p:anim calcmode="lin" valueType="num">
                                      <p:cBhvr>
                                        <p:cTn id="78" dur="1000"/>
                                        <p:tgtEl>
                                          <p:spTgt spid="7"/>
                                        </p:tgtEl>
                                        <p:attrNameLst>
                                          <p:attrName>ppt_h</p:attrName>
                                        </p:attrNameLst>
                                      </p:cBhvr>
                                      <p:tavLst>
                                        <p:tav tm="0">
                                          <p:val>
                                            <p:strVal val="ppt_h"/>
                                          </p:val>
                                        </p:tav>
                                        <p:tav tm="100000">
                                          <p:val>
                                            <p:fltVal val="0"/>
                                          </p:val>
                                        </p:tav>
                                      </p:tavLst>
                                    </p:anim>
                                    <p:animEffect transition="out" filter="fade">
                                      <p:cBhvr>
                                        <p:cTn id="79" dur="1000"/>
                                        <p:tgtEl>
                                          <p:spTgt spid="7"/>
                                        </p:tgtEl>
                                      </p:cBhvr>
                                    </p:animEffect>
                                    <p:set>
                                      <p:cBhvr>
                                        <p:cTn id="80" dur="1" fill="hold">
                                          <p:stCondLst>
                                            <p:cond delay="999"/>
                                          </p:stCondLst>
                                        </p:cTn>
                                        <p:tgtEl>
                                          <p:spTgt spid="7"/>
                                        </p:tgtEl>
                                        <p:attrNameLst>
                                          <p:attrName>style.visibility</p:attrName>
                                        </p:attrNameLst>
                                      </p:cBhvr>
                                      <p:to>
                                        <p:strVal val="hidden"/>
                                      </p:to>
                                    </p:set>
                                  </p:childTnLst>
                                </p:cTn>
                              </p:par>
                              <p:par>
                                <p:cTn id="81" presetID="53" presetClass="exit" presetSubtype="16" fill="hold" nodeType="withEffect">
                                  <p:stCondLst>
                                    <p:cond delay="700"/>
                                  </p:stCondLst>
                                  <p:childTnLst>
                                    <p:anim calcmode="lin" valueType="num">
                                      <p:cBhvr>
                                        <p:cTn id="82" dur="500"/>
                                        <p:tgtEl>
                                          <p:spTgt spid="8"/>
                                        </p:tgtEl>
                                        <p:attrNameLst>
                                          <p:attrName>ppt_w</p:attrName>
                                        </p:attrNameLst>
                                      </p:cBhvr>
                                      <p:tavLst>
                                        <p:tav tm="0">
                                          <p:val>
                                            <p:strVal val="ppt_w"/>
                                          </p:val>
                                        </p:tav>
                                        <p:tav tm="100000">
                                          <p:val>
                                            <p:fltVal val="0"/>
                                          </p:val>
                                        </p:tav>
                                      </p:tavLst>
                                    </p:anim>
                                    <p:anim calcmode="lin" valueType="num">
                                      <p:cBhvr>
                                        <p:cTn id="83" dur="500"/>
                                        <p:tgtEl>
                                          <p:spTgt spid="8"/>
                                        </p:tgtEl>
                                        <p:attrNameLst>
                                          <p:attrName>ppt_h</p:attrName>
                                        </p:attrNameLst>
                                      </p:cBhvr>
                                      <p:tavLst>
                                        <p:tav tm="0">
                                          <p:val>
                                            <p:strVal val="ppt_h"/>
                                          </p:val>
                                        </p:tav>
                                        <p:tav tm="100000">
                                          <p:val>
                                            <p:fltVal val="0"/>
                                          </p:val>
                                        </p:tav>
                                      </p:tavLst>
                                    </p:anim>
                                    <p:animEffect transition="out" filter="fade">
                                      <p:cBhvr>
                                        <p:cTn id="84" dur="500"/>
                                        <p:tgtEl>
                                          <p:spTgt spid="8"/>
                                        </p:tgtEl>
                                      </p:cBhvr>
                                    </p:animEffect>
                                    <p:set>
                                      <p:cBhvr>
                                        <p:cTn id="85" dur="1" fill="hold">
                                          <p:stCondLst>
                                            <p:cond delay="499"/>
                                          </p:stCondLst>
                                        </p:cTn>
                                        <p:tgtEl>
                                          <p:spTgt spid="8"/>
                                        </p:tgtEl>
                                        <p:attrNameLst>
                                          <p:attrName>style.visibility</p:attrName>
                                        </p:attrNameLst>
                                      </p:cBhvr>
                                      <p:to>
                                        <p:strVal val="hidden"/>
                                      </p:to>
                                    </p:set>
                                  </p:childTnLst>
                                </p:cTn>
                              </p:par>
                              <p:par>
                                <p:cTn id="86" presetID="10" presetClass="entr" presetSubtype="0" fill="hold" nodeType="withEffect">
                                  <p:stCondLst>
                                    <p:cond delay="1000"/>
                                  </p:stCondLst>
                                  <p:childTnLst>
                                    <p:set>
                                      <p:cBhvr>
                                        <p:cTn id="87" dur="1" fill="hold">
                                          <p:stCondLst>
                                            <p:cond delay="0"/>
                                          </p:stCondLst>
                                        </p:cTn>
                                        <p:tgtEl>
                                          <p:spTgt spid="19"/>
                                        </p:tgtEl>
                                        <p:attrNameLst>
                                          <p:attrName>style.visibility</p:attrName>
                                        </p:attrNameLst>
                                      </p:cBhvr>
                                      <p:to>
                                        <p:strVal val="visible"/>
                                      </p:to>
                                    </p:set>
                                    <p:animEffect transition="in" filter="fade">
                                      <p:cBhvr>
                                        <p:cTn id="88" dur="100"/>
                                        <p:tgtEl>
                                          <p:spTgt spid="19"/>
                                        </p:tgtEl>
                                      </p:cBhvr>
                                    </p:animEffect>
                                  </p:childTnLst>
                                </p:cTn>
                              </p:par>
                              <p:par>
                                <p:cTn id="89" presetID="53" presetClass="exit" presetSubtype="16" fill="hold" nodeType="withEffect">
                                  <p:stCondLst>
                                    <p:cond delay="1000"/>
                                  </p:stCondLst>
                                  <p:childTnLst>
                                    <p:anim calcmode="lin" valueType="num">
                                      <p:cBhvr>
                                        <p:cTn id="90" dur="500"/>
                                        <p:tgtEl>
                                          <p:spTgt spid="19"/>
                                        </p:tgtEl>
                                        <p:attrNameLst>
                                          <p:attrName>ppt_w</p:attrName>
                                        </p:attrNameLst>
                                      </p:cBhvr>
                                      <p:tavLst>
                                        <p:tav tm="0">
                                          <p:val>
                                            <p:strVal val="ppt_w"/>
                                          </p:val>
                                        </p:tav>
                                        <p:tav tm="100000">
                                          <p:val>
                                            <p:fltVal val="0"/>
                                          </p:val>
                                        </p:tav>
                                      </p:tavLst>
                                    </p:anim>
                                    <p:anim calcmode="lin" valueType="num">
                                      <p:cBhvr>
                                        <p:cTn id="91" dur="500"/>
                                        <p:tgtEl>
                                          <p:spTgt spid="19"/>
                                        </p:tgtEl>
                                        <p:attrNameLst>
                                          <p:attrName>ppt_h</p:attrName>
                                        </p:attrNameLst>
                                      </p:cBhvr>
                                      <p:tavLst>
                                        <p:tav tm="0">
                                          <p:val>
                                            <p:strVal val="ppt_h"/>
                                          </p:val>
                                        </p:tav>
                                        <p:tav tm="100000">
                                          <p:val>
                                            <p:fltVal val="0"/>
                                          </p:val>
                                        </p:tav>
                                      </p:tavLst>
                                    </p:anim>
                                    <p:animEffect transition="out" filter="fade">
                                      <p:cBhvr>
                                        <p:cTn id="92" dur="500"/>
                                        <p:tgtEl>
                                          <p:spTgt spid="19"/>
                                        </p:tgtEl>
                                      </p:cBhvr>
                                    </p:animEffect>
                                    <p:set>
                                      <p:cBhvr>
                                        <p:cTn id="93" dur="1" fill="hold">
                                          <p:stCondLst>
                                            <p:cond delay="499"/>
                                          </p:stCondLst>
                                        </p:cTn>
                                        <p:tgtEl>
                                          <p:spTgt spid="19"/>
                                        </p:tgtEl>
                                        <p:attrNameLst>
                                          <p:attrName>style.visibility</p:attrName>
                                        </p:attrNameLst>
                                      </p:cBhvr>
                                      <p:to>
                                        <p:strVal val="hidden"/>
                                      </p:to>
                                    </p:set>
                                  </p:childTnLst>
                                </p:cTn>
                              </p:par>
                              <p:par>
                                <p:cTn id="94" presetID="10" presetClass="entr" presetSubtype="0" fill="hold" nodeType="withEffect">
                                  <p:stCondLst>
                                    <p:cond delay="1500"/>
                                  </p:stCondLst>
                                  <p:childTnLst>
                                    <p:set>
                                      <p:cBhvr>
                                        <p:cTn id="95" dur="1" fill="hold">
                                          <p:stCondLst>
                                            <p:cond delay="0"/>
                                          </p:stCondLst>
                                        </p:cTn>
                                        <p:tgtEl>
                                          <p:spTgt spid="20"/>
                                        </p:tgtEl>
                                        <p:attrNameLst>
                                          <p:attrName>style.visibility</p:attrName>
                                        </p:attrNameLst>
                                      </p:cBhvr>
                                      <p:to>
                                        <p:strVal val="visible"/>
                                      </p:to>
                                    </p:set>
                                    <p:animEffect transition="in" filter="fade">
                                      <p:cBhvr>
                                        <p:cTn id="96" dur="100"/>
                                        <p:tgtEl>
                                          <p:spTgt spid="20"/>
                                        </p:tgtEl>
                                      </p:cBhvr>
                                    </p:animEffect>
                                  </p:childTnLst>
                                </p:cTn>
                              </p:par>
                              <p:par>
                                <p:cTn id="97" presetID="53" presetClass="exit" presetSubtype="16" fill="hold" nodeType="withEffect">
                                  <p:stCondLst>
                                    <p:cond delay="1500"/>
                                  </p:stCondLst>
                                  <p:childTnLst>
                                    <p:anim calcmode="lin" valueType="num">
                                      <p:cBhvr>
                                        <p:cTn id="98" dur="500"/>
                                        <p:tgtEl>
                                          <p:spTgt spid="20"/>
                                        </p:tgtEl>
                                        <p:attrNameLst>
                                          <p:attrName>ppt_w</p:attrName>
                                        </p:attrNameLst>
                                      </p:cBhvr>
                                      <p:tavLst>
                                        <p:tav tm="0">
                                          <p:val>
                                            <p:strVal val="ppt_w"/>
                                          </p:val>
                                        </p:tav>
                                        <p:tav tm="100000">
                                          <p:val>
                                            <p:fltVal val="0"/>
                                          </p:val>
                                        </p:tav>
                                      </p:tavLst>
                                    </p:anim>
                                    <p:anim calcmode="lin" valueType="num">
                                      <p:cBhvr>
                                        <p:cTn id="99" dur="500"/>
                                        <p:tgtEl>
                                          <p:spTgt spid="20"/>
                                        </p:tgtEl>
                                        <p:attrNameLst>
                                          <p:attrName>ppt_h</p:attrName>
                                        </p:attrNameLst>
                                      </p:cBhvr>
                                      <p:tavLst>
                                        <p:tav tm="0">
                                          <p:val>
                                            <p:strVal val="ppt_h"/>
                                          </p:val>
                                        </p:tav>
                                        <p:tav tm="100000">
                                          <p:val>
                                            <p:fltVal val="0"/>
                                          </p:val>
                                        </p:tav>
                                      </p:tavLst>
                                    </p:anim>
                                    <p:animEffect transition="out" filter="fade">
                                      <p:cBhvr>
                                        <p:cTn id="100" dur="500"/>
                                        <p:tgtEl>
                                          <p:spTgt spid="20"/>
                                        </p:tgtEl>
                                      </p:cBhvr>
                                    </p:animEffect>
                                    <p:set>
                                      <p:cBhvr>
                                        <p:cTn id="101" dur="1" fill="hold">
                                          <p:stCondLst>
                                            <p:cond delay="499"/>
                                          </p:stCondLst>
                                        </p:cTn>
                                        <p:tgtEl>
                                          <p:spTgt spid="20"/>
                                        </p:tgtEl>
                                        <p:attrNameLst>
                                          <p:attrName>style.visibility</p:attrName>
                                        </p:attrNameLst>
                                      </p:cBhvr>
                                      <p:to>
                                        <p:strVal val="hidden"/>
                                      </p:to>
                                    </p:set>
                                  </p:childTnLst>
                                </p:cTn>
                              </p:par>
                              <p:par>
                                <p:cTn id="102" presetID="10" presetClass="entr" presetSubtype="0" fill="hold" nodeType="withEffect">
                                  <p:stCondLst>
                                    <p:cond delay="600"/>
                                  </p:stCondLst>
                                  <p:childTnLst>
                                    <p:set>
                                      <p:cBhvr>
                                        <p:cTn id="103" dur="1" fill="hold">
                                          <p:stCondLst>
                                            <p:cond delay="0"/>
                                          </p:stCondLst>
                                        </p:cTn>
                                        <p:tgtEl>
                                          <p:spTgt spid="21"/>
                                        </p:tgtEl>
                                        <p:attrNameLst>
                                          <p:attrName>style.visibility</p:attrName>
                                        </p:attrNameLst>
                                      </p:cBhvr>
                                      <p:to>
                                        <p:strVal val="visible"/>
                                      </p:to>
                                    </p:set>
                                    <p:animEffect transition="in" filter="fade">
                                      <p:cBhvr>
                                        <p:cTn id="104" dur="100"/>
                                        <p:tgtEl>
                                          <p:spTgt spid="21"/>
                                        </p:tgtEl>
                                      </p:cBhvr>
                                    </p:animEffect>
                                  </p:childTnLst>
                                </p:cTn>
                              </p:par>
                              <p:par>
                                <p:cTn id="105" presetID="53" presetClass="exit" presetSubtype="16" fill="hold" nodeType="withEffect">
                                  <p:stCondLst>
                                    <p:cond delay="700"/>
                                  </p:stCondLst>
                                  <p:childTnLst>
                                    <p:anim calcmode="lin" valueType="num">
                                      <p:cBhvr>
                                        <p:cTn id="106" dur="500"/>
                                        <p:tgtEl>
                                          <p:spTgt spid="21"/>
                                        </p:tgtEl>
                                        <p:attrNameLst>
                                          <p:attrName>ppt_w</p:attrName>
                                        </p:attrNameLst>
                                      </p:cBhvr>
                                      <p:tavLst>
                                        <p:tav tm="0">
                                          <p:val>
                                            <p:strVal val="ppt_w"/>
                                          </p:val>
                                        </p:tav>
                                        <p:tav tm="100000">
                                          <p:val>
                                            <p:fltVal val="0"/>
                                          </p:val>
                                        </p:tav>
                                      </p:tavLst>
                                    </p:anim>
                                    <p:anim calcmode="lin" valueType="num">
                                      <p:cBhvr>
                                        <p:cTn id="107" dur="500"/>
                                        <p:tgtEl>
                                          <p:spTgt spid="21"/>
                                        </p:tgtEl>
                                        <p:attrNameLst>
                                          <p:attrName>ppt_h</p:attrName>
                                        </p:attrNameLst>
                                      </p:cBhvr>
                                      <p:tavLst>
                                        <p:tav tm="0">
                                          <p:val>
                                            <p:strVal val="ppt_h"/>
                                          </p:val>
                                        </p:tav>
                                        <p:tav tm="100000">
                                          <p:val>
                                            <p:fltVal val="0"/>
                                          </p:val>
                                        </p:tav>
                                      </p:tavLst>
                                    </p:anim>
                                    <p:animEffect transition="out" filter="fade">
                                      <p:cBhvr>
                                        <p:cTn id="108" dur="500"/>
                                        <p:tgtEl>
                                          <p:spTgt spid="21"/>
                                        </p:tgtEl>
                                      </p:cBhvr>
                                    </p:animEffect>
                                    <p:set>
                                      <p:cBhvr>
                                        <p:cTn id="109" dur="1" fill="hold">
                                          <p:stCondLst>
                                            <p:cond delay="499"/>
                                          </p:stCondLst>
                                        </p:cTn>
                                        <p:tgtEl>
                                          <p:spTgt spid="21"/>
                                        </p:tgtEl>
                                        <p:attrNameLst>
                                          <p:attrName>style.visibility</p:attrName>
                                        </p:attrNameLst>
                                      </p:cBhvr>
                                      <p:to>
                                        <p:strVal val="hidden"/>
                                      </p:to>
                                    </p:set>
                                  </p:childTnLst>
                                </p:cTn>
                              </p:par>
                              <p:par>
                                <p:cTn id="110" presetID="10" presetClass="entr" presetSubtype="0" fill="hold" nodeType="withEffect">
                                  <p:stCondLst>
                                    <p:cond delay="2000"/>
                                  </p:stCondLst>
                                  <p:childTnLst>
                                    <p:set>
                                      <p:cBhvr>
                                        <p:cTn id="111" dur="1" fill="hold">
                                          <p:stCondLst>
                                            <p:cond delay="0"/>
                                          </p:stCondLst>
                                        </p:cTn>
                                        <p:tgtEl>
                                          <p:spTgt spid="22"/>
                                        </p:tgtEl>
                                        <p:attrNameLst>
                                          <p:attrName>style.visibility</p:attrName>
                                        </p:attrNameLst>
                                      </p:cBhvr>
                                      <p:to>
                                        <p:strVal val="visible"/>
                                      </p:to>
                                    </p:set>
                                    <p:animEffect transition="in" filter="fade">
                                      <p:cBhvr>
                                        <p:cTn id="112" dur="100"/>
                                        <p:tgtEl>
                                          <p:spTgt spid="22"/>
                                        </p:tgtEl>
                                      </p:cBhvr>
                                    </p:animEffect>
                                  </p:childTnLst>
                                </p:cTn>
                              </p:par>
                              <p:par>
                                <p:cTn id="113" presetID="10" presetClass="entr" presetSubtype="0" fill="hold" nodeType="withEffect">
                                  <p:stCondLst>
                                    <p:cond delay="2500"/>
                                  </p:stCondLst>
                                  <p:childTnLst>
                                    <p:set>
                                      <p:cBhvr>
                                        <p:cTn id="114" dur="1" fill="hold">
                                          <p:stCondLst>
                                            <p:cond delay="0"/>
                                          </p:stCondLst>
                                        </p:cTn>
                                        <p:tgtEl>
                                          <p:spTgt spid="23"/>
                                        </p:tgtEl>
                                        <p:attrNameLst>
                                          <p:attrName>style.visibility</p:attrName>
                                        </p:attrNameLst>
                                      </p:cBhvr>
                                      <p:to>
                                        <p:strVal val="visible"/>
                                      </p:to>
                                    </p:set>
                                    <p:animEffect transition="in" filter="fade">
                                      <p:cBhvr>
                                        <p:cTn id="115" dur="100"/>
                                        <p:tgtEl>
                                          <p:spTgt spid="23"/>
                                        </p:tgtEl>
                                      </p:cBhvr>
                                    </p:animEffect>
                                  </p:childTnLst>
                                </p:cTn>
                              </p:par>
                              <p:par>
                                <p:cTn id="116" presetID="53" presetClass="exit" presetSubtype="16" fill="hold" nodeType="withEffect">
                                  <p:stCondLst>
                                    <p:cond delay="2500"/>
                                  </p:stCondLst>
                                  <p:childTnLst>
                                    <p:anim calcmode="lin" valueType="num">
                                      <p:cBhvr>
                                        <p:cTn id="117" dur="500"/>
                                        <p:tgtEl>
                                          <p:spTgt spid="23"/>
                                        </p:tgtEl>
                                        <p:attrNameLst>
                                          <p:attrName>ppt_w</p:attrName>
                                        </p:attrNameLst>
                                      </p:cBhvr>
                                      <p:tavLst>
                                        <p:tav tm="0">
                                          <p:val>
                                            <p:strVal val="ppt_w"/>
                                          </p:val>
                                        </p:tav>
                                        <p:tav tm="100000">
                                          <p:val>
                                            <p:fltVal val="0"/>
                                          </p:val>
                                        </p:tav>
                                      </p:tavLst>
                                    </p:anim>
                                    <p:anim calcmode="lin" valueType="num">
                                      <p:cBhvr>
                                        <p:cTn id="118" dur="500"/>
                                        <p:tgtEl>
                                          <p:spTgt spid="23"/>
                                        </p:tgtEl>
                                        <p:attrNameLst>
                                          <p:attrName>ppt_h</p:attrName>
                                        </p:attrNameLst>
                                      </p:cBhvr>
                                      <p:tavLst>
                                        <p:tav tm="0">
                                          <p:val>
                                            <p:strVal val="ppt_h"/>
                                          </p:val>
                                        </p:tav>
                                        <p:tav tm="100000">
                                          <p:val>
                                            <p:fltVal val="0"/>
                                          </p:val>
                                        </p:tav>
                                      </p:tavLst>
                                    </p:anim>
                                    <p:animEffect transition="out" filter="fade">
                                      <p:cBhvr>
                                        <p:cTn id="119" dur="500"/>
                                        <p:tgtEl>
                                          <p:spTgt spid="23"/>
                                        </p:tgtEl>
                                      </p:cBhvr>
                                    </p:animEffect>
                                    <p:set>
                                      <p:cBhvr>
                                        <p:cTn id="120" dur="1" fill="hold">
                                          <p:stCondLst>
                                            <p:cond delay="499"/>
                                          </p:stCondLst>
                                        </p:cTn>
                                        <p:tgtEl>
                                          <p:spTgt spid="23"/>
                                        </p:tgtEl>
                                        <p:attrNameLst>
                                          <p:attrName>style.visibility</p:attrName>
                                        </p:attrNameLst>
                                      </p:cBhvr>
                                      <p:to>
                                        <p:strVal val="hidden"/>
                                      </p:to>
                                    </p:set>
                                  </p:childTnLst>
                                </p:cTn>
                              </p:par>
                              <p:par>
                                <p:cTn id="121" presetID="10" presetClass="entr" presetSubtype="0" fill="hold" nodeType="withEffect">
                                  <p:stCondLst>
                                    <p:cond delay="2750"/>
                                  </p:stCondLst>
                                  <p:childTnLst>
                                    <p:set>
                                      <p:cBhvr>
                                        <p:cTn id="122" dur="1" fill="hold">
                                          <p:stCondLst>
                                            <p:cond delay="0"/>
                                          </p:stCondLst>
                                        </p:cTn>
                                        <p:tgtEl>
                                          <p:spTgt spid="24"/>
                                        </p:tgtEl>
                                        <p:attrNameLst>
                                          <p:attrName>style.visibility</p:attrName>
                                        </p:attrNameLst>
                                      </p:cBhvr>
                                      <p:to>
                                        <p:strVal val="visible"/>
                                      </p:to>
                                    </p:set>
                                    <p:animEffect transition="in" filter="fade">
                                      <p:cBhvr>
                                        <p:cTn id="123" dur="100"/>
                                        <p:tgtEl>
                                          <p:spTgt spid="24"/>
                                        </p:tgtEl>
                                      </p:cBhvr>
                                    </p:animEffect>
                                  </p:childTnLst>
                                </p:cTn>
                              </p:par>
                              <p:par>
                                <p:cTn id="124" presetID="53" presetClass="exit" presetSubtype="16" fill="hold" nodeType="withEffect">
                                  <p:stCondLst>
                                    <p:cond delay="2750"/>
                                  </p:stCondLst>
                                  <p:childTnLst>
                                    <p:anim calcmode="lin" valueType="num">
                                      <p:cBhvr>
                                        <p:cTn id="125" dur="500"/>
                                        <p:tgtEl>
                                          <p:spTgt spid="24"/>
                                        </p:tgtEl>
                                        <p:attrNameLst>
                                          <p:attrName>ppt_w</p:attrName>
                                        </p:attrNameLst>
                                      </p:cBhvr>
                                      <p:tavLst>
                                        <p:tav tm="0">
                                          <p:val>
                                            <p:strVal val="ppt_w"/>
                                          </p:val>
                                        </p:tav>
                                        <p:tav tm="100000">
                                          <p:val>
                                            <p:fltVal val="0"/>
                                          </p:val>
                                        </p:tav>
                                      </p:tavLst>
                                    </p:anim>
                                    <p:anim calcmode="lin" valueType="num">
                                      <p:cBhvr>
                                        <p:cTn id="126" dur="500"/>
                                        <p:tgtEl>
                                          <p:spTgt spid="24"/>
                                        </p:tgtEl>
                                        <p:attrNameLst>
                                          <p:attrName>ppt_h</p:attrName>
                                        </p:attrNameLst>
                                      </p:cBhvr>
                                      <p:tavLst>
                                        <p:tav tm="0">
                                          <p:val>
                                            <p:strVal val="ppt_h"/>
                                          </p:val>
                                        </p:tav>
                                        <p:tav tm="100000">
                                          <p:val>
                                            <p:fltVal val="0"/>
                                          </p:val>
                                        </p:tav>
                                      </p:tavLst>
                                    </p:anim>
                                    <p:animEffect transition="out" filter="fade">
                                      <p:cBhvr>
                                        <p:cTn id="127" dur="500"/>
                                        <p:tgtEl>
                                          <p:spTgt spid="24"/>
                                        </p:tgtEl>
                                      </p:cBhvr>
                                    </p:animEffect>
                                    <p:set>
                                      <p:cBhvr>
                                        <p:cTn id="128" dur="1" fill="hold">
                                          <p:stCondLst>
                                            <p:cond delay="499"/>
                                          </p:stCondLst>
                                        </p:cTn>
                                        <p:tgtEl>
                                          <p:spTgt spid="24"/>
                                        </p:tgtEl>
                                        <p:attrNameLst>
                                          <p:attrName>style.visibility</p:attrName>
                                        </p:attrNameLst>
                                      </p:cBhvr>
                                      <p:to>
                                        <p:strVal val="hidden"/>
                                      </p:to>
                                    </p:set>
                                  </p:childTnLst>
                                </p:cTn>
                              </p:par>
                              <p:par>
                                <p:cTn id="129" presetID="53" presetClass="exit" presetSubtype="16" fill="hold" nodeType="withEffect">
                                  <p:stCondLst>
                                    <p:cond delay="2000"/>
                                  </p:stCondLst>
                                  <p:childTnLst>
                                    <p:anim calcmode="lin" valueType="num">
                                      <p:cBhvr>
                                        <p:cTn id="130" dur="500"/>
                                        <p:tgtEl>
                                          <p:spTgt spid="22"/>
                                        </p:tgtEl>
                                        <p:attrNameLst>
                                          <p:attrName>ppt_w</p:attrName>
                                        </p:attrNameLst>
                                      </p:cBhvr>
                                      <p:tavLst>
                                        <p:tav tm="0">
                                          <p:val>
                                            <p:strVal val="ppt_w"/>
                                          </p:val>
                                        </p:tav>
                                        <p:tav tm="100000">
                                          <p:val>
                                            <p:fltVal val="0"/>
                                          </p:val>
                                        </p:tav>
                                      </p:tavLst>
                                    </p:anim>
                                    <p:anim calcmode="lin" valueType="num">
                                      <p:cBhvr>
                                        <p:cTn id="131" dur="500"/>
                                        <p:tgtEl>
                                          <p:spTgt spid="22"/>
                                        </p:tgtEl>
                                        <p:attrNameLst>
                                          <p:attrName>ppt_h</p:attrName>
                                        </p:attrNameLst>
                                      </p:cBhvr>
                                      <p:tavLst>
                                        <p:tav tm="0">
                                          <p:val>
                                            <p:strVal val="ppt_h"/>
                                          </p:val>
                                        </p:tav>
                                        <p:tav tm="100000">
                                          <p:val>
                                            <p:fltVal val="0"/>
                                          </p:val>
                                        </p:tav>
                                      </p:tavLst>
                                    </p:anim>
                                    <p:animEffect transition="out" filter="fade">
                                      <p:cBhvr>
                                        <p:cTn id="132" dur="500"/>
                                        <p:tgtEl>
                                          <p:spTgt spid="22"/>
                                        </p:tgtEl>
                                      </p:cBhvr>
                                    </p:animEffect>
                                    <p:set>
                                      <p:cBhvr>
                                        <p:cTn id="133" dur="1" fill="hold">
                                          <p:stCondLst>
                                            <p:cond delay="499"/>
                                          </p:stCondLst>
                                        </p:cTn>
                                        <p:tgtEl>
                                          <p:spTgt spid="22"/>
                                        </p:tgtEl>
                                        <p:attrNameLst>
                                          <p:attrName>style.visibility</p:attrName>
                                        </p:attrNameLst>
                                      </p:cBhvr>
                                      <p:to>
                                        <p:strVal val="hidden"/>
                                      </p:to>
                                    </p:set>
                                  </p:childTnLst>
                                </p:cTn>
                              </p:par>
                              <p:par>
                                <p:cTn id="134" presetID="10" presetClass="entr" presetSubtype="0" fill="hold" nodeType="withEffect">
                                  <p:stCondLst>
                                    <p:cond delay="750"/>
                                  </p:stCondLst>
                                  <p:childTnLst>
                                    <p:set>
                                      <p:cBhvr>
                                        <p:cTn id="135" dur="1" fill="hold">
                                          <p:stCondLst>
                                            <p:cond delay="0"/>
                                          </p:stCondLst>
                                        </p:cTn>
                                        <p:tgtEl>
                                          <p:spTgt spid="9"/>
                                        </p:tgtEl>
                                        <p:attrNameLst>
                                          <p:attrName>style.visibility</p:attrName>
                                        </p:attrNameLst>
                                      </p:cBhvr>
                                      <p:to>
                                        <p:strVal val="visible"/>
                                      </p:to>
                                    </p:set>
                                    <p:animEffect transition="in" filter="fade">
                                      <p:cBhvr>
                                        <p:cTn id="136" dur="100"/>
                                        <p:tgtEl>
                                          <p:spTgt spid="9"/>
                                        </p:tgtEl>
                                      </p:cBhvr>
                                    </p:animEffect>
                                  </p:childTnLst>
                                </p:cTn>
                              </p:par>
                              <p:par>
                                <p:cTn id="137" presetID="53" presetClass="exit" presetSubtype="16" fill="hold" nodeType="withEffect">
                                  <p:stCondLst>
                                    <p:cond delay="750"/>
                                  </p:stCondLst>
                                  <p:childTnLst>
                                    <p:anim calcmode="lin" valueType="num">
                                      <p:cBhvr>
                                        <p:cTn id="138" dur="1000"/>
                                        <p:tgtEl>
                                          <p:spTgt spid="9"/>
                                        </p:tgtEl>
                                        <p:attrNameLst>
                                          <p:attrName>ppt_w</p:attrName>
                                        </p:attrNameLst>
                                      </p:cBhvr>
                                      <p:tavLst>
                                        <p:tav tm="0">
                                          <p:val>
                                            <p:strVal val="ppt_w"/>
                                          </p:val>
                                        </p:tav>
                                        <p:tav tm="100000">
                                          <p:val>
                                            <p:fltVal val="0"/>
                                          </p:val>
                                        </p:tav>
                                      </p:tavLst>
                                    </p:anim>
                                    <p:anim calcmode="lin" valueType="num">
                                      <p:cBhvr>
                                        <p:cTn id="139" dur="1000"/>
                                        <p:tgtEl>
                                          <p:spTgt spid="9"/>
                                        </p:tgtEl>
                                        <p:attrNameLst>
                                          <p:attrName>ppt_h</p:attrName>
                                        </p:attrNameLst>
                                      </p:cBhvr>
                                      <p:tavLst>
                                        <p:tav tm="0">
                                          <p:val>
                                            <p:strVal val="ppt_h"/>
                                          </p:val>
                                        </p:tav>
                                        <p:tav tm="100000">
                                          <p:val>
                                            <p:fltVal val="0"/>
                                          </p:val>
                                        </p:tav>
                                      </p:tavLst>
                                    </p:anim>
                                    <p:animEffect transition="out" filter="fade">
                                      <p:cBhvr>
                                        <p:cTn id="140" dur="1000"/>
                                        <p:tgtEl>
                                          <p:spTgt spid="9"/>
                                        </p:tgtEl>
                                      </p:cBhvr>
                                    </p:animEffect>
                                    <p:set>
                                      <p:cBhvr>
                                        <p:cTn id="141" dur="1" fill="hold">
                                          <p:stCondLst>
                                            <p:cond delay="999"/>
                                          </p:stCondLst>
                                        </p:cTn>
                                        <p:tgtEl>
                                          <p:spTgt spid="9"/>
                                        </p:tgtEl>
                                        <p:attrNameLst>
                                          <p:attrName>style.visibility</p:attrName>
                                        </p:attrNameLst>
                                      </p:cBhvr>
                                      <p:to>
                                        <p:strVal val="hidden"/>
                                      </p:to>
                                    </p:set>
                                  </p:childTnLst>
                                </p:cTn>
                              </p:par>
                              <p:par>
                                <p:cTn id="142" presetID="10" presetClass="entr" presetSubtype="0" fill="hold" nodeType="withEffect">
                                  <p:stCondLst>
                                    <p:cond delay="0"/>
                                  </p:stCondLst>
                                  <p:childTnLst>
                                    <p:set>
                                      <p:cBhvr>
                                        <p:cTn id="143" dur="1" fill="hold">
                                          <p:stCondLst>
                                            <p:cond delay="0"/>
                                          </p:stCondLst>
                                        </p:cTn>
                                        <p:tgtEl>
                                          <p:spTgt spid="10"/>
                                        </p:tgtEl>
                                        <p:attrNameLst>
                                          <p:attrName>style.visibility</p:attrName>
                                        </p:attrNameLst>
                                      </p:cBhvr>
                                      <p:to>
                                        <p:strVal val="visible"/>
                                      </p:to>
                                    </p:set>
                                    <p:animEffect transition="in" filter="fade">
                                      <p:cBhvr>
                                        <p:cTn id="144" dur="100"/>
                                        <p:tgtEl>
                                          <p:spTgt spid="10"/>
                                        </p:tgtEl>
                                      </p:cBhvr>
                                    </p:animEffect>
                                  </p:childTnLst>
                                </p:cTn>
                              </p:par>
                              <p:par>
                                <p:cTn id="145" presetID="53" presetClass="exit" presetSubtype="16" fill="hold" nodeType="withEffect">
                                  <p:stCondLst>
                                    <p:cond delay="100"/>
                                  </p:stCondLst>
                                  <p:childTnLst>
                                    <p:anim calcmode="lin" valueType="num">
                                      <p:cBhvr>
                                        <p:cTn id="146" dur="1000"/>
                                        <p:tgtEl>
                                          <p:spTgt spid="10"/>
                                        </p:tgtEl>
                                        <p:attrNameLst>
                                          <p:attrName>ppt_w</p:attrName>
                                        </p:attrNameLst>
                                      </p:cBhvr>
                                      <p:tavLst>
                                        <p:tav tm="0">
                                          <p:val>
                                            <p:strVal val="ppt_w"/>
                                          </p:val>
                                        </p:tav>
                                        <p:tav tm="100000">
                                          <p:val>
                                            <p:fltVal val="0"/>
                                          </p:val>
                                        </p:tav>
                                      </p:tavLst>
                                    </p:anim>
                                    <p:anim calcmode="lin" valueType="num">
                                      <p:cBhvr>
                                        <p:cTn id="147" dur="1000"/>
                                        <p:tgtEl>
                                          <p:spTgt spid="10"/>
                                        </p:tgtEl>
                                        <p:attrNameLst>
                                          <p:attrName>ppt_h</p:attrName>
                                        </p:attrNameLst>
                                      </p:cBhvr>
                                      <p:tavLst>
                                        <p:tav tm="0">
                                          <p:val>
                                            <p:strVal val="ppt_h"/>
                                          </p:val>
                                        </p:tav>
                                        <p:tav tm="100000">
                                          <p:val>
                                            <p:fltVal val="0"/>
                                          </p:val>
                                        </p:tav>
                                      </p:tavLst>
                                    </p:anim>
                                    <p:animEffect transition="out" filter="fade">
                                      <p:cBhvr>
                                        <p:cTn id="148" dur="1000"/>
                                        <p:tgtEl>
                                          <p:spTgt spid="10"/>
                                        </p:tgtEl>
                                      </p:cBhvr>
                                    </p:animEffect>
                                    <p:set>
                                      <p:cBhvr>
                                        <p:cTn id="149" dur="1" fill="hold">
                                          <p:stCondLst>
                                            <p:cond delay="999"/>
                                          </p:stCondLst>
                                        </p:cTn>
                                        <p:tgtEl>
                                          <p:spTgt spid="10"/>
                                        </p:tgtEl>
                                        <p:attrNameLst>
                                          <p:attrName>style.visibility</p:attrName>
                                        </p:attrNameLst>
                                      </p:cBhvr>
                                      <p:to>
                                        <p:strVal val="hidden"/>
                                      </p:to>
                                    </p:set>
                                  </p:childTnLst>
                                </p:cTn>
                              </p:par>
                              <p:par>
                                <p:cTn id="150" presetID="10" presetClass="entr" presetSubtype="0" fill="hold" nodeType="withEffect">
                                  <p:stCondLst>
                                    <p:cond delay="250"/>
                                  </p:stCondLst>
                                  <p:childTnLst>
                                    <p:set>
                                      <p:cBhvr>
                                        <p:cTn id="151" dur="1" fill="hold">
                                          <p:stCondLst>
                                            <p:cond delay="0"/>
                                          </p:stCondLst>
                                        </p:cTn>
                                        <p:tgtEl>
                                          <p:spTgt spid="11"/>
                                        </p:tgtEl>
                                        <p:attrNameLst>
                                          <p:attrName>style.visibility</p:attrName>
                                        </p:attrNameLst>
                                      </p:cBhvr>
                                      <p:to>
                                        <p:strVal val="visible"/>
                                      </p:to>
                                    </p:set>
                                    <p:animEffect transition="in" filter="fade">
                                      <p:cBhvr>
                                        <p:cTn id="152" dur="100"/>
                                        <p:tgtEl>
                                          <p:spTgt spid="11"/>
                                        </p:tgtEl>
                                      </p:cBhvr>
                                    </p:animEffect>
                                  </p:childTnLst>
                                </p:cTn>
                              </p:par>
                              <p:par>
                                <p:cTn id="153" presetID="53" presetClass="exit" presetSubtype="16" fill="hold" nodeType="withEffect">
                                  <p:stCondLst>
                                    <p:cond delay="250"/>
                                  </p:stCondLst>
                                  <p:childTnLst>
                                    <p:anim calcmode="lin" valueType="num">
                                      <p:cBhvr>
                                        <p:cTn id="154" dur="1000"/>
                                        <p:tgtEl>
                                          <p:spTgt spid="11"/>
                                        </p:tgtEl>
                                        <p:attrNameLst>
                                          <p:attrName>ppt_w</p:attrName>
                                        </p:attrNameLst>
                                      </p:cBhvr>
                                      <p:tavLst>
                                        <p:tav tm="0">
                                          <p:val>
                                            <p:strVal val="ppt_w"/>
                                          </p:val>
                                        </p:tav>
                                        <p:tav tm="100000">
                                          <p:val>
                                            <p:fltVal val="0"/>
                                          </p:val>
                                        </p:tav>
                                      </p:tavLst>
                                    </p:anim>
                                    <p:anim calcmode="lin" valueType="num">
                                      <p:cBhvr>
                                        <p:cTn id="155" dur="1000"/>
                                        <p:tgtEl>
                                          <p:spTgt spid="11"/>
                                        </p:tgtEl>
                                        <p:attrNameLst>
                                          <p:attrName>ppt_h</p:attrName>
                                        </p:attrNameLst>
                                      </p:cBhvr>
                                      <p:tavLst>
                                        <p:tav tm="0">
                                          <p:val>
                                            <p:strVal val="ppt_h"/>
                                          </p:val>
                                        </p:tav>
                                        <p:tav tm="100000">
                                          <p:val>
                                            <p:fltVal val="0"/>
                                          </p:val>
                                        </p:tav>
                                      </p:tavLst>
                                    </p:anim>
                                    <p:animEffect transition="out" filter="fade">
                                      <p:cBhvr>
                                        <p:cTn id="156" dur="1000"/>
                                        <p:tgtEl>
                                          <p:spTgt spid="11"/>
                                        </p:tgtEl>
                                      </p:cBhvr>
                                    </p:animEffect>
                                    <p:set>
                                      <p:cBhvr>
                                        <p:cTn id="157" dur="1" fill="hold">
                                          <p:stCondLst>
                                            <p:cond delay="999"/>
                                          </p:stCondLst>
                                        </p:cTn>
                                        <p:tgtEl>
                                          <p:spTgt spid="11"/>
                                        </p:tgtEl>
                                        <p:attrNameLst>
                                          <p:attrName>style.visibility</p:attrName>
                                        </p:attrNameLst>
                                      </p:cBhvr>
                                      <p:to>
                                        <p:strVal val="hidden"/>
                                      </p:to>
                                    </p:set>
                                  </p:childTnLst>
                                </p:cTn>
                              </p:par>
                              <p:par>
                                <p:cTn id="158" presetID="10" presetClass="entr" presetSubtype="0" fill="hold" nodeType="withEffect">
                                  <p:stCondLst>
                                    <p:cond delay="600"/>
                                  </p:stCondLst>
                                  <p:childTnLst>
                                    <p:set>
                                      <p:cBhvr>
                                        <p:cTn id="159" dur="1" fill="hold">
                                          <p:stCondLst>
                                            <p:cond delay="0"/>
                                          </p:stCondLst>
                                        </p:cTn>
                                        <p:tgtEl>
                                          <p:spTgt spid="12"/>
                                        </p:tgtEl>
                                        <p:attrNameLst>
                                          <p:attrName>style.visibility</p:attrName>
                                        </p:attrNameLst>
                                      </p:cBhvr>
                                      <p:to>
                                        <p:strVal val="visible"/>
                                      </p:to>
                                    </p:set>
                                    <p:animEffect transition="in" filter="fade">
                                      <p:cBhvr>
                                        <p:cTn id="160" dur="100"/>
                                        <p:tgtEl>
                                          <p:spTgt spid="12"/>
                                        </p:tgtEl>
                                      </p:cBhvr>
                                    </p:animEffect>
                                  </p:childTnLst>
                                </p:cTn>
                              </p:par>
                              <p:par>
                                <p:cTn id="161" presetID="53" presetClass="exit" presetSubtype="16" fill="hold" nodeType="withEffect">
                                  <p:stCondLst>
                                    <p:cond delay="700"/>
                                  </p:stCondLst>
                                  <p:childTnLst>
                                    <p:anim calcmode="lin" valueType="num">
                                      <p:cBhvr>
                                        <p:cTn id="162" dur="500"/>
                                        <p:tgtEl>
                                          <p:spTgt spid="12"/>
                                        </p:tgtEl>
                                        <p:attrNameLst>
                                          <p:attrName>ppt_w</p:attrName>
                                        </p:attrNameLst>
                                      </p:cBhvr>
                                      <p:tavLst>
                                        <p:tav tm="0">
                                          <p:val>
                                            <p:strVal val="ppt_w"/>
                                          </p:val>
                                        </p:tav>
                                        <p:tav tm="100000">
                                          <p:val>
                                            <p:fltVal val="0"/>
                                          </p:val>
                                        </p:tav>
                                      </p:tavLst>
                                    </p:anim>
                                    <p:anim calcmode="lin" valueType="num">
                                      <p:cBhvr>
                                        <p:cTn id="163" dur="500"/>
                                        <p:tgtEl>
                                          <p:spTgt spid="12"/>
                                        </p:tgtEl>
                                        <p:attrNameLst>
                                          <p:attrName>ppt_h</p:attrName>
                                        </p:attrNameLst>
                                      </p:cBhvr>
                                      <p:tavLst>
                                        <p:tav tm="0">
                                          <p:val>
                                            <p:strVal val="ppt_h"/>
                                          </p:val>
                                        </p:tav>
                                        <p:tav tm="100000">
                                          <p:val>
                                            <p:fltVal val="0"/>
                                          </p:val>
                                        </p:tav>
                                      </p:tavLst>
                                    </p:anim>
                                    <p:animEffect transition="out" filter="fade">
                                      <p:cBhvr>
                                        <p:cTn id="164" dur="500"/>
                                        <p:tgtEl>
                                          <p:spTgt spid="12"/>
                                        </p:tgtEl>
                                      </p:cBhvr>
                                    </p:animEffect>
                                    <p:set>
                                      <p:cBhvr>
                                        <p:cTn id="165" dur="1" fill="hold">
                                          <p:stCondLst>
                                            <p:cond delay="499"/>
                                          </p:stCondLst>
                                        </p:cTn>
                                        <p:tgtEl>
                                          <p:spTgt spid="12"/>
                                        </p:tgtEl>
                                        <p:attrNameLst>
                                          <p:attrName>style.visibility</p:attrName>
                                        </p:attrNameLst>
                                      </p:cBhvr>
                                      <p:to>
                                        <p:strVal val="hidden"/>
                                      </p:to>
                                    </p:set>
                                  </p:childTnLst>
                                </p:cTn>
                              </p:par>
                              <p:par>
                                <p:cTn id="166" presetID="10" presetClass="entr" presetSubtype="0" fill="hold" nodeType="withEffect">
                                  <p:stCondLst>
                                    <p:cond delay="1250"/>
                                  </p:stCondLst>
                                  <p:childTnLst>
                                    <p:set>
                                      <p:cBhvr>
                                        <p:cTn id="167" dur="1" fill="hold">
                                          <p:stCondLst>
                                            <p:cond delay="0"/>
                                          </p:stCondLst>
                                        </p:cTn>
                                        <p:tgtEl>
                                          <p:spTgt spid="13"/>
                                        </p:tgtEl>
                                        <p:attrNameLst>
                                          <p:attrName>style.visibility</p:attrName>
                                        </p:attrNameLst>
                                      </p:cBhvr>
                                      <p:to>
                                        <p:strVal val="visible"/>
                                      </p:to>
                                    </p:set>
                                    <p:animEffect transition="in" filter="fade">
                                      <p:cBhvr>
                                        <p:cTn id="168" dur="100"/>
                                        <p:tgtEl>
                                          <p:spTgt spid="13"/>
                                        </p:tgtEl>
                                      </p:cBhvr>
                                    </p:animEffect>
                                  </p:childTnLst>
                                </p:cTn>
                              </p:par>
                              <p:par>
                                <p:cTn id="169" presetID="53" presetClass="exit" presetSubtype="16" fill="hold" nodeType="withEffect">
                                  <p:stCondLst>
                                    <p:cond delay="1250"/>
                                  </p:stCondLst>
                                  <p:childTnLst>
                                    <p:anim calcmode="lin" valueType="num">
                                      <p:cBhvr>
                                        <p:cTn id="170" dur="1000"/>
                                        <p:tgtEl>
                                          <p:spTgt spid="13"/>
                                        </p:tgtEl>
                                        <p:attrNameLst>
                                          <p:attrName>ppt_w</p:attrName>
                                        </p:attrNameLst>
                                      </p:cBhvr>
                                      <p:tavLst>
                                        <p:tav tm="0">
                                          <p:val>
                                            <p:strVal val="ppt_w"/>
                                          </p:val>
                                        </p:tav>
                                        <p:tav tm="100000">
                                          <p:val>
                                            <p:fltVal val="0"/>
                                          </p:val>
                                        </p:tav>
                                      </p:tavLst>
                                    </p:anim>
                                    <p:anim calcmode="lin" valueType="num">
                                      <p:cBhvr>
                                        <p:cTn id="171" dur="1000"/>
                                        <p:tgtEl>
                                          <p:spTgt spid="13"/>
                                        </p:tgtEl>
                                        <p:attrNameLst>
                                          <p:attrName>ppt_h</p:attrName>
                                        </p:attrNameLst>
                                      </p:cBhvr>
                                      <p:tavLst>
                                        <p:tav tm="0">
                                          <p:val>
                                            <p:strVal val="ppt_h"/>
                                          </p:val>
                                        </p:tav>
                                        <p:tav tm="100000">
                                          <p:val>
                                            <p:fltVal val="0"/>
                                          </p:val>
                                        </p:tav>
                                      </p:tavLst>
                                    </p:anim>
                                    <p:animEffect transition="out" filter="fade">
                                      <p:cBhvr>
                                        <p:cTn id="172" dur="1000"/>
                                        <p:tgtEl>
                                          <p:spTgt spid="13"/>
                                        </p:tgtEl>
                                      </p:cBhvr>
                                    </p:animEffect>
                                    <p:set>
                                      <p:cBhvr>
                                        <p:cTn id="173" dur="1" fill="hold">
                                          <p:stCondLst>
                                            <p:cond delay="999"/>
                                          </p:stCondLst>
                                        </p:cTn>
                                        <p:tgtEl>
                                          <p:spTgt spid="13"/>
                                        </p:tgtEl>
                                        <p:attrNameLst>
                                          <p:attrName>style.visibility</p:attrName>
                                        </p:attrNameLst>
                                      </p:cBhvr>
                                      <p:to>
                                        <p:strVal val="hidden"/>
                                      </p:to>
                                    </p:set>
                                  </p:childTnLst>
                                </p:cTn>
                              </p:par>
                              <p:par>
                                <p:cTn id="174" presetID="10" presetClass="entr" presetSubtype="0" fill="hold" nodeType="withEffect">
                                  <p:stCondLst>
                                    <p:cond delay="600"/>
                                  </p:stCondLst>
                                  <p:childTnLst>
                                    <p:set>
                                      <p:cBhvr>
                                        <p:cTn id="175" dur="1" fill="hold">
                                          <p:stCondLst>
                                            <p:cond delay="0"/>
                                          </p:stCondLst>
                                        </p:cTn>
                                        <p:tgtEl>
                                          <p:spTgt spid="14"/>
                                        </p:tgtEl>
                                        <p:attrNameLst>
                                          <p:attrName>style.visibility</p:attrName>
                                        </p:attrNameLst>
                                      </p:cBhvr>
                                      <p:to>
                                        <p:strVal val="visible"/>
                                      </p:to>
                                    </p:set>
                                    <p:animEffect transition="in" filter="fade">
                                      <p:cBhvr>
                                        <p:cTn id="176" dur="100"/>
                                        <p:tgtEl>
                                          <p:spTgt spid="14"/>
                                        </p:tgtEl>
                                      </p:cBhvr>
                                    </p:animEffect>
                                  </p:childTnLst>
                                </p:cTn>
                              </p:par>
                              <p:par>
                                <p:cTn id="177" presetID="53" presetClass="exit" presetSubtype="16" fill="hold" nodeType="withEffect">
                                  <p:stCondLst>
                                    <p:cond delay="700"/>
                                  </p:stCondLst>
                                  <p:childTnLst>
                                    <p:anim calcmode="lin" valueType="num">
                                      <p:cBhvr>
                                        <p:cTn id="178" dur="500"/>
                                        <p:tgtEl>
                                          <p:spTgt spid="14"/>
                                        </p:tgtEl>
                                        <p:attrNameLst>
                                          <p:attrName>ppt_w</p:attrName>
                                        </p:attrNameLst>
                                      </p:cBhvr>
                                      <p:tavLst>
                                        <p:tav tm="0">
                                          <p:val>
                                            <p:strVal val="ppt_w"/>
                                          </p:val>
                                        </p:tav>
                                        <p:tav tm="100000">
                                          <p:val>
                                            <p:fltVal val="0"/>
                                          </p:val>
                                        </p:tav>
                                      </p:tavLst>
                                    </p:anim>
                                    <p:anim calcmode="lin" valueType="num">
                                      <p:cBhvr>
                                        <p:cTn id="179" dur="500"/>
                                        <p:tgtEl>
                                          <p:spTgt spid="14"/>
                                        </p:tgtEl>
                                        <p:attrNameLst>
                                          <p:attrName>ppt_h</p:attrName>
                                        </p:attrNameLst>
                                      </p:cBhvr>
                                      <p:tavLst>
                                        <p:tav tm="0">
                                          <p:val>
                                            <p:strVal val="ppt_h"/>
                                          </p:val>
                                        </p:tav>
                                        <p:tav tm="100000">
                                          <p:val>
                                            <p:fltVal val="0"/>
                                          </p:val>
                                        </p:tav>
                                      </p:tavLst>
                                    </p:anim>
                                    <p:animEffect transition="out" filter="fade">
                                      <p:cBhvr>
                                        <p:cTn id="180" dur="500"/>
                                        <p:tgtEl>
                                          <p:spTgt spid="14"/>
                                        </p:tgtEl>
                                      </p:cBhvr>
                                    </p:animEffect>
                                    <p:set>
                                      <p:cBhvr>
                                        <p:cTn id="181" dur="1" fill="hold">
                                          <p:stCondLst>
                                            <p:cond delay="499"/>
                                          </p:stCondLst>
                                        </p:cTn>
                                        <p:tgtEl>
                                          <p:spTgt spid="14"/>
                                        </p:tgtEl>
                                        <p:attrNameLst>
                                          <p:attrName>style.visibility</p:attrName>
                                        </p:attrNameLst>
                                      </p:cBhvr>
                                      <p:to>
                                        <p:strVal val="hidden"/>
                                      </p:to>
                                    </p:set>
                                  </p:childTnLst>
                                </p:cTn>
                              </p:par>
                              <p:par>
                                <p:cTn id="182" presetID="10" presetClass="entr" presetSubtype="0" fill="hold" nodeType="withEffect">
                                  <p:stCondLst>
                                    <p:cond delay="1500"/>
                                  </p:stCondLst>
                                  <p:childTnLst>
                                    <p:set>
                                      <p:cBhvr>
                                        <p:cTn id="183" dur="1" fill="hold">
                                          <p:stCondLst>
                                            <p:cond delay="0"/>
                                          </p:stCondLst>
                                        </p:cTn>
                                        <p:tgtEl>
                                          <p:spTgt spid="15"/>
                                        </p:tgtEl>
                                        <p:attrNameLst>
                                          <p:attrName>style.visibility</p:attrName>
                                        </p:attrNameLst>
                                      </p:cBhvr>
                                      <p:to>
                                        <p:strVal val="visible"/>
                                      </p:to>
                                    </p:set>
                                    <p:animEffect transition="in" filter="fade">
                                      <p:cBhvr>
                                        <p:cTn id="184" dur="100"/>
                                        <p:tgtEl>
                                          <p:spTgt spid="15"/>
                                        </p:tgtEl>
                                      </p:cBhvr>
                                    </p:animEffect>
                                  </p:childTnLst>
                                </p:cTn>
                              </p:par>
                              <p:par>
                                <p:cTn id="185" presetID="53" presetClass="exit" presetSubtype="16" fill="hold" nodeType="withEffect">
                                  <p:stCondLst>
                                    <p:cond delay="1500"/>
                                  </p:stCondLst>
                                  <p:childTnLst>
                                    <p:anim calcmode="lin" valueType="num">
                                      <p:cBhvr>
                                        <p:cTn id="186" dur="500"/>
                                        <p:tgtEl>
                                          <p:spTgt spid="15"/>
                                        </p:tgtEl>
                                        <p:attrNameLst>
                                          <p:attrName>ppt_w</p:attrName>
                                        </p:attrNameLst>
                                      </p:cBhvr>
                                      <p:tavLst>
                                        <p:tav tm="0">
                                          <p:val>
                                            <p:strVal val="ppt_w"/>
                                          </p:val>
                                        </p:tav>
                                        <p:tav tm="100000">
                                          <p:val>
                                            <p:fltVal val="0"/>
                                          </p:val>
                                        </p:tav>
                                      </p:tavLst>
                                    </p:anim>
                                    <p:anim calcmode="lin" valueType="num">
                                      <p:cBhvr>
                                        <p:cTn id="187" dur="500"/>
                                        <p:tgtEl>
                                          <p:spTgt spid="15"/>
                                        </p:tgtEl>
                                        <p:attrNameLst>
                                          <p:attrName>ppt_h</p:attrName>
                                        </p:attrNameLst>
                                      </p:cBhvr>
                                      <p:tavLst>
                                        <p:tav tm="0">
                                          <p:val>
                                            <p:strVal val="ppt_h"/>
                                          </p:val>
                                        </p:tav>
                                        <p:tav tm="100000">
                                          <p:val>
                                            <p:fltVal val="0"/>
                                          </p:val>
                                        </p:tav>
                                      </p:tavLst>
                                    </p:anim>
                                    <p:animEffect transition="out" filter="fade">
                                      <p:cBhvr>
                                        <p:cTn id="188" dur="500"/>
                                        <p:tgtEl>
                                          <p:spTgt spid="15"/>
                                        </p:tgtEl>
                                      </p:cBhvr>
                                    </p:animEffect>
                                    <p:set>
                                      <p:cBhvr>
                                        <p:cTn id="189" dur="1" fill="hold">
                                          <p:stCondLst>
                                            <p:cond delay="499"/>
                                          </p:stCondLst>
                                        </p:cTn>
                                        <p:tgtEl>
                                          <p:spTgt spid="15"/>
                                        </p:tgtEl>
                                        <p:attrNameLst>
                                          <p:attrName>style.visibility</p:attrName>
                                        </p:attrNameLst>
                                      </p:cBhvr>
                                      <p:to>
                                        <p:strVal val="hidden"/>
                                      </p:to>
                                    </p:set>
                                  </p:childTnLst>
                                </p:cTn>
                              </p:par>
                              <p:par>
                                <p:cTn id="190" presetID="10" presetClass="entr" presetSubtype="0" fill="hold" nodeType="withEffect">
                                  <p:stCondLst>
                                    <p:cond delay="600"/>
                                  </p:stCondLst>
                                  <p:childTnLst>
                                    <p:set>
                                      <p:cBhvr>
                                        <p:cTn id="191" dur="1" fill="hold">
                                          <p:stCondLst>
                                            <p:cond delay="0"/>
                                          </p:stCondLst>
                                        </p:cTn>
                                        <p:tgtEl>
                                          <p:spTgt spid="16"/>
                                        </p:tgtEl>
                                        <p:attrNameLst>
                                          <p:attrName>style.visibility</p:attrName>
                                        </p:attrNameLst>
                                      </p:cBhvr>
                                      <p:to>
                                        <p:strVal val="visible"/>
                                      </p:to>
                                    </p:set>
                                    <p:animEffect transition="in" filter="fade">
                                      <p:cBhvr>
                                        <p:cTn id="192" dur="100"/>
                                        <p:tgtEl>
                                          <p:spTgt spid="16"/>
                                        </p:tgtEl>
                                      </p:cBhvr>
                                    </p:animEffect>
                                  </p:childTnLst>
                                </p:cTn>
                              </p:par>
                              <p:par>
                                <p:cTn id="193" presetID="53" presetClass="exit" presetSubtype="16" fill="hold" nodeType="withEffect">
                                  <p:stCondLst>
                                    <p:cond delay="700"/>
                                  </p:stCondLst>
                                  <p:childTnLst>
                                    <p:anim calcmode="lin" valueType="num">
                                      <p:cBhvr>
                                        <p:cTn id="194" dur="500"/>
                                        <p:tgtEl>
                                          <p:spTgt spid="16"/>
                                        </p:tgtEl>
                                        <p:attrNameLst>
                                          <p:attrName>ppt_w</p:attrName>
                                        </p:attrNameLst>
                                      </p:cBhvr>
                                      <p:tavLst>
                                        <p:tav tm="0">
                                          <p:val>
                                            <p:strVal val="ppt_w"/>
                                          </p:val>
                                        </p:tav>
                                        <p:tav tm="100000">
                                          <p:val>
                                            <p:fltVal val="0"/>
                                          </p:val>
                                        </p:tav>
                                      </p:tavLst>
                                    </p:anim>
                                    <p:anim calcmode="lin" valueType="num">
                                      <p:cBhvr>
                                        <p:cTn id="195" dur="500"/>
                                        <p:tgtEl>
                                          <p:spTgt spid="16"/>
                                        </p:tgtEl>
                                        <p:attrNameLst>
                                          <p:attrName>ppt_h</p:attrName>
                                        </p:attrNameLst>
                                      </p:cBhvr>
                                      <p:tavLst>
                                        <p:tav tm="0">
                                          <p:val>
                                            <p:strVal val="ppt_h"/>
                                          </p:val>
                                        </p:tav>
                                        <p:tav tm="100000">
                                          <p:val>
                                            <p:fltVal val="0"/>
                                          </p:val>
                                        </p:tav>
                                      </p:tavLst>
                                    </p:anim>
                                    <p:animEffect transition="out" filter="fade">
                                      <p:cBhvr>
                                        <p:cTn id="196" dur="500"/>
                                        <p:tgtEl>
                                          <p:spTgt spid="16"/>
                                        </p:tgtEl>
                                      </p:cBhvr>
                                    </p:animEffect>
                                    <p:set>
                                      <p:cBhvr>
                                        <p:cTn id="197" dur="1" fill="hold">
                                          <p:stCondLst>
                                            <p:cond delay="499"/>
                                          </p:stCondLst>
                                        </p:cTn>
                                        <p:tgtEl>
                                          <p:spTgt spid="16"/>
                                        </p:tgtEl>
                                        <p:attrNameLst>
                                          <p:attrName>style.visibility</p:attrName>
                                        </p:attrNameLst>
                                      </p:cBhvr>
                                      <p:to>
                                        <p:strVal val="hidden"/>
                                      </p:to>
                                    </p:set>
                                  </p:childTnLst>
                                </p:cTn>
                              </p:par>
                              <p:par>
                                <p:cTn id="198" presetID="10" presetClass="entr" presetSubtype="0" fill="hold" nodeType="withEffect">
                                  <p:stCondLst>
                                    <p:cond delay="1000"/>
                                  </p:stCondLst>
                                  <p:childTnLst>
                                    <p:set>
                                      <p:cBhvr>
                                        <p:cTn id="199" dur="1" fill="hold">
                                          <p:stCondLst>
                                            <p:cond delay="0"/>
                                          </p:stCondLst>
                                        </p:cTn>
                                        <p:tgtEl>
                                          <p:spTgt spid="17"/>
                                        </p:tgtEl>
                                        <p:attrNameLst>
                                          <p:attrName>style.visibility</p:attrName>
                                        </p:attrNameLst>
                                      </p:cBhvr>
                                      <p:to>
                                        <p:strVal val="visible"/>
                                      </p:to>
                                    </p:set>
                                    <p:animEffect transition="in" filter="fade">
                                      <p:cBhvr>
                                        <p:cTn id="200" dur="100"/>
                                        <p:tgtEl>
                                          <p:spTgt spid="17"/>
                                        </p:tgtEl>
                                      </p:cBhvr>
                                    </p:animEffect>
                                  </p:childTnLst>
                                </p:cTn>
                              </p:par>
                              <p:par>
                                <p:cTn id="201" presetID="53" presetClass="exit" presetSubtype="16" fill="hold" nodeType="withEffect">
                                  <p:stCondLst>
                                    <p:cond delay="1000"/>
                                  </p:stCondLst>
                                  <p:childTnLst>
                                    <p:anim calcmode="lin" valueType="num">
                                      <p:cBhvr>
                                        <p:cTn id="202" dur="500"/>
                                        <p:tgtEl>
                                          <p:spTgt spid="17"/>
                                        </p:tgtEl>
                                        <p:attrNameLst>
                                          <p:attrName>ppt_w</p:attrName>
                                        </p:attrNameLst>
                                      </p:cBhvr>
                                      <p:tavLst>
                                        <p:tav tm="0">
                                          <p:val>
                                            <p:strVal val="ppt_w"/>
                                          </p:val>
                                        </p:tav>
                                        <p:tav tm="100000">
                                          <p:val>
                                            <p:fltVal val="0"/>
                                          </p:val>
                                        </p:tav>
                                      </p:tavLst>
                                    </p:anim>
                                    <p:anim calcmode="lin" valueType="num">
                                      <p:cBhvr>
                                        <p:cTn id="203" dur="500"/>
                                        <p:tgtEl>
                                          <p:spTgt spid="17"/>
                                        </p:tgtEl>
                                        <p:attrNameLst>
                                          <p:attrName>ppt_h</p:attrName>
                                        </p:attrNameLst>
                                      </p:cBhvr>
                                      <p:tavLst>
                                        <p:tav tm="0">
                                          <p:val>
                                            <p:strVal val="ppt_h"/>
                                          </p:val>
                                        </p:tav>
                                        <p:tav tm="100000">
                                          <p:val>
                                            <p:fltVal val="0"/>
                                          </p:val>
                                        </p:tav>
                                      </p:tavLst>
                                    </p:anim>
                                    <p:animEffect transition="out" filter="fade">
                                      <p:cBhvr>
                                        <p:cTn id="204" dur="500"/>
                                        <p:tgtEl>
                                          <p:spTgt spid="17"/>
                                        </p:tgtEl>
                                      </p:cBhvr>
                                    </p:animEffect>
                                    <p:set>
                                      <p:cBhvr>
                                        <p:cTn id="205" dur="1" fill="hold">
                                          <p:stCondLst>
                                            <p:cond delay="499"/>
                                          </p:stCondLst>
                                        </p:cTn>
                                        <p:tgtEl>
                                          <p:spTgt spid="17"/>
                                        </p:tgtEl>
                                        <p:attrNameLst>
                                          <p:attrName>style.visibility</p:attrName>
                                        </p:attrNameLst>
                                      </p:cBhvr>
                                      <p:to>
                                        <p:strVal val="hidden"/>
                                      </p:to>
                                    </p:set>
                                  </p:childTnLst>
                                </p:cTn>
                              </p:par>
                              <p:par>
                                <p:cTn id="206" presetID="10" presetClass="entr" presetSubtype="0" fill="hold" nodeType="withEffect">
                                  <p:stCondLst>
                                    <p:cond delay="600"/>
                                  </p:stCondLst>
                                  <p:childTnLst>
                                    <p:set>
                                      <p:cBhvr>
                                        <p:cTn id="207" dur="1" fill="hold">
                                          <p:stCondLst>
                                            <p:cond delay="0"/>
                                          </p:stCondLst>
                                        </p:cTn>
                                        <p:tgtEl>
                                          <p:spTgt spid="18"/>
                                        </p:tgtEl>
                                        <p:attrNameLst>
                                          <p:attrName>style.visibility</p:attrName>
                                        </p:attrNameLst>
                                      </p:cBhvr>
                                      <p:to>
                                        <p:strVal val="visible"/>
                                      </p:to>
                                    </p:set>
                                    <p:animEffect transition="in" filter="fade">
                                      <p:cBhvr>
                                        <p:cTn id="208" dur="100"/>
                                        <p:tgtEl>
                                          <p:spTgt spid="18"/>
                                        </p:tgtEl>
                                      </p:cBhvr>
                                    </p:animEffect>
                                  </p:childTnLst>
                                </p:cTn>
                              </p:par>
                              <p:par>
                                <p:cTn id="209" presetID="53" presetClass="exit" presetSubtype="16" fill="hold" nodeType="withEffect">
                                  <p:stCondLst>
                                    <p:cond delay="700"/>
                                  </p:stCondLst>
                                  <p:childTnLst>
                                    <p:anim calcmode="lin" valueType="num">
                                      <p:cBhvr>
                                        <p:cTn id="210" dur="500"/>
                                        <p:tgtEl>
                                          <p:spTgt spid="18"/>
                                        </p:tgtEl>
                                        <p:attrNameLst>
                                          <p:attrName>ppt_w</p:attrName>
                                        </p:attrNameLst>
                                      </p:cBhvr>
                                      <p:tavLst>
                                        <p:tav tm="0">
                                          <p:val>
                                            <p:strVal val="ppt_w"/>
                                          </p:val>
                                        </p:tav>
                                        <p:tav tm="100000">
                                          <p:val>
                                            <p:fltVal val="0"/>
                                          </p:val>
                                        </p:tav>
                                      </p:tavLst>
                                    </p:anim>
                                    <p:anim calcmode="lin" valueType="num">
                                      <p:cBhvr>
                                        <p:cTn id="211" dur="500"/>
                                        <p:tgtEl>
                                          <p:spTgt spid="18"/>
                                        </p:tgtEl>
                                        <p:attrNameLst>
                                          <p:attrName>ppt_h</p:attrName>
                                        </p:attrNameLst>
                                      </p:cBhvr>
                                      <p:tavLst>
                                        <p:tav tm="0">
                                          <p:val>
                                            <p:strVal val="ppt_h"/>
                                          </p:val>
                                        </p:tav>
                                        <p:tav tm="100000">
                                          <p:val>
                                            <p:fltVal val="0"/>
                                          </p:val>
                                        </p:tav>
                                      </p:tavLst>
                                    </p:anim>
                                    <p:animEffect transition="out" filter="fade">
                                      <p:cBhvr>
                                        <p:cTn id="212" dur="500"/>
                                        <p:tgtEl>
                                          <p:spTgt spid="18"/>
                                        </p:tgtEl>
                                      </p:cBhvr>
                                    </p:animEffect>
                                    <p:set>
                                      <p:cBhvr>
                                        <p:cTn id="213"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3" grpId="3" animBg="1"/>
      <p:bldP spid="4" grpId="0" animBg="1"/>
      <p:bldP spid="4" grpId="1" animBg="1"/>
      <p:bldP spid="4" grpId="2" animBg="1"/>
      <p:bldP spid="4" grpId="3" animBg="1"/>
      <p:bldP spid="5" grpId="0" animBg="1"/>
      <p:bldP spid="5" grpId="1" animBg="1"/>
      <p:bldP spid="5" grpId="2" animBg="1"/>
      <p:bldP spid="5" grpId="3" animBg="1"/>
      <p:bldP spid="6" grpId="0" animBg="1"/>
      <p:bldP spid="6" grpId="1" animBg="1"/>
      <p:bldP spid="6" grpId="2" animBg="1"/>
      <p:bldP spid="6" grpId="3"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cSld>
  <p:clrMapOvr>
    <a:masterClrMapping/>
  </p:clrMapOvr>
  <p:transition spd="med" advClick="0" advTm="100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p:txBody>
      </p:sp>
      <p:sp>
        <p:nvSpPr>
          <p:cNvPr id="4" name="Date Placeholder 3"/>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5" name="Footer Placeholder 4"/>
          <p:cNvSpPr>
            <a:spLocks noGrp="1"/>
          </p:cNvSpPr>
          <p:nvPr>
            <p:ph type="ftr" sz="quarter" idx="11"/>
          </p:nvPr>
        </p:nvSpPr>
        <p:spPr/>
        <p:txBody>
          <a:bodyPr/>
          <a:lstStyle/>
          <a:p>
            <a:endParaRPr lang="zh-CN" alt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pic>
        <p:nvPicPr>
          <p:cNvPr id="7" name="Picture 28"/>
          <p:cNvPicPr>
            <a:picLocks noChangeAspect="1" noChangeArrowheads="1"/>
          </p:cNvPicPr>
          <p:nvPr userDrawn="1"/>
        </p:nvPicPr>
        <p:blipFill>
          <a:blip r:embed="rId2"/>
          <a:srcRect/>
          <a:stretch>
            <a:fillRect/>
          </a:stretch>
        </p:blipFill>
        <p:spPr bwMode="auto">
          <a:xfrm>
            <a:off x="15480" y="55961"/>
            <a:ext cx="906065" cy="897731"/>
          </a:xfrm>
          <a:prstGeom prst="rect">
            <a:avLst/>
          </a:prstGeom>
          <a:noFill/>
          <a:ln w="9525">
            <a:noFill/>
            <a:miter lim="800000"/>
            <a:headEnd/>
            <a:tailEnd/>
          </a:ln>
        </p:spPr>
      </p:pic>
      <p:sp>
        <p:nvSpPr>
          <p:cNvPr id="8" name="灯片编号占位符 5"/>
          <p:cNvSpPr txBox="1">
            <a:spLocks/>
          </p:cNvSpPr>
          <p:nvPr userDrawn="1"/>
        </p:nvSpPr>
        <p:spPr>
          <a:xfrm>
            <a:off x="6553200" y="4767263"/>
            <a:ext cx="2133600" cy="273844"/>
          </a:xfrm>
          <a:prstGeom prst="rect">
            <a:avLst/>
          </a:prstGeom>
        </p:spPr>
        <p:txBody>
          <a:bodyPr vert="horz" lIns="91440" tIns="45720" rIns="91440" bIns="45720" rtlCol="0" anchor="ct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D640EF28-010E-4B8E-AA73-4A1E90EE8385}" type="slidenum">
              <a:rPr kumimoji="0" lang="zh-CN" altLang="en-US" sz="900" b="0" i="0" u="none" strike="noStrike" kern="1200" cap="none" spc="0" normalizeH="0" baseline="0" noProof="0" smtClean="0">
                <a:ln>
                  <a:noFill/>
                </a:ln>
                <a:solidFill>
                  <a:srgbClr val="898989"/>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a:t>
            </a:fld>
            <a:endParaRPr kumimoji="0" lang="zh-CN" altLang="en-US" sz="900" b="0" i="0" u="none" strike="noStrike" kern="1200" cap="none" spc="0" normalizeH="0" baseline="0" noProof="0" dirty="0">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矩形 8"/>
          <p:cNvSpPr/>
          <p:nvPr userDrawn="1"/>
        </p:nvSpPr>
        <p:spPr>
          <a:xfrm>
            <a:off x="7020272" y="4774168"/>
            <a:ext cx="1811714" cy="369332"/>
          </a:xfrm>
          <a:prstGeom prst="rect">
            <a:avLst/>
          </a:prstGeom>
        </p:spPr>
        <p:txBody>
          <a:bodyPr wrap="square">
            <a:spAutoFit/>
          </a:bodyPr>
          <a:lstStyle/>
          <a:p>
            <a:pPr algn="l" rtl="0" eaLnBrk="0" fontAlgn="base" hangingPunct="0">
              <a:spcBef>
                <a:spcPct val="0"/>
              </a:spcBef>
              <a:spcAft>
                <a:spcPct val="0"/>
              </a:spcAft>
              <a:defRPr/>
            </a:pPr>
            <a:r>
              <a:rPr lang="zh-CN" altLang="en-US" b="1" kern="1200" dirty="0">
                <a:solidFill>
                  <a:srgbClr val="FF0000"/>
                </a:solidFill>
                <a:latin typeface="Calibri" pitchFamily="34" charset="0"/>
                <a:ea typeface="宋体" panose="02010600030101010101" pitchFamily="2" charset="-122"/>
                <a:cs typeface="+mn-cs"/>
              </a:rPr>
              <a:t>内蒙古包钢医院</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42938" y="2082914"/>
            <a:ext cx="7886700" cy="802754"/>
          </a:xfrm>
        </p:spPr>
        <p:txBody>
          <a:bodyPr anchor="b"/>
          <a:lstStyle>
            <a:lvl1pPr>
              <a:defRPr sz="3600">
                <a:solidFill>
                  <a:schemeClr val="tx1"/>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642938" y="2905909"/>
            <a:ext cx="7886700"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5" name="Footer Placeholder 4"/>
          <p:cNvSpPr>
            <a:spLocks noGrp="1"/>
          </p:cNvSpPr>
          <p:nvPr>
            <p:ph type="ftr" sz="quarter" idx="11"/>
          </p:nvPr>
        </p:nvSpPr>
        <p:spPr/>
        <p:txBody>
          <a:bodyPr/>
          <a:lstStyle/>
          <a:p>
            <a:endParaRPr lang="zh-CN" alt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6"/>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4629151"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9E60F58-3108-4415-857A-6D0360DF626E}"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8" name="Footer Placeholder 7"/>
          <p:cNvSpPr>
            <a:spLocks noGrp="1"/>
          </p:cNvSpPr>
          <p:nvPr>
            <p:ph type="ftr" sz="quarter" idx="11"/>
          </p:nvPr>
        </p:nvSpPr>
        <p:spPr/>
        <p:txBody>
          <a:bodyPr/>
          <a:lstStyle/>
          <a:p>
            <a:endParaRPr lang="zh-CN" altLang="en-US">
              <a:solidFill>
                <a:srgbClr val="FFFFFF">
                  <a:lumMod val="65000"/>
                </a:srgbClr>
              </a:solidFill>
            </a:endParaRPr>
          </a:p>
        </p:txBody>
      </p:sp>
      <p:sp>
        <p:nvSpPr>
          <p:cNvPr id="9" name="Slide Number Placeholder 8"/>
          <p:cNvSpPr>
            <a:spLocks noGrp="1"/>
          </p:cNvSpPr>
          <p:nvPr>
            <p:ph type="sldNum" sz="quarter" idx="12"/>
          </p:nvPr>
        </p:nvSpPr>
        <p:spPr/>
        <p:txBody>
          <a:bodyPr/>
          <a:lstStyle/>
          <a:p>
            <a:fld id="{4AE85CE2-CEAD-46BB-861E-7D62265DC969}" type="slidenum">
              <a:rPr lang="zh-CN" altLang="en-US" smtClean="0">
                <a:solidFill>
                  <a:srgbClr val="FFFFFF">
                    <a:lumMod val="65000"/>
                  </a:srgbClr>
                </a:solidFill>
              </a:rPr>
              <a:pPr/>
              <a:t>‹#›</a:t>
            </a:fld>
            <a:endParaRPr lang="zh-CN" altLang="en-US">
              <a:solidFill>
                <a:srgbClr val="FFFFFF">
                  <a:lumMod val="65000"/>
                </a:srgbClr>
              </a:solidFill>
            </a:endParaRPr>
          </a:p>
        </p:txBody>
      </p:sp>
      <p:sp>
        <p:nvSpPr>
          <p:cNvPr id="11" name="矩形 10"/>
          <p:cNvSpPr/>
          <p:nvPr userDrawn="1"/>
        </p:nvSpPr>
        <p:spPr>
          <a:xfrm>
            <a:off x="7236296" y="4795775"/>
            <a:ext cx="775136" cy="230832"/>
          </a:xfrm>
          <a:prstGeom prst="rect">
            <a:avLst/>
          </a:prstGeom>
        </p:spPr>
        <p:txBody>
          <a:bodyPr wrap="square">
            <a:spAutoFit/>
          </a:bodyPr>
          <a:lstStyle/>
          <a:p>
            <a:pPr fontAlgn="auto">
              <a:spcBef>
                <a:spcPts val="0"/>
              </a:spcBef>
              <a:spcAft>
                <a:spcPts val="0"/>
              </a:spcAft>
              <a:buFontTx/>
              <a:buNone/>
            </a:pPr>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pPr fontAlgn="auto">
              <a:spcBef>
                <a:spcPts val="0"/>
              </a:spcBef>
              <a:spcAft>
                <a:spcPts val="0"/>
              </a:spcAft>
              <a:buFontTx/>
              <a:buNone/>
            </a:pPr>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pPr fontAlgn="auto">
              <a:spcBef>
                <a:spcPts val="0"/>
              </a:spcBef>
              <a:spcAft>
                <a:spcPts val="0"/>
              </a:spcAft>
              <a:buFontTx/>
              <a:buNone/>
            </a:pPr>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pPr fontAlgn="auto">
              <a:spcBef>
                <a:spcPts val="0"/>
              </a:spcBef>
              <a:spcAft>
                <a:spcPts val="0"/>
              </a:spcAft>
              <a:buFontTx/>
              <a:buNone/>
            </a:pPr>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pPr fontAlgn="auto">
              <a:spcBef>
                <a:spcPts val="0"/>
              </a:spcBef>
              <a:spcAft>
                <a:spcPts val="0"/>
              </a:spcAft>
              <a:buFontTx/>
              <a:buNone/>
            </a:pPr>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pPr fontAlgn="auto">
              <a:spcBef>
                <a:spcPts val="0"/>
              </a:spcBef>
              <a:spcAft>
                <a:spcPts val="0"/>
              </a:spcAft>
              <a:buFontTx/>
              <a:buNone/>
            </a:pPr>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pPr fontAlgn="auto">
              <a:spcBef>
                <a:spcPts val="0"/>
              </a:spcBef>
              <a:spcAft>
                <a:spcPts val="0"/>
              </a:spcAft>
              <a:buFontTx/>
              <a:buNone/>
            </a:pPr>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pPr fontAlgn="auto">
              <a:spcBef>
                <a:spcPts val="0"/>
              </a:spcBef>
              <a:spcAft>
                <a:spcPts val="0"/>
              </a:spcAft>
              <a:buFontTx/>
              <a:buNone/>
            </a:pPr>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pPr fontAlgn="auto">
              <a:spcBef>
                <a:spcPts val="0"/>
              </a:spcBef>
              <a:spcAft>
                <a:spcPts val="0"/>
              </a:spcAft>
              <a:buFontTx/>
              <a:buNone/>
            </a:pPr>
            <a:r>
              <a:rPr lang="en-US" altLang="zh-CN" sz="100" dirty="0">
                <a:solidFill>
                  <a:prstClr val="white"/>
                </a:solidFill>
                <a:latin typeface="Calibri"/>
                <a:ea typeface="宋体"/>
              </a:rPr>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3" name="Footer Placeholder 2"/>
          <p:cNvSpPr>
            <a:spLocks noGrp="1"/>
          </p:cNvSpPr>
          <p:nvPr>
            <p:ph type="ftr" sz="quarter" idx="11"/>
          </p:nvPr>
        </p:nvSpPr>
        <p:spPr/>
        <p:txBody>
          <a:bodyPr/>
          <a:lstStyle/>
          <a:p>
            <a:endParaRPr lang="zh-CN" altLang="en-US">
              <a:solidFill>
                <a:srgbClr val="FFFFFF">
                  <a:lumMod val="65000"/>
                </a:srgbClr>
              </a:solidFill>
            </a:endParaRPr>
          </a:p>
        </p:txBody>
      </p:sp>
      <p:sp>
        <p:nvSpPr>
          <p:cNvPr id="4" name="Slide Number Placeholder 3"/>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6" name="Footer Placeholder 5"/>
          <p:cNvSpPr>
            <a:spLocks noGrp="1"/>
          </p:cNvSpPr>
          <p:nvPr>
            <p:ph type="ftr" sz="quarter" idx="11"/>
          </p:nvPr>
        </p:nvSpPr>
        <p:spPr/>
        <p:txBody>
          <a:bodyPr/>
          <a:lstStyle/>
          <a:p>
            <a:endParaRPr lang="zh-CN" altLang="en-US">
              <a:solidFill>
                <a:srgbClr val="FFFFFF">
                  <a:lumMod val="65000"/>
                </a:srgbClr>
              </a:solidFill>
            </a:endParaRPr>
          </a:p>
        </p:txBody>
      </p:sp>
      <p:sp>
        <p:nvSpPr>
          <p:cNvPr id="7" name="Slide Number Placeholder 6"/>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71"/>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6" name="Footer Placeholder 5"/>
          <p:cNvSpPr>
            <a:spLocks noGrp="1"/>
          </p:cNvSpPr>
          <p:nvPr>
            <p:ph type="ftr" sz="quarter" idx="11"/>
          </p:nvPr>
        </p:nvSpPr>
        <p:spPr/>
        <p:txBody>
          <a:bodyPr/>
          <a:lstStyle/>
          <a:p>
            <a:endParaRPr lang="zh-CN" altLang="en-US">
              <a:solidFill>
                <a:srgbClr val="FFFFFF">
                  <a:lumMod val="65000"/>
                </a:srgbClr>
              </a:solidFill>
            </a:endParaRPr>
          </a:p>
        </p:txBody>
      </p:sp>
      <p:sp>
        <p:nvSpPr>
          <p:cNvPr id="7" name="Slide Number Placeholder 6"/>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5" name="Footer Placeholder 4"/>
          <p:cNvSpPr>
            <a:spLocks noGrp="1"/>
          </p:cNvSpPr>
          <p:nvPr>
            <p:ph type="ftr" sz="quarter" idx="11"/>
          </p:nvPr>
        </p:nvSpPr>
        <p:spPr/>
        <p:txBody>
          <a:bodyPr/>
          <a:lstStyle/>
          <a:p>
            <a:endParaRPr lang="zh-CN" alt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5" name="Footer Placeholder 4"/>
          <p:cNvSpPr>
            <a:spLocks noGrp="1"/>
          </p:cNvSpPr>
          <p:nvPr>
            <p:ph type="ftr" sz="quarter" idx="11"/>
          </p:nvPr>
        </p:nvSpPr>
        <p:spPr/>
        <p:txBody>
          <a:bodyPr/>
          <a:lstStyle/>
          <a:p>
            <a:endParaRPr lang="zh-CN" alt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rgbClr val="3EB405">
                <a:alpha val="40000"/>
                <a:lumMod val="17000"/>
                <a:lumOff val="83000"/>
              </a:srgb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5376" y="407530"/>
            <a:ext cx="7480937" cy="451144"/>
          </a:xfrm>
          <a:prstGeom prst="rect">
            <a:avLst/>
          </a:prstGeom>
        </p:spPr>
        <p:txBody>
          <a:bodyPr vert="horz" lIns="91440" tIns="45720" rIns="91440" bIns="45720" rtlCol="0" anchor="b">
            <a:no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566060" y="1221581"/>
            <a:ext cx="8010253" cy="354568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bg1">
                    <a:lumMod val="65000"/>
                  </a:schemeClr>
                </a:solidFill>
              </a:defRPr>
            </a:lvl1pPr>
          </a:lstStyle>
          <a:p>
            <a:fld id="{13D0CE79-49FB-443D-BEF8-6B709DE8FD0C}" type="datetimeFigureOut">
              <a:rPr lang="zh-CN" altLang="en-US" smtClean="0">
                <a:solidFill>
                  <a:srgbClr val="FFFFFF">
                    <a:lumMod val="65000"/>
                  </a:srgbClr>
                </a:solidFill>
              </a:rPr>
              <a:pPr/>
              <a:t>2021/5/15</a:t>
            </a:fld>
            <a:endParaRPr lang="zh-CN" altLang="en-US">
              <a:solidFill>
                <a:srgbClr val="FFFFFF">
                  <a:lumMod val="65000"/>
                </a:srgb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bg1">
                    <a:lumMod val="65000"/>
                  </a:schemeClr>
                </a:solidFill>
              </a:defRPr>
            </a:lvl1pPr>
          </a:lstStyle>
          <a:p>
            <a:endParaRPr lang="zh-CN" altLang="en-US">
              <a:solidFill>
                <a:srgbClr val="FFFFFF">
                  <a:lumMod val="65000"/>
                </a:srgb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bg1">
                    <a:lumMod val="65000"/>
                  </a:schemeClr>
                </a:solidFill>
              </a:defRPr>
            </a:lvl1pPr>
          </a:lstStyle>
          <a:p>
            <a:fld id="{EF906490-237C-474C-BA2E-D98840BC1F8F}" type="slidenum">
              <a:rPr lang="zh-CN" altLang="en-US" smtClean="0">
                <a:solidFill>
                  <a:srgbClr val="FFFFFF">
                    <a:lumMod val="65000"/>
                  </a:srgbClr>
                </a:solidFill>
              </a:rPr>
              <a:pPr/>
              <a:t>‹#›</a:t>
            </a:fld>
            <a:endParaRPr lang="zh-CN" altLang="en-US">
              <a:solidFill>
                <a:srgbClr val="FFFFFF">
                  <a:lumMod val="65000"/>
                </a:srgbClr>
              </a:solidFill>
            </a:endParaRPr>
          </a:p>
        </p:txBody>
      </p:sp>
      <p:pic>
        <p:nvPicPr>
          <p:cNvPr id="7" name="Picture 2"/>
          <p:cNvPicPr>
            <a:picLocks noChangeAspect="1" noChangeArrowheads="1"/>
          </p:cNvPicPr>
          <p:nvPr userDrawn="1"/>
        </p:nvPicPr>
        <p:blipFill>
          <a:blip r:embed="rId23" cstate="screen">
            <a:extLst>
              <a:ext uri="{28A0092B-C50C-407E-A947-70E740481C1C}">
                <a14:useLocalDpi xmlns:a14="http://schemas.microsoft.com/office/drawing/2010/main"/>
              </a:ext>
            </a:extLst>
          </a:blip>
          <a:srcRect/>
          <a:stretch>
            <a:fillRect/>
          </a:stretch>
        </p:blipFill>
        <p:spPr bwMode="auto">
          <a:xfrm>
            <a:off x="2119" y="1906"/>
            <a:ext cx="9141881" cy="5135571"/>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l" defTabSz="6858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267970" indent="-267970" algn="l" defTabSz="685800" rtl="0" eaLnBrk="1" latinLnBrk="0" hangingPunct="1">
        <a:lnSpc>
          <a:spcPct val="90000"/>
        </a:lnSpc>
        <a:spcBef>
          <a:spcPts val="1350"/>
        </a:spcBef>
        <a:buClr>
          <a:schemeClr val="tx1"/>
        </a:buClr>
        <a:buSzPct val="70000"/>
        <a:buFont typeface="Wingdings" panose="05000000000000000000" pitchFamily="2" charset="2"/>
        <a:buChar char=""/>
        <a:defRPr sz="1800" kern="1200">
          <a:solidFill>
            <a:schemeClr val="tx1"/>
          </a:solidFill>
          <a:latin typeface="+mn-lt"/>
          <a:ea typeface="+mn-ea"/>
          <a:cs typeface="+mn-cs"/>
        </a:defRPr>
      </a:lvl1pPr>
      <a:lvl2pPr marL="267970" indent="-267970" algn="l" defTabSz="685800" rtl="0" eaLnBrk="1" latinLnBrk="0" hangingPunct="1">
        <a:lnSpc>
          <a:spcPct val="130000"/>
        </a:lnSpc>
        <a:spcBef>
          <a:spcPts val="0"/>
        </a:spcBef>
        <a:buFont typeface="Calibri" panose="020F0502020204030204" pitchFamily="34" charset="0"/>
        <a:buChar char=" "/>
        <a:defRPr sz="12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lumMod val="5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lumMod val="5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lumMod val="5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30.emf"/><Relationship Id="rId7" Type="http://schemas.openxmlformats.org/officeDocument/2006/relationships/image" Target="../media/image32.e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31.emf"/><Relationship Id="rId4" Type="http://schemas.openxmlformats.org/officeDocument/2006/relationships/oleObject" Target="../embeddings/oleObject2.bin"/><Relationship Id="rId9" Type="http://schemas.openxmlformats.org/officeDocument/2006/relationships/image" Target="../media/image33.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46.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jpeg"/><Relationship Id="rId11" Type="http://schemas.openxmlformats.org/officeDocument/2006/relationships/image" Target="../media/image65.png"/><Relationship Id="rId5" Type="http://schemas.openxmlformats.org/officeDocument/2006/relationships/image" Target="../media/image59.jpe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wmf"/></Relationships>
</file>

<file path=ppt/slides/_rels/slide38.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jpeg"/><Relationship Id="rId3" Type="http://schemas.openxmlformats.org/officeDocument/2006/relationships/diagramLayout" Target="../diagrams/layout3.xml"/><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diagramData" Target="../diagrams/data3.xml"/><Relationship Id="rId16" Type="http://schemas.openxmlformats.org/officeDocument/2006/relationships/image" Target="../media/image75.png"/><Relationship Id="rId20" Type="http://schemas.openxmlformats.org/officeDocument/2006/relationships/image" Target="../media/image79.jpeg"/><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70.png"/><Relationship Id="rId24" Type="http://schemas.openxmlformats.org/officeDocument/2006/relationships/image" Target="../media/image83.jpeg"/><Relationship Id="rId5" Type="http://schemas.openxmlformats.org/officeDocument/2006/relationships/diagramColors" Target="../diagrams/colors3.xml"/><Relationship Id="rId15" Type="http://schemas.openxmlformats.org/officeDocument/2006/relationships/image" Target="../media/image74.png"/><Relationship Id="rId23" Type="http://schemas.openxmlformats.org/officeDocument/2006/relationships/image" Target="../media/image82.png"/><Relationship Id="rId10" Type="http://schemas.openxmlformats.org/officeDocument/2006/relationships/image" Target="../media/image69.png"/><Relationship Id="rId19" Type="http://schemas.openxmlformats.org/officeDocument/2006/relationships/image" Target="../media/image78.jpeg"/><Relationship Id="rId4" Type="http://schemas.openxmlformats.org/officeDocument/2006/relationships/diagramQuickStyle" Target="../diagrams/quickStyle3.xml"/><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image" Target="../media/image84.jpeg"/><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41.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png"/><Relationship Id="rId7" Type="http://schemas.openxmlformats.org/officeDocument/2006/relationships/image" Target="../media/image102.emf"/><Relationship Id="rId2" Type="http://schemas.openxmlformats.org/officeDocument/2006/relationships/image" Target="../media/image97.emf"/><Relationship Id="rId1" Type="http://schemas.openxmlformats.org/officeDocument/2006/relationships/slideLayout" Target="../slideLayouts/slideLayout5.xml"/><Relationship Id="rId6" Type="http://schemas.openxmlformats.org/officeDocument/2006/relationships/image" Target="../media/image101.emf"/><Relationship Id="rId11" Type="http://schemas.openxmlformats.org/officeDocument/2006/relationships/image" Target="../media/image106.png"/><Relationship Id="rId5" Type="http://schemas.openxmlformats.org/officeDocument/2006/relationships/image" Target="../media/image100.emf"/><Relationship Id="rId10" Type="http://schemas.openxmlformats.org/officeDocument/2006/relationships/image" Target="../media/image105.png"/><Relationship Id="rId4" Type="http://schemas.openxmlformats.org/officeDocument/2006/relationships/image" Target="../media/image99.emf"/><Relationship Id="rId9" Type="http://schemas.openxmlformats.org/officeDocument/2006/relationships/image" Target="../media/image104.jpeg"/></Relationships>
</file>

<file path=ppt/slides/_rels/slide4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18" Type="http://schemas.openxmlformats.org/officeDocument/2006/relationships/image" Target="../media/image123.png"/><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7.png"/><Relationship Id="rId17" Type="http://schemas.openxmlformats.org/officeDocument/2006/relationships/image" Target="../media/image122.png"/><Relationship Id="rId2" Type="http://schemas.openxmlformats.org/officeDocument/2006/relationships/notesSlide" Target="../notesSlides/notesSlide8.xml"/><Relationship Id="rId16" Type="http://schemas.openxmlformats.org/officeDocument/2006/relationships/image" Target="../media/image121.png"/><Relationship Id="rId20" Type="http://schemas.openxmlformats.org/officeDocument/2006/relationships/image" Target="../media/image125.png"/><Relationship Id="rId1" Type="http://schemas.openxmlformats.org/officeDocument/2006/relationships/slideLayout" Target="../slideLayouts/slideLayout5.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10.png"/><Relationship Id="rId15" Type="http://schemas.openxmlformats.org/officeDocument/2006/relationships/image" Target="../media/image120.png"/><Relationship Id="rId10" Type="http://schemas.openxmlformats.org/officeDocument/2006/relationships/image" Target="../media/image115.png"/><Relationship Id="rId19" Type="http://schemas.openxmlformats.org/officeDocument/2006/relationships/image" Target="../media/image124.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9.png"/></Relationships>
</file>

<file path=ppt/slides/_rels/slide4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4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56.png"/><Relationship Id="rId7" Type="http://schemas.openxmlformats.org/officeDocument/2006/relationships/image" Target="../media/image138.jpeg"/><Relationship Id="rId12" Type="http://schemas.openxmlformats.org/officeDocument/2006/relationships/image" Target="../media/image141.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59.jpeg"/><Relationship Id="rId11" Type="http://schemas.openxmlformats.org/officeDocument/2006/relationships/image" Target="../media/image64.png"/><Relationship Id="rId5" Type="http://schemas.openxmlformats.org/officeDocument/2006/relationships/image" Target="../media/image137.png"/><Relationship Id="rId10" Type="http://schemas.openxmlformats.org/officeDocument/2006/relationships/image" Target="../media/image63.wmf"/><Relationship Id="rId4" Type="http://schemas.openxmlformats.org/officeDocument/2006/relationships/image" Target="../media/image57.png"/><Relationship Id="rId9" Type="http://schemas.openxmlformats.org/officeDocument/2006/relationships/image" Target="../media/image140.jpeg"/></Relationships>
</file>

<file path=ppt/slides/_rels/slide51.xml.rels><?xml version="1.0" encoding="UTF-8" standalone="yes"?>
<Relationships xmlns="http://schemas.openxmlformats.org/package/2006/relationships"><Relationship Id="rId8" Type="http://schemas.openxmlformats.org/officeDocument/2006/relationships/image" Target="../media/image143.jpeg"/><Relationship Id="rId3" Type="http://schemas.openxmlformats.org/officeDocument/2006/relationships/diagramLayout" Target="../diagrams/layout4.xml"/><Relationship Id="rId7" Type="http://schemas.openxmlformats.org/officeDocument/2006/relationships/image" Target="../media/image142.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1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145.jpeg"/><Relationship Id="rId1" Type="http://schemas.openxmlformats.org/officeDocument/2006/relationships/slideLayout" Target="../slideLayouts/slideLayout3.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5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4294967295"/>
          </p:nvPr>
        </p:nvSpPr>
        <p:spPr>
          <a:xfrm>
            <a:off x="1285233" y="2724372"/>
            <a:ext cx="5256707" cy="1359546"/>
          </a:xfrm>
        </p:spPr>
        <p:txBody>
          <a:bodyPr>
            <a:noAutofit/>
          </a:bodyPr>
          <a:lstStyle/>
          <a:p>
            <a:pPr marL="0" indent="0" algn="ctr">
              <a:buNone/>
            </a:pPr>
            <a:r>
              <a:rPr lang="zh-CN" altLang="en-US" b="1" dirty="0"/>
              <a:t>内蒙古包钢医院</a:t>
            </a:r>
            <a:endParaRPr lang="en-US" altLang="zh-CN" b="1" dirty="0"/>
          </a:p>
          <a:p>
            <a:pPr marL="0" indent="0" algn="ctr">
              <a:buNone/>
            </a:pPr>
            <a:r>
              <a:rPr lang="zh-CN" altLang="en-US" b="1" dirty="0"/>
              <a:t>内蒙古医学科大学第三附属医院</a:t>
            </a:r>
            <a:endParaRPr lang="en-US" altLang="zh-CN" b="1" dirty="0"/>
          </a:p>
          <a:p>
            <a:pPr marL="0" indent="0" algn="ctr">
              <a:buNone/>
            </a:pPr>
            <a:r>
              <a:rPr lang="zh-CN" altLang="en-US" b="1" dirty="0"/>
              <a:t>王凌峰</a:t>
            </a:r>
            <a:endParaRPr lang="en-US" altLang="zh-CN" b="1" dirty="0"/>
          </a:p>
          <a:p>
            <a:pPr marL="0" indent="0" algn="ctr">
              <a:buNone/>
            </a:pPr>
            <a:endParaRPr lang="en-US" altLang="zh-CN" dirty="0">
              <a:solidFill>
                <a:schemeClr val="bg1">
                  <a:lumMod val="50000"/>
                </a:schemeClr>
              </a:solidFill>
            </a:endParaRPr>
          </a:p>
        </p:txBody>
      </p:sp>
      <p:sp>
        <p:nvSpPr>
          <p:cNvPr id="4" name="标题 3"/>
          <p:cNvSpPr>
            <a:spLocks noGrp="1"/>
          </p:cNvSpPr>
          <p:nvPr>
            <p:ph type="title" idx="4294967295"/>
          </p:nvPr>
        </p:nvSpPr>
        <p:spPr>
          <a:xfrm>
            <a:off x="1435514" y="1217249"/>
            <a:ext cx="5081074" cy="1419862"/>
          </a:xfrm>
        </p:spPr>
        <p:txBody>
          <a:bodyPr>
            <a:noAutofit/>
          </a:bodyPr>
          <a:lstStyle/>
          <a:p>
            <a:r>
              <a:rPr lang="zh-CN" altLang="en-US" sz="4400" b="1" spc="300" dirty="0">
                <a:ln w="3175">
                  <a:noFill/>
                </a:ln>
                <a:solidFill>
                  <a:srgbClr val="002B82"/>
                </a:solidFill>
                <a:effectLst/>
                <a:latin typeface="+mn-ea"/>
                <a:ea typeface="+mn-ea"/>
                <a:cs typeface="经典特宋简" panose="02010609010101010101" pitchFamily="49" charset="-122"/>
              </a:rPr>
              <a:t>加强医院内部管理  提高医疗服务质量</a:t>
            </a:r>
          </a:p>
        </p:txBody>
      </p:sp>
      <p:sp>
        <p:nvSpPr>
          <p:cNvPr id="15" name="TextBox 23"/>
          <p:cNvSpPr txBox="1"/>
          <p:nvPr/>
        </p:nvSpPr>
        <p:spPr>
          <a:xfrm>
            <a:off x="1439268" y="4198317"/>
            <a:ext cx="4212852" cy="461665"/>
          </a:xfrm>
          <a:prstGeom prst="rect">
            <a:avLst/>
          </a:prstGeom>
          <a:noFill/>
        </p:spPr>
        <p:txBody>
          <a:bodyPr wrap="square" rtlCol="0">
            <a:spAutoFit/>
          </a:bodyPr>
          <a:lstStyle/>
          <a:p>
            <a:pPr algn="ctr"/>
            <a:r>
              <a:rPr lang="en-US" altLang="zh-CN" sz="800" b="1" dirty="0"/>
              <a:t>TNNER MONGOLIA BAOGANG HOSPITAL\THE </a:t>
            </a:r>
          </a:p>
          <a:p>
            <a:pPr algn="ctr"/>
            <a:r>
              <a:rPr lang="en-US" altLang="zh-CN" sz="800" b="1" dirty="0"/>
              <a:t>THIRD SFFILIATED HOSPITAL TNNER MONGOLIA MEDICAL UNIVERSITY</a:t>
            </a:r>
          </a:p>
          <a:p>
            <a:pPr algn="ctr"/>
            <a:endParaRPr lang="en-US" altLang="zh-CN" sz="800" b="1" dirty="0"/>
          </a:p>
        </p:txBody>
      </p:sp>
      <p:pic>
        <p:nvPicPr>
          <p:cNvPr id="17" name="Picture 3" descr="C:\Users\Administrator\Desktop\微立体创业计划\002.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52120" y="3422221"/>
            <a:ext cx="1152128" cy="1152128"/>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A1A1A1"/>
                </a:solidFill>
              </a14:hiddenFill>
            </a:ext>
          </a:extLst>
        </p:spPr>
      </p:pic>
      <p:grpSp>
        <p:nvGrpSpPr>
          <p:cNvPr id="18" name="组合 17"/>
          <p:cNvGrpSpPr/>
          <p:nvPr/>
        </p:nvGrpSpPr>
        <p:grpSpPr>
          <a:xfrm>
            <a:off x="6615899" y="2427733"/>
            <a:ext cx="2019486" cy="1656185"/>
            <a:chOff x="5683786" y="1807848"/>
            <a:chExt cx="2144582" cy="2144582"/>
          </a:xfrm>
        </p:grpSpPr>
        <p:pic>
          <p:nvPicPr>
            <p:cNvPr id="16" name="Picture 3" descr="C:\Users\Administrator\Desktop\微立体创业计划\002.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83786" y="1807848"/>
              <a:ext cx="2144582" cy="2144582"/>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A1A1A1"/>
                  </a:solidFill>
                </a14:hiddenFill>
              </a:ext>
            </a:extLst>
          </p:spPr>
        </p:pic>
        <p:sp>
          <p:nvSpPr>
            <p:cNvPr id="13" name="矩形 12"/>
            <p:cNvSpPr/>
            <p:nvPr/>
          </p:nvSpPr>
          <p:spPr>
            <a:xfrm>
              <a:off x="6047465" y="2464640"/>
              <a:ext cx="1386012" cy="752824"/>
            </a:xfrm>
            <a:prstGeom prst="rect">
              <a:avLst/>
            </a:prstGeom>
          </p:spPr>
          <p:txBody>
            <a:bodyPr wrap="none">
              <a:spAutoFit/>
            </a:bodyPr>
            <a:lstStyle/>
            <a:p>
              <a:pPr algn="ctr"/>
              <a:r>
                <a:rPr lang="en-US" altLang="zh-CN" sz="3600" dirty="0">
                  <a:solidFill>
                    <a:srgbClr val="002B82"/>
                  </a:solidFill>
                  <a:latin typeface="Agency FB" panose="020B0503020202020204" pitchFamily="34" charset="0"/>
                </a:rPr>
                <a:t>2021.05</a:t>
              </a:r>
              <a:endParaRPr lang="zh-CN" altLang="en-US" sz="3600" dirty="0">
                <a:solidFill>
                  <a:srgbClr val="002B82"/>
                </a:solidFill>
                <a:latin typeface="Agency FB" panose="020B0503020202020204" pitchFamily="34" charset="0"/>
              </a:endParaRPr>
            </a:p>
          </p:txBody>
        </p:sp>
      </p:grpSp>
      <p:pic>
        <p:nvPicPr>
          <p:cNvPr id="19" name="Picture 3" descr="C:\Users\Administrator\Desktop\微立体创业计划\002.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15899" y="3867894"/>
            <a:ext cx="1152128" cy="1152128"/>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A1A1A1"/>
                </a:solidFill>
              </a14:hiddenFill>
            </a:ext>
          </a:extLst>
        </p:spPr>
      </p:pic>
      <p:pic>
        <p:nvPicPr>
          <p:cNvPr id="21" name="Picture 3" descr="C:\Users\Administrator\Desktop\微立体创业计划\002.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12360" y="3867894"/>
            <a:ext cx="1152128" cy="1152128"/>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A1A1A1"/>
                </a:solidFill>
              </a14:hiddenFill>
            </a:ext>
          </a:extLst>
        </p:spPr>
      </p:pic>
      <p:pic>
        <p:nvPicPr>
          <p:cNvPr id="14" name="图片 13" descr="标志1.jpg"/>
          <p:cNvPicPr>
            <a:picLocks noChangeAspect="1" noChangeArrowheads="1"/>
          </p:cNvPicPr>
          <p:nvPr/>
        </p:nvPicPr>
        <p:blipFill>
          <a:blip r:embed="rId5">
            <a:extLst>
              <a:ext uri="{28A0092B-C50C-407E-A947-70E740481C1C}">
                <a14:useLocalDpi xmlns:a14="http://schemas.microsoft.com/office/drawing/2010/main" val="0"/>
              </a:ext>
            </a:extLst>
          </a:blip>
          <a:srcRect b="13678"/>
          <a:stretch>
            <a:fillRect/>
          </a:stretch>
        </p:blipFill>
        <p:spPr bwMode="auto">
          <a:xfrm>
            <a:off x="35496" y="77140"/>
            <a:ext cx="2088232" cy="210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par>
                                <p:cTn id="14" presetID="22" presetClass="entr" presetSubtype="8" fill="hold" grpId="0" nodeType="withEffect">
                                  <p:stCondLst>
                                    <p:cond delay="100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wipe(left)">
                                      <p:cBhvr>
                                        <p:cTn id="16" dur="500"/>
                                        <p:tgtEl>
                                          <p:spTgt spid="5">
                                            <p:txEl>
                                              <p:pRg st="0" end="0"/>
                                            </p:txEl>
                                          </p:spTgt>
                                        </p:tgtEl>
                                      </p:cBhvr>
                                    </p:animEffect>
                                  </p:childTnLst>
                                </p:cTn>
                              </p:par>
                              <p:par>
                                <p:cTn id="17" presetID="22" presetClass="entr" presetSubtype="8" fill="hold" grpId="0" nodeType="withEffect">
                                  <p:stCondLst>
                                    <p:cond delay="100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ipe(left)">
                                      <p:cBhvr>
                                        <p:cTn id="19" dur="500"/>
                                        <p:tgtEl>
                                          <p:spTgt spid="5">
                                            <p:txEl>
                                              <p:pRg st="1" end="1"/>
                                            </p:txEl>
                                          </p:spTgt>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left)">
                                      <p:cBhvr>
                                        <p:cTn id="23" dur="500"/>
                                        <p:tgtEl>
                                          <p:spTgt spid="5">
                                            <p:txEl>
                                              <p:pRg st="2" end="2"/>
                                            </p:txEl>
                                          </p:spTgt>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2500"/>
                            </p:stCondLst>
                            <p:childTnLst>
                              <p:par>
                                <p:cTn id="29" presetID="2" presetClass="entr" presetSubtype="4" accel="5000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1000" fill="hold"/>
                                        <p:tgtEl>
                                          <p:spTgt spid="17"/>
                                        </p:tgtEl>
                                        <p:attrNameLst>
                                          <p:attrName>ppt_x</p:attrName>
                                        </p:attrNameLst>
                                      </p:cBhvr>
                                      <p:tavLst>
                                        <p:tav tm="0">
                                          <p:val>
                                            <p:strVal val="#ppt_x"/>
                                          </p:val>
                                        </p:tav>
                                        <p:tav tm="100000">
                                          <p:val>
                                            <p:strVal val="#ppt_x"/>
                                          </p:val>
                                        </p:tav>
                                      </p:tavLst>
                                    </p:anim>
                                    <p:anim calcmode="lin" valueType="num">
                                      <p:cBhvr additive="base">
                                        <p:cTn id="32" dur="10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accel="5000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1000" fill="hold"/>
                                        <p:tgtEl>
                                          <p:spTgt spid="19"/>
                                        </p:tgtEl>
                                        <p:attrNameLst>
                                          <p:attrName>ppt_x</p:attrName>
                                        </p:attrNameLst>
                                      </p:cBhvr>
                                      <p:tavLst>
                                        <p:tav tm="0">
                                          <p:val>
                                            <p:strVal val="#ppt_x"/>
                                          </p:val>
                                        </p:tav>
                                        <p:tav tm="100000">
                                          <p:val>
                                            <p:strVal val="#ppt_x"/>
                                          </p:val>
                                        </p:tav>
                                      </p:tavLst>
                                    </p:anim>
                                    <p:anim calcmode="lin" valueType="num">
                                      <p:cBhvr additive="base">
                                        <p:cTn id="36" dur="1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accel="5000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1000" fill="hold"/>
                                        <p:tgtEl>
                                          <p:spTgt spid="21"/>
                                        </p:tgtEl>
                                        <p:attrNameLst>
                                          <p:attrName>ppt_x</p:attrName>
                                        </p:attrNameLst>
                                      </p:cBhvr>
                                      <p:tavLst>
                                        <p:tav tm="0">
                                          <p:val>
                                            <p:strVal val="#ppt_x"/>
                                          </p:val>
                                        </p:tav>
                                        <p:tav tm="100000">
                                          <p:val>
                                            <p:strVal val="#ppt_x"/>
                                          </p:val>
                                        </p:tav>
                                      </p:tavLst>
                                    </p:anim>
                                    <p:anim calcmode="lin" valueType="num">
                                      <p:cBhvr additive="base">
                                        <p:cTn id="40" dur="1000" fill="hold"/>
                                        <p:tgtEl>
                                          <p:spTgt spid="21"/>
                                        </p:tgtEl>
                                        <p:attrNameLst>
                                          <p:attrName>ppt_y</p:attrName>
                                        </p:attrNameLst>
                                      </p:cBhvr>
                                      <p:tavLst>
                                        <p:tav tm="0">
                                          <p:val>
                                            <p:strVal val="1+#ppt_h/2"/>
                                          </p:val>
                                        </p:tav>
                                        <p:tav tm="100000">
                                          <p:val>
                                            <p:strVal val="#ppt_y"/>
                                          </p:val>
                                        </p:tav>
                                      </p:tavLst>
                                    </p:anim>
                                  </p:childTnLst>
                                </p:cTn>
                              </p:par>
                            </p:childTnLst>
                          </p:cTn>
                        </p:par>
                        <p:par>
                          <p:cTn id="41" fill="hold">
                            <p:stCondLst>
                              <p:cond delay="3500"/>
                            </p:stCondLst>
                            <p:childTnLst>
                              <p:par>
                                <p:cTn id="42" presetID="19" presetClass="entr" presetSubtype="1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3000" fill="hold"/>
                                        <p:tgtEl>
                                          <p:spTgt spid="14"/>
                                        </p:tgtEl>
                                        <p:attrNameLst>
                                          <p:attrName>ppt_w</p:attrName>
                                        </p:attrNameLst>
                                      </p:cBhvr>
                                      <p:tavLst>
                                        <p:tav tm="0" fmla="#ppt_w*sin(2.5*pi*$)">
                                          <p:val>
                                            <p:fltVal val="0"/>
                                          </p:val>
                                        </p:tav>
                                        <p:tav tm="100000">
                                          <p:val>
                                            <p:fltVal val="1"/>
                                          </p:val>
                                        </p:tav>
                                      </p:tavLst>
                                    </p:anim>
                                    <p:anim calcmode="lin" valueType="num">
                                      <p:cBhvr>
                                        <p:cTn id="45" dur="3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1" y="1200151"/>
            <a:ext cx="5904655" cy="1011559"/>
          </a:xfrm>
        </p:spPr>
        <p:txBody>
          <a:bodyPr>
            <a:normAutofit/>
          </a:bodyPr>
          <a:lstStyle/>
          <a:p>
            <a:pPr>
              <a:spcBef>
                <a:spcPts val="600"/>
              </a:spcBef>
            </a:pPr>
            <a:r>
              <a:rPr lang="zh-CN" altLang="zh-CN" sz="1300" b="1" dirty="0">
                <a:latin typeface="微软雅黑" panose="020B0503020204020204" charset="-122"/>
                <a:ea typeface="微软雅黑" panose="020B0503020204020204" charset="-122"/>
              </a:rPr>
              <a:t>一</a:t>
            </a:r>
            <a:r>
              <a:rPr lang="zh-CN" altLang="en-US" sz="1300" b="1" dirty="0">
                <a:latin typeface="微软雅黑" panose="020B0503020204020204" charset="-122"/>
                <a:ea typeface="微软雅黑" panose="020B0503020204020204" charset="-122"/>
              </a:rPr>
              <a:t>、</a:t>
            </a:r>
            <a:r>
              <a:rPr lang="zh-CN" altLang="zh-CN" sz="1300" b="1" dirty="0">
                <a:latin typeface="微软雅黑" panose="020B0503020204020204" charset="-122"/>
                <a:ea typeface="微软雅黑" panose="020B0503020204020204" charset="-122"/>
              </a:rPr>
              <a:t>努力打造好全新的急诊急救平台。</a:t>
            </a:r>
            <a:endParaRPr lang="en-US" altLang="zh-CN" sz="1300" b="1" dirty="0">
              <a:latin typeface="微软雅黑" panose="020B0503020204020204" charset="-122"/>
              <a:ea typeface="微软雅黑" panose="020B0503020204020204" charset="-122"/>
            </a:endParaRPr>
          </a:p>
          <a:p>
            <a:pPr>
              <a:spcBef>
                <a:spcPts val="600"/>
              </a:spcBef>
            </a:pPr>
            <a:r>
              <a:rPr lang="zh-CN" altLang="en-US" sz="1300" b="1" dirty="0">
                <a:latin typeface="微软雅黑" panose="020B0503020204020204" charset="-122"/>
                <a:ea typeface="微软雅黑" panose="020B0503020204020204" charset="-122"/>
              </a:rPr>
              <a:t>二、努力建设好“</a:t>
            </a:r>
            <a:r>
              <a:rPr lang="en-US" altLang="zh-CN" sz="1300" b="1" dirty="0">
                <a:latin typeface="微软雅黑" panose="020B0503020204020204" charset="-122"/>
                <a:ea typeface="微软雅黑" panose="020B0503020204020204" charset="-122"/>
              </a:rPr>
              <a:t>1+1+N”</a:t>
            </a:r>
            <a:r>
              <a:rPr lang="zh-CN" altLang="en-US" sz="1300" b="1" dirty="0">
                <a:latin typeface="微软雅黑" panose="020B0503020204020204" charset="-122"/>
                <a:ea typeface="微软雅黑" panose="020B0503020204020204" charset="-122"/>
              </a:rPr>
              <a:t>模式的 </a:t>
            </a:r>
            <a:r>
              <a:rPr lang="en-US" altLang="zh-CN" sz="1300" b="1" dirty="0">
                <a:latin typeface="微软雅黑" panose="020B0503020204020204" charset="-122"/>
                <a:ea typeface="微软雅黑" panose="020B0503020204020204" charset="-122"/>
              </a:rPr>
              <a:t>MMC</a:t>
            </a:r>
            <a:r>
              <a:rPr lang="zh-CN" altLang="en-US" sz="1300" b="1" dirty="0">
                <a:latin typeface="微软雅黑" panose="020B0503020204020204" charset="-122"/>
                <a:ea typeface="微软雅黑" panose="020B0503020204020204" charset="-122"/>
              </a:rPr>
              <a:t>（国家标准化代谢管理中心）。</a:t>
            </a:r>
          </a:p>
          <a:p>
            <a:pPr>
              <a:spcBef>
                <a:spcPts val="600"/>
              </a:spcBef>
            </a:pPr>
            <a:r>
              <a:rPr lang="zh-CN" altLang="en-US" sz="1300" b="1" dirty="0">
                <a:latin typeface="微软雅黑" panose="020B0503020204020204" charset="-122"/>
                <a:ea typeface="微软雅黑" panose="020B0503020204020204" charset="-122"/>
              </a:rPr>
              <a:t>三、努力发展好特色医疗服务工作。</a:t>
            </a:r>
          </a:p>
        </p:txBody>
      </p:sp>
      <p:pic>
        <p:nvPicPr>
          <p:cNvPr id="4" name="图片 3"/>
          <p:cNvPicPr>
            <a:picLocks noChangeAspect="1"/>
          </p:cNvPicPr>
          <p:nvPr/>
        </p:nvPicPr>
        <p:blipFill>
          <a:blip r:embed="rId2" cstate="print"/>
          <a:srcRect/>
          <a:stretch>
            <a:fillRect/>
          </a:stretch>
        </p:blipFill>
        <p:spPr bwMode="auto">
          <a:xfrm>
            <a:off x="5868143" y="1200151"/>
            <a:ext cx="3112003" cy="2180018"/>
          </a:xfrm>
          <a:prstGeom prst="rect">
            <a:avLst/>
          </a:prstGeom>
          <a:noFill/>
          <a:ln w="9525">
            <a:noFill/>
            <a:miter lim="800000"/>
            <a:headEnd/>
            <a:tailEnd/>
          </a:ln>
        </p:spPr>
      </p:pic>
      <p:sp>
        <p:nvSpPr>
          <p:cNvPr id="6" name="Text Box 18"/>
          <p:cNvSpPr txBox="1">
            <a:spLocks noChangeArrowheads="1"/>
          </p:cNvSpPr>
          <p:nvPr/>
        </p:nvSpPr>
        <p:spPr bwMode="gray">
          <a:xfrm>
            <a:off x="2909306" y="372905"/>
            <a:ext cx="3384376"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新三大发展战略</a:t>
            </a:r>
          </a:p>
        </p:txBody>
      </p:sp>
      <p:cxnSp>
        <p:nvCxnSpPr>
          <p:cNvPr id="7" name="直接连接符​​ 14"/>
          <p:cNvCxnSpPr/>
          <p:nvPr/>
        </p:nvCxnSpPr>
        <p:spPr>
          <a:xfrm>
            <a:off x="2441097" y="843558"/>
            <a:ext cx="4261807"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sp>
        <p:nvSpPr>
          <p:cNvPr id="11" name="矩形 4"/>
          <p:cNvSpPr>
            <a:spLocks noChangeArrowheads="1"/>
          </p:cNvSpPr>
          <p:nvPr/>
        </p:nvSpPr>
        <p:spPr bwMode="auto">
          <a:xfrm>
            <a:off x="5508104" y="3492650"/>
            <a:ext cx="354822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lgn="ctr">
              <a:spcBef>
                <a:spcPct val="0"/>
              </a:spcBef>
              <a:buFontTx/>
              <a:buNone/>
            </a:pPr>
            <a:r>
              <a:rPr lang="zh-CN" altLang="en-US" sz="1300" b="1" dirty="0">
                <a:latin typeface="微软雅黑" panose="020B0503020204020204" charset="-122"/>
                <a:ea typeface="微软雅黑" panose="020B0503020204020204" charset="-122"/>
              </a:rPr>
              <a:t>中国</a:t>
            </a:r>
            <a:r>
              <a:rPr lang="en-US" altLang="zh-CN" sz="1300" b="1" dirty="0">
                <a:latin typeface="微软雅黑" panose="020B0503020204020204" charset="-122"/>
                <a:ea typeface="微软雅黑" panose="020B0503020204020204" charset="-122"/>
              </a:rPr>
              <a:t>·</a:t>
            </a:r>
            <a:r>
              <a:rPr lang="zh-CN" altLang="en-US" sz="1300" b="1" dirty="0">
                <a:latin typeface="微软雅黑" panose="020B0503020204020204" charset="-122"/>
                <a:ea typeface="微软雅黑" panose="020B0503020204020204" charset="-122"/>
              </a:rPr>
              <a:t>内蒙古包钢医院</a:t>
            </a:r>
            <a:r>
              <a:rPr lang="en-US" altLang="zh-CN" sz="1300" b="1" dirty="0">
                <a:latin typeface="微软雅黑" panose="020B0503020204020204" charset="-122"/>
                <a:ea typeface="微软雅黑" panose="020B0503020204020204" charset="-122"/>
              </a:rPr>
              <a:t>—</a:t>
            </a:r>
            <a:r>
              <a:rPr lang="zh-CN" altLang="en-US" sz="1300" b="1" dirty="0">
                <a:latin typeface="微软雅黑" panose="020B0503020204020204" charset="-122"/>
                <a:ea typeface="微软雅黑" panose="020B0503020204020204" charset="-122"/>
              </a:rPr>
              <a:t>蒙古国</a:t>
            </a:r>
            <a:r>
              <a:rPr lang="en-US" altLang="zh-CN" sz="1300" b="1" dirty="0">
                <a:latin typeface="微软雅黑" panose="020B0503020204020204" charset="-122"/>
                <a:ea typeface="微软雅黑" panose="020B0503020204020204" charset="-122"/>
              </a:rPr>
              <a:t>·Songdo</a:t>
            </a:r>
            <a:r>
              <a:rPr lang="zh-CN" altLang="en-US" sz="1300" b="1" dirty="0">
                <a:latin typeface="微软雅黑" panose="020B0503020204020204" charset="-122"/>
                <a:ea typeface="微软雅黑" panose="020B0503020204020204" charset="-122"/>
              </a:rPr>
              <a:t>医院</a:t>
            </a:r>
            <a:endParaRPr lang="en-US" altLang="zh-CN" sz="1300" b="1" dirty="0">
              <a:latin typeface="微软雅黑" panose="020B0503020204020204" charset="-122"/>
              <a:ea typeface="微软雅黑" panose="020B0503020204020204" charset="-122"/>
            </a:endParaRPr>
          </a:p>
          <a:p>
            <a:pPr algn="ctr">
              <a:spcBef>
                <a:spcPct val="0"/>
              </a:spcBef>
              <a:buFontTx/>
              <a:buNone/>
            </a:pPr>
            <a:r>
              <a:rPr lang="zh-CN" altLang="en-US" sz="1300" b="1" dirty="0">
                <a:latin typeface="微软雅黑" panose="020B0503020204020204" charset="-122"/>
                <a:ea typeface="微软雅黑" panose="020B0503020204020204" charset="-122"/>
              </a:rPr>
              <a:t>“呼吸慢病管理中心” 成立</a:t>
            </a:r>
          </a:p>
        </p:txBody>
      </p:sp>
      <p:pic>
        <p:nvPicPr>
          <p:cNvPr id="12"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1" y="2356237"/>
            <a:ext cx="2657786" cy="1836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0" name="Picture 2" descr="I:\文件\医院\2021\办公室\会议通知\内蒙古医院大会\资料\照片\3445fe6ebcb109a555a904620b79def.jpg"/>
          <p:cNvPicPr>
            <a:picLocks noChangeAspect="1" noChangeArrowheads="1"/>
          </p:cNvPicPr>
          <p:nvPr/>
        </p:nvPicPr>
        <p:blipFill>
          <a:blip r:embed="rId4" cstate="print"/>
          <a:srcRect/>
          <a:stretch>
            <a:fillRect/>
          </a:stretch>
        </p:blipFill>
        <p:spPr bwMode="auto">
          <a:xfrm>
            <a:off x="2909307" y="2372744"/>
            <a:ext cx="2426876" cy="1820157"/>
          </a:xfrm>
          <a:prstGeom prst="rect">
            <a:avLst/>
          </a:prstGeom>
          <a:noFill/>
        </p:spPr>
      </p:pic>
    </p:spTree>
    <p:extLst>
      <p:ext uri="{BB962C8B-B14F-4D97-AF65-F5344CB8AC3E}">
        <p14:creationId xmlns:p14="http://schemas.microsoft.com/office/powerpoint/2010/main" val="3191085980"/>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240663"/>
            <a:ext cx="5230076" cy="3545682"/>
          </a:xfrm>
        </p:spPr>
        <p:txBody>
          <a:bodyPr/>
          <a:lstStyle/>
          <a:p>
            <a:pPr>
              <a:lnSpc>
                <a:spcPts val="2000"/>
              </a:lnSpc>
              <a:spcBef>
                <a:spcPts val="600"/>
              </a:spcBef>
            </a:pPr>
            <a:r>
              <a:rPr lang="zh-CN" altLang="zh-CN" b="1" dirty="0">
                <a:latin typeface="微软雅黑" panose="020B0503020204020204" charset="-122"/>
                <a:ea typeface="微软雅黑" panose="020B0503020204020204" charset="-122"/>
              </a:rPr>
              <a:t>一</a:t>
            </a:r>
            <a:r>
              <a:rPr lang="zh-CN" altLang="en-US" b="1" dirty="0">
                <a:latin typeface="微软雅黑" panose="020B0503020204020204" charset="-122"/>
                <a:ea typeface="微软雅黑" panose="020B0503020204020204" charset="-122"/>
              </a:rPr>
              <a:t>、</a:t>
            </a:r>
            <a:r>
              <a:rPr lang="zh-CN" altLang="zh-CN" b="1" dirty="0">
                <a:latin typeface="微软雅黑" panose="020B0503020204020204" charset="-122"/>
                <a:ea typeface="微软雅黑" panose="020B0503020204020204" charset="-122"/>
              </a:rPr>
              <a:t>民生保障工程。做好员工普惠工作，解决员工的</a:t>
            </a:r>
            <a:r>
              <a:rPr lang="zh-CN" altLang="en-US" b="1" dirty="0">
                <a:latin typeface="微软雅黑" panose="020B0503020204020204" charset="-122"/>
                <a:ea typeface="微软雅黑" panose="020B0503020204020204" charset="-122"/>
              </a:rPr>
              <a:t>困难</a:t>
            </a:r>
            <a:r>
              <a:rPr lang="zh-CN" altLang="zh-CN" b="1" dirty="0">
                <a:latin typeface="微软雅黑" panose="020B0503020204020204" charset="-122"/>
                <a:ea typeface="微软雅黑" panose="020B0503020204020204" charset="-122"/>
              </a:rPr>
              <a:t>问题</a:t>
            </a:r>
            <a:r>
              <a:rPr lang="zh-CN" altLang="en-US" b="1" dirty="0">
                <a:latin typeface="微软雅黑" panose="020B0503020204020204" charset="-122"/>
                <a:ea typeface="微软雅黑" panose="020B0503020204020204" charset="-122"/>
              </a:rPr>
              <a:t>，改善员工的工作生活条件</a:t>
            </a:r>
            <a:r>
              <a:rPr lang="zh-CN" altLang="zh-CN" b="1" dirty="0">
                <a:latin typeface="微软雅黑" panose="020B0503020204020204" charset="-122"/>
                <a:ea typeface="微软雅黑" panose="020B0503020204020204" charset="-122"/>
              </a:rPr>
              <a:t>。</a:t>
            </a:r>
          </a:p>
          <a:p>
            <a:pPr>
              <a:lnSpc>
                <a:spcPts val="2000"/>
              </a:lnSpc>
              <a:spcBef>
                <a:spcPts val="600"/>
              </a:spcBef>
            </a:pPr>
            <a:r>
              <a:rPr lang="zh-CN" altLang="zh-CN" b="1" dirty="0">
                <a:latin typeface="微软雅黑" panose="020B0503020204020204" charset="-122"/>
                <a:ea typeface="微软雅黑" panose="020B0503020204020204" charset="-122"/>
              </a:rPr>
              <a:t>二</a:t>
            </a:r>
            <a:r>
              <a:rPr lang="zh-CN" altLang="en-US" b="1" dirty="0">
                <a:latin typeface="微软雅黑" panose="020B0503020204020204" charset="-122"/>
                <a:ea typeface="微软雅黑" panose="020B0503020204020204" charset="-122"/>
              </a:rPr>
              <a:t>、</a:t>
            </a:r>
            <a:r>
              <a:rPr lang="zh-CN" altLang="zh-CN" b="1" dirty="0">
                <a:latin typeface="微软雅黑" panose="020B0503020204020204" charset="-122"/>
                <a:ea typeface="微软雅黑" panose="020B0503020204020204" charset="-122"/>
              </a:rPr>
              <a:t>业务发展工程。继续保持优势学科的良好发展态势，在新业务、新技术上有所突破，优化人才队伍，加强学科建设。</a:t>
            </a:r>
            <a:endParaRPr lang="en-US" altLang="zh-CN" b="1" dirty="0">
              <a:latin typeface="微软雅黑" panose="020B0503020204020204" charset="-122"/>
              <a:ea typeface="微软雅黑" panose="020B0503020204020204" charset="-122"/>
            </a:endParaRPr>
          </a:p>
          <a:p>
            <a:pPr>
              <a:lnSpc>
                <a:spcPts val="2000"/>
              </a:lnSpc>
              <a:spcBef>
                <a:spcPts val="600"/>
              </a:spcBef>
            </a:pPr>
            <a:r>
              <a:rPr lang="zh-CN" altLang="zh-CN" b="1" dirty="0">
                <a:latin typeface="微软雅黑" panose="020B0503020204020204" charset="-122"/>
                <a:ea typeface="微软雅黑" panose="020B0503020204020204" charset="-122"/>
              </a:rPr>
              <a:t>三</a:t>
            </a:r>
            <a:r>
              <a:rPr lang="zh-CN" altLang="en-US" b="1" dirty="0">
                <a:latin typeface="微软雅黑" panose="020B0503020204020204" charset="-122"/>
                <a:ea typeface="微软雅黑" panose="020B0503020204020204" charset="-122"/>
              </a:rPr>
              <a:t>、</a:t>
            </a:r>
            <a:r>
              <a:rPr lang="zh-CN" altLang="zh-CN" b="1" dirty="0">
                <a:latin typeface="微软雅黑" panose="020B0503020204020204" charset="-122"/>
                <a:ea typeface="微软雅黑" panose="020B0503020204020204" charset="-122"/>
              </a:rPr>
              <a:t>管理提升工程。通过“共识营”、“员工自主改善”、</a:t>
            </a:r>
            <a:r>
              <a:rPr lang="zh-CN" altLang="en-US" b="1" dirty="0">
                <a:latin typeface="微软雅黑" panose="020B0503020204020204" charset="-122"/>
                <a:ea typeface="微软雅黑" panose="020B0503020204020204" charset="-122"/>
              </a:rPr>
              <a:t>“</a:t>
            </a:r>
            <a:r>
              <a:rPr lang="en-US" altLang="zh-CN" b="1" dirty="0">
                <a:latin typeface="微软雅黑" panose="020B0503020204020204" charset="-122"/>
                <a:ea typeface="微软雅黑" panose="020B0503020204020204" charset="-122"/>
              </a:rPr>
              <a:t>5S</a:t>
            </a:r>
            <a:r>
              <a:rPr lang="zh-CN" altLang="en-US" b="1" dirty="0">
                <a:latin typeface="微软雅黑" panose="020B0503020204020204" charset="-122"/>
                <a:ea typeface="微软雅黑" panose="020B0503020204020204" charset="-122"/>
              </a:rPr>
              <a:t>管理”、</a:t>
            </a:r>
            <a:r>
              <a:rPr lang="zh-CN" altLang="zh-CN" b="1" dirty="0">
                <a:latin typeface="微软雅黑" panose="020B0503020204020204" charset="-122"/>
                <a:ea typeface="微软雅黑" panose="020B0503020204020204" charset="-122"/>
              </a:rPr>
              <a:t>“品管圈”等管理手段，加强自下而上的民主管理。</a:t>
            </a:r>
          </a:p>
          <a:p>
            <a:endParaRPr lang="zh-CN" altLang="en-US" dirty="0"/>
          </a:p>
        </p:txBody>
      </p:sp>
      <p:sp>
        <p:nvSpPr>
          <p:cNvPr id="4" name="Text Box 18"/>
          <p:cNvSpPr txBox="1">
            <a:spLocks noChangeArrowheads="1"/>
          </p:cNvSpPr>
          <p:nvPr/>
        </p:nvSpPr>
        <p:spPr bwMode="gray">
          <a:xfrm>
            <a:off x="2483768" y="372905"/>
            <a:ext cx="4219136"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大力推进医院“三大工程”</a:t>
            </a:r>
          </a:p>
        </p:txBody>
      </p:sp>
      <p:cxnSp>
        <p:nvCxnSpPr>
          <p:cNvPr id="5" name="直接连接符​​ 14"/>
          <p:cNvCxnSpPr/>
          <p:nvPr/>
        </p:nvCxnSpPr>
        <p:spPr>
          <a:xfrm>
            <a:off x="2441097" y="843558"/>
            <a:ext cx="4261807"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pic>
        <p:nvPicPr>
          <p:cNvPr id="6" name="图片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3149" y="1347614"/>
            <a:ext cx="3168352" cy="1813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4"/>
          <p:cNvSpPr>
            <a:spLocks noChangeArrowheads="1"/>
          </p:cNvSpPr>
          <p:nvPr/>
        </p:nvSpPr>
        <p:spPr bwMode="auto">
          <a:xfrm>
            <a:off x="5695651" y="3333640"/>
            <a:ext cx="293727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lgn="ctr">
              <a:spcBef>
                <a:spcPct val="0"/>
              </a:spcBef>
              <a:buFontTx/>
              <a:buNone/>
            </a:pPr>
            <a:r>
              <a:rPr lang="zh-CN" altLang="en-US" sz="1300" b="1" dirty="0">
                <a:latin typeface="微软雅黑" panose="020B0503020204020204" charset="-122"/>
                <a:ea typeface="微软雅黑" panose="020B0503020204020204" charset="-122"/>
              </a:rPr>
              <a:t>包头市首例双胞胎试管婴儿</a:t>
            </a:r>
            <a:endParaRPr lang="en-US" altLang="zh-CN" sz="1300" b="1" dirty="0">
              <a:latin typeface="微软雅黑" panose="020B0503020204020204" charset="-122"/>
              <a:ea typeface="微软雅黑" panose="020B0503020204020204" charset="-122"/>
            </a:endParaRPr>
          </a:p>
          <a:p>
            <a:pPr algn="ctr">
              <a:spcBef>
                <a:spcPct val="0"/>
              </a:spcBef>
              <a:buFontTx/>
              <a:buNone/>
            </a:pPr>
            <a:r>
              <a:rPr lang="zh-CN" altLang="en-US" sz="1300" b="1" dirty="0">
                <a:latin typeface="微软雅黑" panose="020B0503020204020204" charset="-122"/>
                <a:ea typeface="微软雅黑" panose="020B0503020204020204" charset="-122"/>
              </a:rPr>
              <a:t>在我院顺利出生</a:t>
            </a:r>
          </a:p>
        </p:txBody>
      </p:sp>
    </p:spTree>
    <p:extLst>
      <p:ext uri="{BB962C8B-B14F-4D97-AF65-F5344CB8AC3E}">
        <p14:creationId xmlns:p14="http://schemas.microsoft.com/office/powerpoint/2010/main" val="2081131028"/>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Box 18"/>
          <p:cNvSpPr txBox="1">
            <a:spLocks noChangeArrowheads="1"/>
          </p:cNvSpPr>
          <p:nvPr/>
        </p:nvSpPr>
        <p:spPr bwMode="gray">
          <a:xfrm>
            <a:off x="2879812" y="366504"/>
            <a:ext cx="3384376"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努力实现五个新突破</a:t>
            </a:r>
          </a:p>
        </p:txBody>
      </p:sp>
      <p:cxnSp>
        <p:nvCxnSpPr>
          <p:cNvPr id="88" name="直接连接符​​ 14"/>
          <p:cNvCxnSpPr/>
          <p:nvPr/>
        </p:nvCxnSpPr>
        <p:spPr>
          <a:xfrm>
            <a:off x="2441097" y="843558"/>
            <a:ext cx="4261807"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2441097" y="1224573"/>
            <a:ext cx="593418" cy="593418"/>
            <a:chOff x="3237545" y="4561747"/>
            <a:chExt cx="1146960" cy="1146960"/>
          </a:xfrm>
        </p:grpSpPr>
        <p:sp>
          <p:nvSpPr>
            <p:cNvPr id="12" name="圆角矩形 11"/>
            <p:cNvSpPr/>
            <p:nvPr/>
          </p:nvSpPr>
          <p:spPr>
            <a:xfrm>
              <a:off x="3237545" y="4561747"/>
              <a:ext cx="1146960" cy="1146960"/>
            </a:xfrm>
            <a:prstGeom prst="roundRect">
              <a:avLst>
                <a:gd name="adj" fmla="val 50000"/>
              </a:avLst>
            </a:prstGeom>
            <a:solidFill>
              <a:srgbClr val="002B82"/>
            </a:solidFill>
            <a:ln w="25400">
              <a:gradFill flip="none" rotWithShape="1">
                <a:gsLst>
                  <a:gs pos="0">
                    <a:schemeClr val="bg1">
                      <a:lumMod val="85000"/>
                    </a:schemeClr>
                  </a:gs>
                  <a:gs pos="100000">
                    <a:schemeClr val="bg1"/>
                  </a:gs>
                </a:gsLst>
                <a:lin ang="2700000" scaled="1"/>
                <a:tileRect/>
              </a:gradFill>
            </a:ln>
            <a:effectLst>
              <a:innerShdw blurRad="127000" dist="63500" dir="13500000">
                <a:srgbClr val="002B82">
                  <a:alpha val="49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sp>
          <p:nvSpPr>
            <p:cNvPr id="13" name="圆角矩形 12"/>
            <p:cNvSpPr/>
            <p:nvPr/>
          </p:nvSpPr>
          <p:spPr>
            <a:xfrm>
              <a:off x="3351014" y="4675216"/>
              <a:ext cx="920023" cy="920023"/>
            </a:xfrm>
            <a:prstGeom prst="roundRect">
              <a:avLst>
                <a:gd name="adj" fmla="val 50000"/>
              </a:avLst>
            </a:prstGeom>
            <a:solidFill>
              <a:schemeClr val="bg1">
                <a:lumMod val="95000"/>
              </a:schemeClr>
            </a:solidFill>
            <a:ln w="50800">
              <a:noFill/>
            </a:ln>
            <a:effectLst>
              <a:outerShdw blurRad="76200" dist="38100" dir="2700000" algn="tl" rotWithShape="0">
                <a:srgbClr val="002B82">
                  <a:alpha val="64000"/>
                </a:srgbClr>
              </a:outerShdw>
            </a:effectLst>
            <a:scene3d>
              <a:camera prst="orthographicFront"/>
              <a:lightRig rig="threePt" dir="t"/>
            </a:scene3d>
            <a:sp3d prstMaterial="softEdge">
              <a:bevelT w="317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grpSp>
      <p:grpSp>
        <p:nvGrpSpPr>
          <p:cNvPr id="14" name="组合 13"/>
          <p:cNvGrpSpPr/>
          <p:nvPr/>
        </p:nvGrpSpPr>
        <p:grpSpPr>
          <a:xfrm>
            <a:off x="5019217" y="1203598"/>
            <a:ext cx="593418" cy="593418"/>
            <a:chOff x="3237545" y="4561747"/>
            <a:chExt cx="1146960" cy="1146960"/>
          </a:xfrm>
        </p:grpSpPr>
        <p:sp>
          <p:nvSpPr>
            <p:cNvPr id="15" name="圆角矩形 14"/>
            <p:cNvSpPr/>
            <p:nvPr/>
          </p:nvSpPr>
          <p:spPr>
            <a:xfrm>
              <a:off x="3237545" y="4561747"/>
              <a:ext cx="1146960" cy="1146960"/>
            </a:xfrm>
            <a:prstGeom prst="roundRect">
              <a:avLst>
                <a:gd name="adj" fmla="val 50000"/>
              </a:avLst>
            </a:prstGeom>
            <a:solidFill>
              <a:srgbClr val="002B82"/>
            </a:solidFill>
            <a:ln w="25400">
              <a:gradFill flip="none" rotWithShape="1">
                <a:gsLst>
                  <a:gs pos="0">
                    <a:schemeClr val="bg1">
                      <a:lumMod val="85000"/>
                    </a:schemeClr>
                  </a:gs>
                  <a:gs pos="100000">
                    <a:schemeClr val="bg1"/>
                  </a:gs>
                </a:gsLst>
                <a:lin ang="2700000" scaled="1"/>
                <a:tileRect/>
              </a:gradFill>
            </a:ln>
            <a:effectLst>
              <a:innerShdw blurRad="127000" dist="63500" dir="13500000">
                <a:srgbClr val="002B82">
                  <a:alpha val="49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sp>
          <p:nvSpPr>
            <p:cNvPr id="16" name="圆角矩形 15"/>
            <p:cNvSpPr/>
            <p:nvPr/>
          </p:nvSpPr>
          <p:spPr>
            <a:xfrm>
              <a:off x="3351014" y="4675216"/>
              <a:ext cx="920024" cy="920024"/>
            </a:xfrm>
            <a:prstGeom prst="roundRect">
              <a:avLst>
                <a:gd name="adj" fmla="val 50000"/>
              </a:avLst>
            </a:prstGeom>
            <a:solidFill>
              <a:schemeClr val="bg1">
                <a:lumMod val="95000"/>
              </a:schemeClr>
            </a:solidFill>
            <a:ln w="50800">
              <a:noFill/>
            </a:ln>
            <a:effectLst>
              <a:outerShdw blurRad="76200" dist="38100" dir="2700000" algn="tl" rotWithShape="0">
                <a:srgbClr val="002B82">
                  <a:alpha val="64000"/>
                </a:srgbClr>
              </a:outerShdw>
            </a:effectLst>
            <a:scene3d>
              <a:camera prst="orthographicFront"/>
              <a:lightRig rig="threePt" dir="t"/>
            </a:scene3d>
            <a:sp3d prstMaterial="softEdge">
              <a:bevelT w="317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grpSp>
      <p:grpSp>
        <p:nvGrpSpPr>
          <p:cNvPr id="17" name="组合 16"/>
          <p:cNvGrpSpPr/>
          <p:nvPr/>
        </p:nvGrpSpPr>
        <p:grpSpPr>
          <a:xfrm>
            <a:off x="7445455" y="1212885"/>
            <a:ext cx="593418" cy="593418"/>
            <a:chOff x="3237545" y="4561747"/>
            <a:chExt cx="1146960" cy="1146960"/>
          </a:xfrm>
        </p:grpSpPr>
        <p:sp>
          <p:nvSpPr>
            <p:cNvPr id="18" name="圆角矩形 17"/>
            <p:cNvSpPr/>
            <p:nvPr/>
          </p:nvSpPr>
          <p:spPr>
            <a:xfrm>
              <a:off x="3237545" y="4561747"/>
              <a:ext cx="1146960" cy="1146960"/>
            </a:xfrm>
            <a:prstGeom prst="roundRect">
              <a:avLst>
                <a:gd name="adj" fmla="val 50000"/>
              </a:avLst>
            </a:prstGeom>
            <a:solidFill>
              <a:srgbClr val="002B82"/>
            </a:solidFill>
            <a:ln w="25400">
              <a:gradFill flip="none" rotWithShape="1">
                <a:gsLst>
                  <a:gs pos="0">
                    <a:schemeClr val="bg1">
                      <a:lumMod val="85000"/>
                    </a:schemeClr>
                  </a:gs>
                  <a:gs pos="100000">
                    <a:schemeClr val="bg1"/>
                  </a:gs>
                </a:gsLst>
                <a:lin ang="2700000" scaled="1"/>
                <a:tileRect/>
              </a:gradFill>
            </a:ln>
            <a:effectLst>
              <a:innerShdw blurRad="127000" dist="63500" dir="13500000">
                <a:srgbClr val="002B82">
                  <a:alpha val="49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sp>
          <p:nvSpPr>
            <p:cNvPr id="19" name="圆角矩形 18"/>
            <p:cNvSpPr/>
            <p:nvPr/>
          </p:nvSpPr>
          <p:spPr>
            <a:xfrm>
              <a:off x="3351014" y="4675216"/>
              <a:ext cx="920023" cy="920023"/>
            </a:xfrm>
            <a:prstGeom prst="roundRect">
              <a:avLst>
                <a:gd name="adj" fmla="val 50000"/>
              </a:avLst>
            </a:prstGeom>
            <a:solidFill>
              <a:schemeClr val="bg1">
                <a:lumMod val="95000"/>
              </a:schemeClr>
            </a:solidFill>
            <a:ln w="50800">
              <a:noFill/>
            </a:ln>
            <a:effectLst>
              <a:outerShdw blurRad="76200" dist="38100" dir="2700000" algn="tl" rotWithShape="0">
                <a:srgbClr val="002B82">
                  <a:alpha val="64000"/>
                </a:srgbClr>
              </a:outerShdw>
            </a:effectLst>
            <a:scene3d>
              <a:camera prst="orthographicFront"/>
              <a:lightRig rig="threePt" dir="t"/>
            </a:scene3d>
            <a:sp3d prstMaterial="softEdge">
              <a:bevelT w="317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grpSp>
      <p:grpSp>
        <p:nvGrpSpPr>
          <p:cNvPr id="20" name="组合 19"/>
          <p:cNvGrpSpPr/>
          <p:nvPr/>
        </p:nvGrpSpPr>
        <p:grpSpPr>
          <a:xfrm>
            <a:off x="2499804" y="2031959"/>
            <a:ext cx="593418" cy="593418"/>
            <a:chOff x="3237545" y="4561747"/>
            <a:chExt cx="1146960" cy="1146960"/>
          </a:xfrm>
        </p:grpSpPr>
        <p:sp>
          <p:nvSpPr>
            <p:cNvPr id="21" name="圆角矩形 20"/>
            <p:cNvSpPr/>
            <p:nvPr/>
          </p:nvSpPr>
          <p:spPr>
            <a:xfrm>
              <a:off x="3237545" y="4561747"/>
              <a:ext cx="1146960" cy="1146960"/>
            </a:xfrm>
            <a:prstGeom prst="roundRect">
              <a:avLst>
                <a:gd name="adj" fmla="val 50000"/>
              </a:avLst>
            </a:prstGeom>
            <a:solidFill>
              <a:srgbClr val="002B82"/>
            </a:solidFill>
            <a:ln w="25400">
              <a:gradFill flip="none" rotWithShape="1">
                <a:gsLst>
                  <a:gs pos="0">
                    <a:schemeClr val="bg1">
                      <a:lumMod val="85000"/>
                    </a:schemeClr>
                  </a:gs>
                  <a:gs pos="100000">
                    <a:schemeClr val="bg1"/>
                  </a:gs>
                </a:gsLst>
                <a:lin ang="2700000" scaled="1"/>
                <a:tileRect/>
              </a:gradFill>
            </a:ln>
            <a:effectLst>
              <a:innerShdw blurRad="127000" dist="63500" dir="13500000">
                <a:srgbClr val="002B82">
                  <a:alpha val="49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sp>
          <p:nvSpPr>
            <p:cNvPr id="22" name="圆角矩形 21"/>
            <p:cNvSpPr/>
            <p:nvPr/>
          </p:nvSpPr>
          <p:spPr>
            <a:xfrm>
              <a:off x="3351014" y="4675216"/>
              <a:ext cx="920023" cy="920023"/>
            </a:xfrm>
            <a:prstGeom prst="roundRect">
              <a:avLst>
                <a:gd name="adj" fmla="val 50000"/>
              </a:avLst>
            </a:prstGeom>
            <a:solidFill>
              <a:schemeClr val="bg1">
                <a:lumMod val="95000"/>
              </a:schemeClr>
            </a:solidFill>
            <a:ln w="50800">
              <a:noFill/>
            </a:ln>
            <a:effectLst>
              <a:outerShdw blurRad="76200" dist="38100" dir="2700000" algn="tl" rotWithShape="0">
                <a:srgbClr val="002B82">
                  <a:alpha val="64000"/>
                </a:srgbClr>
              </a:outerShdw>
            </a:effectLst>
            <a:scene3d>
              <a:camera prst="orthographicFront"/>
              <a:lightRig rig="threePt" dir="t"/>
            </a:scene3d>
            <a:sp3d prstMaterial="softEdge">
              <a:bevelT w="317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grpSp>
      <p:sp>
        <p:nvSpPr>
          <p:cNvPr id="30" name="文本框 29"/>
          <p:cNvSpPr txBox="1"/>
          <p:nvPr/>
        </p:nvSpPr>
        <p:spPr bwMode="auto">
          <a:xfrm>
            <a:off x="1115558" y="1287887"/>
            <a:ext cx="1325539" cy="406971"/>
          </a:xfrm>
          <a:prstGeom prst="rect">
            <a:avLst/>
          </a:prstGeom>
          <a:noFill/>
        </p:spPr>
        <p:txBody>
          <a:bodyPr wrap="square">
            <a:spAutoFit/>
          </a:bodyPr>
          <a:lstStyle/>
          <a:p>
            <a:pPr>
              <a:lnSpc>
                <a:spcPct val="125000"/>
              </a:lnSpc>
            </a:pPr>
            <a:r>
              <a:rPr lang="zh-CN" altLang="en-US" b="1" dirty="0">
                <a:latin typeface="微软雅黑" panose="020B0503020204020204" charset="-122"/>
                <a:ea typeface="微软雅黑" panose="020B0503020204020204" charset="-122"/>
                <a:cs typeface="Lato Light" panose="020F0302020204030203" charset="0"/>
                <a:sym typeface="Lato Light" panose="020F0302020204030203" charset="0"/>
              </a:rPr>
              <a:t>医疗服务</a:t>
            </a:r>
            <a:endParaRPr lang="en-US" altLang="zh-CN" b="1" dirty="0">
              <a:latin typeface="微软雅黑" panose="020B0503020204020204" charset="-122"/>
              <a:ea typeface="微软雅黑" panose="020B0503020204020204" charset="-122"/>
              <a:cs typeface="Lato Light" panose="020F0302020204030203" charset="0"/>
              <a:sym typeface="Lato Light" panose="020F0302020204030203" charset="0"/>
            </a:endParaRPr>
          </a:p>
        </p:txBody>
      </p:sp>
      <p:grpSp>
        <p:nvGrpSpPr>
          <p:cNvPr id="35" name="组合 34"/>
          <p:cNvGrpSpPr/>
          <p:nvPr/>
        </p:nvGrpSpPr>
        <p:grpSpPr>
          <a:xfrm>
            <a:off x="2653047" y="1441869"/>
            <a:ext cx="226765" cy="182696"/>
            <a:chOff x="2702739" y="3017462"/>
            <a:chExt cx="535636" cy="431545"/>
          </a:xfrm>
          <a:solidFill>
            <a:srgbClr val="002B82"/>
          </a:solidFill>
        </p:grpSpPr>
        <p:sp>
          <p:nvSpPr>
            <p:cNvPr id="36" name="Freeform 45"/>
            <p:cNvSpPr/>
            <p:nvPr/>
          </p:nvSpPr>
          <p:spPr bwMode="auto">
            <a:xfrm>
              <a:off x="2772133" y="3189864"/>
              <a:ext cx="176739" cy="35782"/>
            </a:xfrm>
            <a:custGeom>
              <a:avLst/>
              <a:gdLst>
                <a:gd name="T0" fmla="*/ 63 w 69"/>
                <a:gd name="T1" fmla="*/ 14 h 14"/>
                <a:gd name="T2" fmla="*/ 7 w 69"/>
                <a:gd name="T3" fmla="*/ 14 h 14"/>
                <a:gd name="T4" fmla="*/ 0 w 69"/>
                <a:gd name="T5" fmla="*/ 7 h 14"/>
                <a:gd name="T6" fmla="*/ 7 w 69"/>
                <a:gd name="T7" fmla="*/ 0 h 14"/>
                <a:gd name="T8" fmla="*/ 63 w 69"/>
                <a:gd name="T9" fmla="*/ 0 h 14"/>
                <a:gd name="T10" fmla="*/ 69 w 69"/>
                <a:gd name="T11" fmla="*/ 7 h 14"/>
                <a:gd name="T12" fmla="*/ 63 w 69"/>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69" h="14">
                  <a:moveTo>
                    <a:pt x="63" y="14"/>
                  </a:moveTo>
                  <a:cubicBezTo>
                    <a:pt x="7" y="14"/>
                    <a:pt x="7" y="14"/>
                    <a:pt x="7" y="14"/>
                  </a:cubicBezTo>
                  <a:cubicBezTo>
                    <a:pt x="3" y="14"/>
                    <a:pt x="0" y="11"/>
                    <a:pt x="0" y="7"/>
                  </a:cubicBezTo>
                  <a:cubicBezTo>
                    <a:pt x="0" y="3"/>
                    <a:pt x="3" y="0"/>
                    <a:pt x="7" y="0"/>
                  </a:cubicBezTo>
                  <a:cubicBezTo>
                    <a:pt x="63" y="0"/>
                    <a:pt x="63" y="0"/>
                    <a:pt x="63" y="0"/>
                  </a:cubicBezTo>
                  <a:cubicBezTo>
                    <a:pt x="66" y="0"/>
                    <a:pt x="69" y="3"/>
                    <a:pt x="69" y="7"/>
                  </a:cubicBezTo>
                  <a:cubicBezTo>
                    <a:pt x="69" y="11"/>
                    <a:pt x="66" y="14"/>
                    <a:pt x="63"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37" name="Freeform 46"/>
            <p:cNvSpPr/>
            <p:nvPr/>
          </p:nvSpPr>
          <p:spPr bwMode="auto">
            <a:xfrm>
              <a:off x="2792734" y="3194201"/>
              <a:ext cx="35782" cy="72647"/>
            </a:xfrm>
            <a:custGeom>
              <a:avLst/>
              <a:gdLst>
                <a:gd name="T0" fmla="*/ 7 w 14"/>
                <a:gd name="T1" fmla="*/ 28 h 28"/>
                <a:gd name="T2" fmla="*/ 0 w 14"/>
                <a:gd name="T3" fmla="*/ 21 h 28"/>
                <a:gd name="T4" fmla="*/ 0 w 14"/>
                <a:gd name="T5" fmla="*/ 7 h 28"/>
                <a:gd name="T6" fmla="*/ 7 w 14"/>
                <a:gd name="T7" fmla="*/ 0 h 28"/>
                <a:gd name="T8" fmla="*/ 14 w 14"/>
                <a:gd name="T9" fmla="*/ 7 h 28"/>
                <a:gd name="T10" fmla="*/ 14 w 14"/>
                <a:gd name="T11" fmla="*/ 21 h 28"/>
                <a:gd name="T12" fmla="*/ 7 w 14"/>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4" h="28">
                  <a:moveTo>
                    <a:pt x="7" y="28"/>
                  </a:moveTo>
                  <a:cubicBezTo>
                    <a:pt x="3" y="28"/>
                    <a:pt x="0" y="25"/>
                    <a:pt x="0" y="21"/>
                  </a:cubicBezTo>
                  <a:cubicBezTo>
                    <a:pt x="0" y="7"/>
                    <a:pt x="0" y="7"/>
                    <a:pt x="0" y="7"/>
                  </a:cubicBezTo>
                  <a:cubicBezTo>
                    <a:pt x="0" y="3"/>
                    <a:pt x="3" y="0"/>
                    <a:pt x="7" y="0"/>
                  </a:cubicBezTo>
                  <a:cubicBezTo>
                    <a:pt x="11" y="0"/>
                    <a:pt x="14" y="3"/>
                    <a:pt x="14" y="7"/>
                  </a:cubicBezTo>
                  <a:cubicBezTo>
                    <a:pt x="14" y="21"/>
                    <a:pt x="14" y="21"/>
                    <a:pt x="14" y="21"/>
                  </a:cubicBezTo>
                  <a:cubicBezTo>
                    <a:pt x="14" y="25"/>
                    <a:pt x="11" y="28"/>
                    <a:pt x="7"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38" name="Freeform 47"/>
            <p:cNvSpPr/>
            <p:nvPr/>
          </p:nvSpPr>
          <p:spPr bwMode="auto">
            <a:xfrm>
              <a:off x="2836106" y="3194201"/>
              <a:ext cx="33613" cy="72647"/>
            </a:xfrm>
            <a:custGeom>
              <a:avLst/>
              <a:gdLst>
                <a:gd name="T0" fmla="*/ 7 w 13"/>
                <a:gd name="T1" fmla="*/ 28 h 28"/>
                <a:gd name="T2" fmla="*/ 0 w 13"/>
                <a:gd name="T3" fmla="*/ 21 h 28"/>
                <a:gd name="T4" fmla="*/ 0 w 13"/>
                <a:gd name="T5" fmla="*/ 7 h 28"/>
                <a:gd name="T6" fmla="*/ 7 w 13"/>
                <a:gd name="T7" fmla="*/ 0 h 28"/>
                <a:gd name="T8" fmla="*/ 13 w 13"/>
                <a:gd name="T9" fmla="*/ 7 h 28"/>
                <a:gd name="T10" fmla="*/ 13 w 13"/>
                <a:gd name="T11" fmla="*/ 21 h 28"/>
                <a:gd name="T12" fmla="*/ 7 w 13"/>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3" h="28">
                  <a:moveTo>
                    <a:pt x="7" y="28"/>
                  </a:moveTo>
                  <a:cubicBezTo>
                    <a:pt x="3" y="28"/>
                    <a:pt x="0" y="25"/>
                    <a:pt x="0" y="21"/>
                  </a:cubicBezTo>
                  <a:cubicBezTo>
                    <a:pt x="0" y="7"/>
                    <a:pt x="0" y="7"/>
                    <a:pt x="0" y="7"/>
                  </a:cubicBezTo>
                  <a:cubicBezTo>
                    <a:pt x="0" y="3"/>
                    <a:pt x="3" y="0"/>
                    <a:pt x="7" y="0"/>
                  </a:cubicBezTo>
                  <a:cubicBezTo>
                    <a:pt x="10" y="0"/>
                    <a:pt x="13" y="3"/>
                    <a:pt x="13" y="7"/>
                  </a:cubicBezTo>
                  <a:cubicBezTo>
                    <a:pt x="13" y="21"/>
                    <a:pt x="13" y="21"/>
                    <a:pt x="13" y="21"/>
                  </a:cubicBezTo>
                  <a:cubicBezTo>
                    <a:pt x="13" y="25"/>
                    <a:pt x="10" y="28"/>
                    <a:pt x="7"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39" name="Freeform 48"/>
            <p:cNvSpPr>
              <a:spLocks noEditPoints="1"/>
            </p:cNvSpPr>
            <p:nvPr/>
          </p:nvSpPr>
          <p:spPr bwMode="auto">
            <a:xfrm>
              <a:off x="2920680" y="3133481"/>
              <a:ext cx="101923" cy="148547"/>
            </a:xfrm>
            <a:custGeom>
              <a:avLst/>
              <a:gdLst>
                <a:gd name="T0" fmla="*/ 20 w 40"/>
                <a:gd name="T1" fmla="*/ 58 h 58"/>
                <a:gd name="T2" fmla="*/ 0 w 40"/>
                <a:gd name="T3" fmla="*/ 38 h 58"/>
                <a:gd name="T4" fmla="*/ 0 w 40"/>
                <a:gd name="T5" fmla="*/ 20 h 58"/>
                <a:gd name="T6" fmla="*/ 20 w 40"/>
                <a:gd name="T7" fmla="*/ 0 h 58"/>
                <a:gd name="T8" fmla="*/ 40 w 40"/>
                <a:gd name="T9" fmla="*/ 20 h 58"/>
                <a:gd name="T10" fmla="*/ 40 w 40"/>
                <a:gd name="T11" fmla="*/ 38 h 58"/>
                <a:gd name="T12" fmla="*/ 20 w 40"/>
                <a:gd name="T13" fmla="*/ 58 h 58"/>
                <a:gd name="T14" fmla="*/ 20 w 40"/>
                <a:gd name="T15" fmla="*/ 13 h 58"/>
                <a:gd name="T16" fmla="*/ 14 w 40"/>
                <a:gd name="T17" fmla="*/ 20 h 58"/>
                <a:gd name="T18" fmla="*/ 14 w 40"/>
                <a:gd name="T19" fmla="*/ 38 h 58"/>
                <a:gd name="T20" fmla="*/ 20 w 40"/>
                <a:gd name="T21" fmla="*/ 45 h 58"/>
                <a:gd name="T22" fmla="*/ 27 w 40"/>
                <a:gd name="T23" fmla="*/ 38 h 58"/>
                <a:gd name="T24" fmla="*/ 27 w 40"/>
                <a:gd name="T25" fmla="*/ 20 h 58"/>
                <a:gd name="T26" fmla="*/ 20 w 40"/>
                <a:gd name="T2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58">
                  <a:moveTo>
                    <a:pt x="20" y="58"/>
                  </a:moveTo>
                  <a:cubicBezTo>
                    <a:pt x="9" y="58"/>
                    <a:pt x="0" y="49"/>
                    <a:pt x="0" y="38"/>
                  </a:cubicBezTo>
                  <a:cubicBezTo>
                    <a:pt x="0" y="20"/>
                    <a:pt x="0" y="20"/>
                    <a:pt x="0" y="20"/>
                  </a:cubicBezTo>
                  <a:cubicBezTo>
                    <a:pt x="0" y="9"/>
                    <a:pt x="9" y="0"/>
                    <a:pt x="20" y="0"/>
                  </a:cubicBezTo>
                  <a:cubicBezTo>
                    <a:pt x="31" y="0"/>
                    <a:pt x="40" y="9"/>
                    <a:pt x="40" y="20"/>
                  </a:cubicBezTo>
                  <a:cubicBezTo>
                    <a:pt x="40" y="38"/>
                    <a:pt x="40" y="38"/>
                    <a:pt x="40" y="38"/>
                  </a:cubicBezTo>
                  <a:cubicBezTo>
                    <a:pt x="40" y="49"/>
                    <a:pt x="31" y="58"/>
                    <a:pt x="20" y="58"/>
                  </a:cubicBezTo>
                  <a:close/>
                  <a:moveTo>
                    <a:pt x="20" y="13"/>
                  </a:moveTo>
                  <a:cubicBezTo>
                    <a:pt x="17" y="13"/>
                    <a:pt x="14" y="16"/>
                    <a:pt x="14" y="20"/>
                  </a:cubicBezTo>
                  <a:cubicBezTo>
                    <a:pt x="14" y="38"/>
                    <a:pt x="14" y="38"/>
                    <a:pt x="14" y="38"/>
                  </a:cubicBezTo>
                  <a:cubicBezTo>
                    <a:pt x="14" y="42"/>
                    <a:pt x="17" y="45"/>
                    <a:pt x="20" y="45"/>
                  </a:cubicBezTo>
                  <a:cubicBezTo>
                    <a:pt x="24" y="45"/>
                    <a:pt x="27" y="42"/>
                    <a:pt x="27" y="38"/>
                  </a:cubicBezTo>
                  <a:cubicBezTo>
                    <a:pt x="27" y="20"/>
                    <a:pt x="27" y="20"/>
                    <a:pt x="27" y="20"/>
                  </a:cubicBezTo>
                  <a:cubicBezTo>
                    <a:pt x="27" y="16"/>
                    <a:pt x="24" y="13"/>
                    <a:pt x="20"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0" name="Freeform 49"/>
            <p:cNvSpPr>
              <a:spLocks noEditPoints="1"/>
            </p:cNvSpPr>
            <p:nvPr/>
          </p:nvSpPr>
          <p:spPr bwMode="auto">
            <a:xfrm>
              <a:off x="2702739" y="3017462"/>
              <a:ext cx="535636" cy="431545"/>
            </a:xfrm>
            <a:custGeom>
              <a:avLst/>
              <a:gdLst>
                <a:gd name="T0" fmla="*/ 200 w 209"/>
                <a:gd name="T1" fmla="*/ 140 h 168"/>
                <a:gd name="T2" fmla="*/ 159 w 209"/>
                <a:gd name="T3" fmla="*/ 114 h 168"/>
                <a:gd name="T4" fmla="*/ 148 w 209"/>
                <a:gd name="T5" fmla="*/ 112 h 168"/>
                <a:gd name="T6" fmla="*/ 144 w 209"/>
                <a:gd name="T7" fmla="*/ 113 h 168"/>
                <a:gd name="T8" fmla="*/ 137 w 209"/>
                <a:gd name="T9" fmla="*/ 109 h 168"/>
                <a:gd name="T10" fmla="*/ 144 w 209"/>
                <a:gd name="T11" fmla="*/ 60 h 168"/>
                <a:gd name="T12" fmla="*/ 60 w 209"/>
                <a:gd name="T13" fmla="*/ 9 h 168"/>
                <a:gd name="T14" fmla="*/ 9 w 209"/>
                <a:gd name="T15" fmla="*/ 92 h 168"/>
                <a:gd name="T16" fmla="*/ 93 w 209"/>
                <a:gd name="T17" fmla="*/ 143 h 168"/>
                <a:gd name="T18" fmla="*/ 129 w 209"/>
                <a:gd name="T19" fmla="*/ 121 h 168"/>
                <a:gd name="T20" fmla="*/ 136 w 209"/>
                <a:gd name="T21" fmla="*/ 125 h 168"/>
                <a:gd name="T22" fmla="*/ 143 w 209"/>
                <a:gd name="T23" fmla="*/ 139 h 168"/>
                <a:gd name="T24" fmla="*/ 183 w 209"/>
                <a:gd name="T25" fmla="*/ 165 h 168"/>
                <a:gd name="T26" fmla="*/ 195 w 209"/>
                <a:gd name="T27" fmla="*/ 167 h 168"/>
                <a:gd name="T28" fmla="*/ 204 w 209"/>
                <a:gd name="T29" fmla="*/ 161 h 168"/>
                <a:gd name="T30" fmla="*/ 200 w 209"/>
                <a:gd name="T31" fmla="*/ 140 h 168"/>
                <a:gd name="T32" fmla="*/ 90 w 209"/>
                <a:gd name="T33" fmla="*/ 131 h 168"/>
                <a:gd name="T34" fmla="*/ 22 w 209"/>
                <a:gd name="T35" fmla="*/ 89 h 168"/>
                <a:gd name="T36" fmla="*/ 63 w 209"/>
                <a:gd name="T37" fmla="*/ 21 h 168"/>
                <a:gd name="T38" fmla="*/ 131 w 209"/>
                <a:gd name="T39" fmla="*/ 63 h 168"/>
                <a:gd name="T40" fmla="*/ 90 w 209"/>
                <a:gd name="T41" fmla="*/ 13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9" h="168">
                  <a:moveTo>
                    <a:pt x="200" y="140"/>
                  </a:moveTo>
                  <a:cubicBezTo>
                    <a:pt x="159" y="114"/>
                    <a:pt x="159" y="114"/>
                    <a:pt x="159" y="114"/>
                  </a:cubicBezTo>
                  <a:cubicBezTo>
                    <a:pt x="156" y="111"/>
                    <a:pt x="152" y="111"/>
                    <a:pt x="148" y="112"/>
                  </a:cubicBezTo>
                  <a:cubicBezTo>
                    <a:pt x="146" y="112"/>
                    <a:pt x="145" y="113"/>
                    <a:pt x="144" y="113"/>
                  </a:cubicBezTo>
                  <a:cubicBezTo>
                    <a:pt x="137" y="109"/>
                    <a:pt x="137" y="109"/>
                    <a:pt x="137" y="109"/>
                  </a:cubicBezTo>
                  <a:cubicBezTo>
                    <a:pt x="145" y="94"/>
                    <a:pt x="148" y="77"/>
                    <a:pt x="144" y="60"/>
                  </a:cubicBezTo>
                  <a:cubicBezTo>
                    <a:pt x="135" y="22"/>
                    <a:pt x="97" y="0"/>
                    <a:pt x="60" y="9"/>
                  </a:cubicBezTo>
                  <a:cubicBezTo>
                    <a:pt x="23" y="18"/>
                    <a:pt x="0" y="55"/>
                    <a:pt x="9" y="92"/>
                  </a:cubicBezTo>
                  <a:cubicBezTo>
                    <a:pt x="18" y="129"/>
                    <a:pt x="56" y="152"/>
                    <a:pt x="93" y="143"/>
                  </a:cubicBezTo>
                  <a:cubicBezTo>
                    <a:pt x="108" y="140"/>
                    <a:pt x="120" y="132"/>
                    <a:pt x="129" y="121"/>
                  </a:cubicBezTo>
                  <a:cubicBezTo>
                    <a:pt x="136" y="125"/>
                    <a:pt x="136" y="125"/>
                    <a:pt x="136" y="125"/>
                  </a:cubicBezTo>
                  <a:cubicBezTo>
                    <a:pt x="136" y="131"/>
                    <a:pt x="138" y="136"/>
                    <a:pt x="143" y="139"/>
                  </a:cubicBezTo>
                  <a:cubicBezTo>
                    <a:pt x="183" y="165"/>
                    <a:pt x="183" y="165"/>
                    <a:pt x="183" y="165"/>
                  </a:cubicBezTo>
                  <a:cubicBezTo>
                    <a:pt x="187" y="168"/>
                    <a:pt x="191" y="168"/>
                    <a:pt x="195" y="167"/>
                  </a:cubicBezTo>
                  <a:cubicBezTo>
                    <a:pt x="199" y="166"/>
                    <a:pt x="202" y="164"/>
                    <a:pt x="204" y="161"/>
                  </a:cubicBezTo>
                  <a:cubicBezTo>
                    <a:pt x="209" y="154"/>
                    <a:pt x="207" y="144"/>
                    <a:pt x="200" y="140"/>
                  </a:cubicBezTo>
                  <a:close/>
                  <a:moveTo>
                    <a:pt x="90" y="131"/>
                  </a:moveTo>
                  <a:cubicBezTo>
                    <a:pt x="60" y="138"/>
                    <a:pt x="29" y="120"/>
                    <a:pt x="22" y="89"/>
                  </a:cubicBezTo>
                  <a:cubicBezTo>
                    <a:pt x="14" y="59"/>
                    <a:pt x="33" y="28"/>
                    <a:pt x="63" y="21"/>
                  </a:cubicBezTo>
                  <a:cubicBezTo>
                    <a:pt x="94" y="14"/>
                    <a:pt x="124" y="32"/>
                    <a:pt x="131" y="63"/>
                  </a:cubicBezTo>
                  <a:cubicBezTo>
                    <a:pt x="139" y="93"/>
                    <a:pt x="120" y="123"/>
                    <a:pt x="90" y="1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grpSp>
      <p:grpSp>
        <p:nvGrpSpPr>
          <p:cNvPr id="41" name="组合 40"/>
          <p:cNvGrpSpPr/>
          <p:nvPr/>
        </p:nvGrpSpPr>
        <p:grpSpPr>
          <a:xfrm>
            <a:off x="5220072" y="1419622"/>
            <a:ext cx="229061" cy="164794"/>
            <a:chOff x="3820635" y="3071676"/>
            <a:chExt cx="541058" cy="389258"/>
          </a:xfrm>
          <a:solidFill>
            <a:srgbClr val="002B82"/>
          </a:solidFill>
        </p:grpSpPr>
        <p:sp>
          <p:nvSpPr>
            <p:cNvPr id="42" name="Freeform 226"/>
            <p:cNvSpPr>
              <a:spLocks noEditPoints="1"/>
            </p:cNvSpPr>
            <p:nvPr/>
          </p:nvSpPr>
          <p:spPr bwMode="auto">
            <a:xfrm>
              <a:off x="3820635" y="3071676"/>
              <a:ext cx="438051" cy="389258"/>
            </a:xfrm>
            <a:custGeom>
              <a:avLst/>
              <a:gdLst>
                <a:gd name="T0" fmla="*/ 166 w 171"/>
                <a:gd name="T1" fmla="*/ 0 h 152"/>
                <a:gd name="T2" fmla="*/ 6 w 171"/>
                <a:gd name="T3" fmla="*/ 0 h 152"/>
                <a:gd name="T4" fmla="*/ 0 w 171"/>
                <a:gd name="T5" fmla="*/ 6 h 152"/>
                <a:gd name="T6" fmla="*/ 0 w 171"/>
                <a:gd name="T7" fmla="*/ 147 h 152"/>
                <a:gd name="T8" fmla="*/ 6 w 171"/>
                <a:gd name="T9" fmla="*/ 152 h 152"/>
                <a:gd name="T10" fmla="*/ 166 w 171"/>
                <a:gd name="T11" fmla="*/ 152 h 152"/>
                <a:gd name="T12" fmla="*/ 171 w 171"/>
                <a:gd name="T13" fmla="*/ 147 h 152"/>
                <a:gd name="T14" fmla="*/ 171 w 171"/>
                <a:gd name="T15" fmla="*/ 6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6" y="0"/>
                    <a:pt x="6" y="0"/>
                    <a:pt x="6" y="0"/>
                  </a:cubicBezTo>
                  <a:cubicBezTo>
                    <a:pt x="3" y="0"/>
                    <a:pt x="0" y="3"/>
                    <a:pt x="0" y="6"/>
                  </a:cubicBezTo>
                  <a:cubicBezTo>
                    <a:pt x="0" y="147"/>
                    <a:pt x="0" y="147"/>
                    <a:pt x="0" y="147"/>
                  </a:cubicBezTo>
                  <a:cubicBezTo>
                    <a:pt x="0" y="150"/>
                    <a:pt x="3" y="152"/>
                    <a:pt x="6" y="152"/>
                  </a:cubicBezTo>
                  <a:cubicBezTo>
                    <a:pt x="166" y="152"/>
                    <a:pt x="166" y="152"/>
                    <a:pt x="166" y="152"/>
                  </a:cubicBezTo>
                  <a:cubicBezTo>
                    <a:pt x="169" y="152"/>
                    <a:pt x="171" y="150"/>
                    <a:pt x="171" y="147"/>
                  </a:cubicBezTo>
                  <a:cubicBezTo>
                    <a:pt x="171" y="6"/>
                    <a:pt x="171" y="6"/>
                    <a:pt x="171" y="6"/>
                  </a:cubicBezTo>
                  <a:cubicBezTo>
                    <a:pt x="171" y="3"/>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3" name="Freeform 227"/>
            <p:cNvSpPr/>
            <p:nvPr/>
          </p:nvSpPr>
          <p:spPr bwMode="auto">
            <a:xfrm>
              <a:off x="4117729" y="3336242"/>
              <a:ext cx="41203" cy="40119"/>
            </a:xfrm>
            <a:custGeom>
              <a:avLst/>
              <a:gdLst>
                <a:gd name="T0" fmla="*/ 12 w 38"/>
                <a:gd name="T1" fmla="*/ 0 h 37"/>
                <a:gd name="T2" fmla="*/ 12 w 38"/>
                <a:gd name="T3" fmla="*/ 2 h 37"/>
                <a:gd name="T4" fmla="*/ 0 w 38"/>
                <a:gd name="T5" fmla="*/ 37 h 37"/>
                <a:gd name="T6" fmla="*/ 36 w 38"/>
                <a:gd name="T7" fmla="*/ 28 h 37"/>
                <a:gd name="T8" fmla="*/ 38 w 38"/>
                <a:gd name="T9" fmla="*/ 26 h 37"/>
                <a:gd name="T10" fmla="*/ 12 w 38"/>
                <a:gd name="T11" fmla="*/ 0 h 37"/>
              </a:gdLst>
              <a:ahLst/>
              <a:cxnLst>
                <a:cxn ang="0">
                  <a:pos x="T0" y="T1"/>
                </a:cxn>
                <a:cxn ang="0">
                  <a:pos x="T2" y="T3"/>
                </a:cxn>
                <a:cxn ang="0">
                  <a:pos x="T4" y="T5"/>
                </a:cxn>
                <a:cxn ang="0">
                  <a:pos x="T6" y="T7"/>
                </a:cxn>
                <a:cxn ang="0">
                  <a:pos x="T8" y="T9"/>
                </a:cxn>
                <a:cxn ang="0">
                  <a:pos x="T10" y="T11"/>
                </a:cxn>
              </a:cxnLst>
              <a:rect l="0" t="0" r="r" b="b"/>
              <a:pathLst>
                <a:path w="38" h="37">
                  <a:moveTo>
                    <a:pt x="12" y="0"/>
                  </a:moveTo>
                  <a:lnTo>
                    <a:pt x="12" y="2"/>
                  </a:lnTo>
                  <a:lnTo>
                    <a:pt x="0" y="37"/>
                  </a:lnTo>
                  <a:lnTo>
                    <a:pt x="36" y="28"/>
                  </a:lnTo>
                  <a:lnTo>
                    <a:pt x="38" y="26"/>
                  </a:lnTo>
                  <a:lnTo>
                    <a:pt x="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4" name="Freeform 228"/>
            <p:cNvSpPr/>
            <p:nvPr/>
          </p:nvSpPr>
          <p:spPr bwMode="auto">
            <a:xfrm>
              <a:off x="4281456" y="3135649"/>
              <a:ext cx="80237" cy="76984"/>
            </a:xfrm>
            <a:custGeom>
              <a:avLst/>
              <a:gdLst>
                <a:gd name="T0" fmla="*/ 23 w 31"/>
                <a:gd name="T1" fmla="*/ 30 h 30"/>
                <a:gd name="T2" fmla="*/ 29 w 31"/>
                <a:gd name="T3" fmla="*/ 24 h 30"/>
                <a:gd name="T4" fmla="*/ 29 w 31"/>
                <a:gd name="T5" fmla="*/ 17 h 30"/>
                <a:gd name="T6" fmla="*/ 13 w 31"/>
                <a:gd name="T7" fmla="*/ 2 h 30"/>
                <a:gd name="T8" fmla="*/ 6 w 31"/>
                <a:gd name="T9" fmla="*/ 2 h 30"/>
                <a:gd name="T10" fmla="*/ 0 w 31"/>
                <a:gd name="T11" fmla="*/ 8 h 30"/>
                <a:gd name="T12" fmla="*/ 23 w 31"/>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23" y="30"/>
                  </a:moveTo>
                  <a:cubicBezTo>
                    <a:pt x="29" y="24"/>
                    <a:pt x="29" y="24"/>
                    <a:pt x="29" y="24"/>
                  </a:cubicBezTo>
                  <a:cubicBezTo>
                    <a:pt x="31" y="22"/>
                    <a:pt x="31" y="19"/>
                    <a:pt x="29" y="17"/>
                  </a:cubicBezTo>
                  <a:cubicBezTo>
                    <a:pt x="13" y="2"/>
                    <a:pt x="13" y="2"/>
                    <a:pt x="13" y="2"/>
                  </a:cubicBezTo>
                  <a:cubicBezTo>
                    <a:pt x="11" y="0"/>
                    <a:pt x="8" y="0"/>
                    <a:pt x="6" y="2"/>
                  </a:cubicBezTo>
                  <a:cubicBezTo>
                    <a:pt x="0" y="8"/>
                    <a:pt x="0" y="8"/>
                    <a:pt x="0" y="8"/>
                  </a:cubicBezTo>
                  <a:lnTo>
                    <a:pt x="23" y="3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5" name="Freeform 229"/>
            <p:cNvSpPr/>
            <p:nvPr/>
          </p:nvSpPr>
          <p:spPr bwMode="auto">
            <a:xfrm>
              <a:off x="4151342" y="3161672"/>
              <a:ext cx="182160" cy="184328"/>
            </a:xfrm>
            <a:custGeom>
              <a:avLst/>
              <a:gdLst>
                <a:gd name="T0" fmla="*/ 49 w 71"/>
                <a:gd name="T1" fmla="*/ 0 h 72"/>
                <a:gd name="T2" fmla="*/ 48 w 71"/>
                <a:gd name="T3" fmla="*/ 1 h 72"/>
                <a:gd name="T4" fmla="*/ 2 w 71"/>
                <a:gd name="T5" fmla="*/ 47 h 72"/>
                <a:gd name="T6" fmla="*/ 2 w 71"/>
                <a:gd name="T7" fmla="*/ 55 h 72"/>
                <a:gd name="T8" fmla="*/ 2 w 71"/>
                <a:gd name="T9" fmla="*/ 55 h 72"/>
                <a:gd name="T10" fmla="*/ 8 w 71"/>
                <a:gd name="T11" fmla="*/ 57 h 72"/>
                <a:gd name="T12" fmla="*/ 9 w 71"/>
                <a:gd name="T13" fmla="*/ 62 h 72"/>
                <a:gd name="T14" fmla="*/ 9 w 71"/>
                <a:gd name="T15" fmla="*/ 62 h 72"/>
                <a:gd name="T16" fmla="*/ 15 w 71"/>
                <a:gd name="T17" fmla="*/ 64 h 72"/>
                <a:gd name="T18" fmla="*/ 16 w 71"/>
                <a:gd name="T19" fmla="*/ 69 h 72"/>
                <a:gd name="T20" fmla="*/ 17 w 71"/>
                <a:gd name="T21" fmla="*/ 70 h 72"/>
                <a:gd name="T22" fmla="*/ 24 w 71"/>
                <a:gd name="T23" fmla="*/ 70 h 72"/>
                <a:gd name="T24" fmla="*/ 71 w 71"/>
                <a:gd name="T25" fmla="*/ 23 h 72"/>
                <a:gd name="T26" fmla="*/ 71 w 71"/>
                <a:gd name="T27" fmla="*/ 23 h 72"/>
                <a:gd name="T28" fmla="*/ 49 w 71"/>
                <a:gd name="T2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2">
                  <a:moveTo>
                    <a:pt x="49" y="0"/>
                  </a:moveTo>
                  <a:cubicBezTo>
                    <a:pt x="49" y="0"/>
                    <a:pt x="48" y="0"/>
                    <a:pt x="48" y="1"/>
                  </a:cubicBezTo>
                  <a:cubicBezTo>
                    <a:pt x="2" y="47"/>
                    <a:pt x="2" y="47"/>
                    <a:pt x="2" y="47"/>
                  </a:cubicBezTo>
                  <a:cubicBezTo>
                    <a:pt x="0" y="49"/>
                    <a:pt x="0" y="53"/>
                    <a:pt x="2" y="55"/>
                  </a:cubicBezTo>
                  <a:cubicBezTo>
                    <a:pt x="2" y="55"/>
                    <a:pt x="2" y="55"/>
                    <a:pt x="2" y="55"/>
                  </a:cubicBezTo>
                  <a:cubicBezTo>
                    <a:pt x="4" y="57"/>
                    <a:pt x="6" y="57"/>
                    <a:pt x="8" y="57"/>
                  </a:cubicBezTo>
                  <a:cubicBezTo>
                    <a:pt x="7" y="58"/>
                    <a:pt x="7" y="60"/>
                    <a:pt x="9" y="62"/>
                  </a:cubicBezTo>
                  <a:cubicBezTo>
                    <a:pt x="9" y="62"/>
                    <a:pt x="9" y="62"/>
                    <a:pt x="9" y="62"/>
                  </a:cubicBezTo>
                  <a:cubicBezTo>
                    <a:pt x="11" y="64"/>
                    <a:pt x="13" y="64"/>
                    <a:pt x="15" y="64"/>
                  </a:cubicBezTo>
                  <a:cubicBezTo>
                    <a:pt x="14" y="66"/>
                    <a:pt x="15" y="68"/>
                    <a:pt x="16" y="69"/>
                  </a:cubicBezTo>
                  <a:cubicBezTo>
                    <a:pt x="17" y="70"/>
                    <a:pt x="17" y="70"/>
                    <a:pt x="17" y="70"/>
                  </a:cubicBezTo>
                  <a:cubicBezTo>
                    <a:pt x="19" y="72"/>
                    <a:pt x="22" y="72"/>
                    <a:pt x="24" y="70"/>
                  </a:cubicBezTo>
                  <a:cubicBezTo>
                    <a:pt x="71" y="23"/>
                    <a:pt x="71" y="23"/>
                    <a:pt x="71" y="23"/>
                  </a:cubicBezTo>
                  <a:cubicBezTo>
                    <a:pt x="71" y="23"/>
                    <a:pt x="71" y="23"/>
                    <a:pt x="71" y="23"/>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6" name="Rectangle 230"/>
            <p:cNvSpPr>
              <a:spLocks noChangeArrowheads="1"/>
            </p:cNvSpPr>
            <p:nvPr/>
          </p:nvSpPr>
          <p:spPr bwMode="auto">
            <a:xfrm>
              <a:off x="3879187" y="3222392"/>
              <a:ext cx="140957" cy="162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7" name="Rectangle 231"/>
            <p:cNvSpPr>
              <a:spLocks noChangeArrowheads="1"/>
            </p:cNvSpPr>
            <p:nvPr/>
          </p:nvSpPr>
          <p:spPr bwMode="auto">
            <a:xfrm>
              <a:off x="3879187" y="3269016"/>
              <a:ext cx="225531"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8" name="Rectangle 232"/>
            <p:cNvSpPr>
              <a:spLocks noChangeArrowheads="1"/>
            </p:cNvSpPr>
            <p:nvPr/>
          </p:nvSpPr>
          <p:spPr bwMode="auto">
            <a:xfrm>
              <a:off x="3879187" y="3315640"/>
              <a:ext cx="225531"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49" name="Rectangle 233"/>
            <p:cNvSpPr>
              <a:spLocks noChangeArrowheads="1"/>
            </p:cNvSpPr>
            <p:nvPr/>
          </p:nvSpPr>
          <p:spPr bwMode="auto">
            <a:xfrm>
              <a:off x="3879187" y="3361180"/>
              <a:ext cx="225531"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grpSp>
      <p:grpSp>
        <p:nvGrpSpPr>
          <p:cNvPr id="50" name="组合 49"/>
          <p:cNvGrpSpPr/>
          <p:nvPr/>
        </p:nvGrpSpPr>
        <p:grpSpPr>
          <a:xfrm>
            <a:off x="7596336" y="1419622"/>
            <a:ext cx="207026" cy="195550"/>
            <a:chOff x="4882149" y="3025052"/>
            <a:chExt cx="489013" cy="461905"/>
          </a:xfrm>
          <a:solidFill>
            <a:srgbClr val="002B82"/>
          </a:solidFill>
        </p:grpSpPr>
        <p:sp>
          <p:nvSpPr>
            <p:cNvPr id="51" name="Freeform 250"/>
            <p:cNvSpPr/>
            <p:nvPr/>
          </p:nvSpPr>
          <p:spPr bwMode="auto">
            <a:xfrm>
              <a:off x="4882149" y="3161672"/>
              <a:ext cx="468411" cy="325285"/>
            </a:xfrm>
            <a:custGeom>
              <a:avLst/>
              <a:gdLst>
                <a:gd name="T0" fmla="*/ 102 w 183"/>
                <a:gd name="T1" fmla="*/ 127 h 127"/>
                <a:gd name="T2" fmla="*/ 65 w 183"/>
                <a:gd name="T3" fmla="*/ 119 h 127"/>
                <a:gd name="T4" fmla="*/ 20 w 183"/>
                <a:gd name="T5" fmla="*/ 0 h 127"/>
                <a:gd name="T6" fmla="*/ 50 w 183"/>
                <a:gd name="T7" fmla="*/ 14 h 127"/>
                <a:gd name="T8" fmla="*/ 78 w 183"/>
                <a:gd name="T9" fmla="*/ 89 h 127"/>
                <a:gd name="T10" fmla="*/ 154 w 183"/>
                <a:gd name="T11" fmla="*/ 60 h 127"/>
                <a:gd name="T12" fmla="*/ 183 w 183"/>
                <a:gd name="T13" fmla="*/ 74 h 127"/>
                <a:gd name="T14" fmla="*/ 134 w 183"/>
                <a:gd name="T15" fmla="*/ 121 h 127"/>
                <a:gd name="T16" fmla="*/ 102 w 183"/>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127">
                  <a:moveTo>
                    <a:pt x="102" y="127"/>
                  </a:moveTo>
                  <a:cubicBezTo>
                    <a:pt x="89" y="127"/>
                    <a:pt x="77" y="124"/>
                    <a:pt x="65" y="119"/>
                  </a:cubicBezTo>
                  <a:cubicBezTo>
                    <a:pt x="20" y="98"/>
                    <a:pt x="0" y="45"/>
                    <a:pt x="20" y="0"/>
                  </a:cubicBezTo>
                  <a:cubicBezTo>
                    <a:pt x="50" y="14"/>
                    <a:pt x="50" y="14"/>
                    <a:pt x="50" y="14"/>
                  </a:cubicBezTo>
                  <a:cubicBezTo>
                    <a:pt x="37" y="42"/>
                    <a:pt x="50" y="76"/>
                    <a:pt x="78" y="89"/>
                  </a:cubicBezTo>
                  <a:cubicBezTo>
                    <a:pt x="107" y="102"/>
                    <a:pt x="141" y="89"/>
                    <a:pt x="154" y="60"/>
                  </a:cubicBezTo>
                  <a:cubicBezTo>
                    <a:pt x="183" y="74"/>
                    <a:pt x="183" y="74"/>
                    <a:pt x="183" y="74"/>
                  </a:cubicBezTo>
                  <a:cubicBezTo>
                    <a:pt x="174" y="96"/>
                    <a:pt x="156" y="112"/>
                    <a:pt x="134" y="121"/>
                  </a:cubicBezTo>
                  <a:cubicBezTo>
                    <a:pt x="123" y="125"/>
                    <a:pt x="112" y="127"/>
                    <a:pt x="102" y="1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52" name="Freeform 251"/>
            <p:cNvSpPr/>
            <p:nvPr/>
          </p:nvSpPr>
          <p:spPr bwMode="auto">
            <a:xfrm>
              <a:off x="4942869" y="3028305"/>
              <a:ext cx="179991" cy="148547"/>
            </a:xfrm>
            <a:custGeom>
              <a:avLst/>
              <a:gdLst>
                <a:gd name="T0" fmla="*/ 70 w 70"/>
                <a:gd name="T1" fmla="*/ 0 h 58"/>
                <a:gd name="T2" fmla="*/ 8 w 70"/>
                <a:gd name="T3" fmla="*/ 33 h 58"/>
                <a:gd name="T4" fmla="*/ 0 w 70"/>
                <a:gd name="T5" fmla="*/ 45 h 58"/>
                <a:gd name="T6" fmla="*/ 30 w 70"/>
                <a:gd name="T7" fmla="*/ 58 h 58"/>
                <a:gd name="T8" fmla="*/ 33 w 70"/>
                <a:gd name="T9" fmla="*/ 53 h 58"/>
                <a:gd name="T10" fmla="*/ 70 w 70"/>
                <a:gd name="T11" fmla="*/ 33 h 58"/>
                <a:gd name="T12" fmla="*/ 70 w 70"/>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70" h="58">
                  <a:moveTo>
                    <a:pt x="70" y="0"/>
                  </a:moveTo>
                  <a:cubicBezTo>
                    <a:pt x="45" y="2"/>
                    <a:pt x="23" y="14"/>
                    <a:pt x="8" y="33"/>
                  </a:cubicBezTo>
                  <a:cubicBezTo>
                    <a:pt x="5" y="37"/>
                    <a:pt x="2" y="41"/>
                    <a:pt x="0" y="45"/>
                  </a:cubicBezTo>
                  <a:cubicBezTo>
                    <a:pt x="30" y="58"/>
                    <a:pt x="30" y="58"/>
                    <a:pt x="30" y="58"/>
                  </a:cubicBezTo>
                  <a:cubicBezTo>
                    <a:pt x="31" y="57"/>
                    <a:pt x="32" y="55"/>
                    <a:pt x="33" y="53"/>
                  </a:cubicBezTo>
                  <a:cubicBezTo>
                    <a:pt x="42" y="42"/>
                    <a:pt x="55" y="35"/>
                    <a:pt x="70" y="33"/>
                  </a:cubicBezTo>
                  <a:lnTo>
                    <a:pt x="7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53" name="Freeform 252"/>
            <p:cNvSpPr/>
            <p:nvPr/>
          </p:nvSpPr>
          <p:spPr bwMode="auto">
            <a:xfrm>
              <a:off x="5284419" y="3276606"/>
              <a:ext cx="86743" cy="54214"/>
            </a:xfrm>
            <a:custGeom>
              <a:avLst/>
              <a:gdLst>
                <a:gd name="T0" fmla="*/ 1 w 34"/>
                <a:gd name="T1" fmla="*/ 0 h 21"/>
                <a:gd name="T2" fmla="*/ 0 w 34"/>
                <a:gd name="T3" fmla="*/ 8 h 21"/>
                <a:gd name="T4" fmla="*/ 29 w 34"/>
                <a:gd name="T5" fmla="*/ 21 h 21"/>
                <a:gd name="T6" fmla="*/ 34 w 34"/>
                <a:gd name="T7" fmla="*/ 0 h 21"/>
                <a:gd name="T8" fmla="*/ 1 w 34"/>
                <a:gd name="T9" fmla="*/ 0 h 21"/>
              </a:gdLst>
              <a:ahLst/>
              <a:cxnLst>
                <a:cxn ang="0">
                  <a:pos x="T0" y="T1"/>
                </a:cxn>
                <a:cxn ang="0">
                  <a:pos x="T2" y="T3"/>
                </a:cxn>
                <a:cxn ang="0">
                  <a:pos x="T4" y="T5"/>
                </a:cxn>
                <a:cxn ang="0">
                  <a:pos x="T6" y="T7"/>
                </a:cxn>
                <a:cxn ang="0">
                  <a:pos x="T8" y="T9"/>
                </a:cxn>
              </a:cxnLst>
              <a:rect l="0" t="0" r="r" b="b"/>
              <a:pathLst>
                <a:path w="34" h="21">
                  <a:moveTo>
                    <a:pt x="1" y="0"/>
                  </a:moveTo>
                  <a:cubicBezTo>
                    <a:pt x="1" y="3"/>
                    <a:pt x="0" y="5"/>
                    <a:pt x="0" y="8"/>
                  </a:cubicBezTo>
                  <a:cubicBezTo>
                    <a:pt x="29" y="21"/>
                    <a:pt x="29" y="21"/>
                    <a:pt x="29" y="21"/>
                  </a:cubicBezTo>
                  <a:cubicBezTo>
                    <a:pt x="32" y="14"/>
                    <a:pt x="33" y="7"/>
                    <a:pt x="34" y="0"/>
                  </a:cubicBezTo>
                  <a:lnTo>
                    <a:pt x="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54" name="Freeform 253"/>
            <p:cNvSpPr/>
            <p:nvPr/>
          </p:nvSpPr>
          <p:spPr bwMode="auto">
            <a:xfrm>
              <a:off x="5143462" y="3025052"/>
              <a:ext cx="227700" cy="230953"/>
            </a:xfrm>
            <a:custGeom>
              <a:avLst/>
              <a:gdLst>
                <a:gd name="T0" fmla="*/ 89 w 89"/>
                <a:gd name="T1" fmla="*/ 90 h 90"/>
                <a:gd name="T2" fmla="*/ 57 w 89"/>
                <a:gd name="T3" fmla="*/ 90 h 90"/>
                <a:gd name="T4" fmla="*/ 0 w 89"/>
                <a:gd name="T5" fmla="*/ 33 h 90"/>
                <a:gd name="T6" fmla="*/ 0 w 89"/>
                <a:gd name="T7" fmla="*/ 0 h 90"/>
                <a:gd name="T8" fmla="*/ 89 w 89"/>
                <a:gd name="T9" fmla="*/ 90 h 90"/>
              </a:gdLst>
              <a:ahLst/>
              <a:cxnLst>
                <a:cxn ang="0">
                  <a:pos x="T0" y="T1"/>
                </a:cxn>
                <a:cxn ang="0">
                  <a:pos x="T2" y="T3"/>
                </a:cxn>
                <a:cxn ang="0">
                  <a:pos x="T4" y="T5"/>
                </a:cxn>
                <a:cxn ang="0">
                  <a:pos x="T6" y="T7"/>
                </a:cxn>
                <a:cxn ang="0">
                  <a:pos x="T8" y="T9"/>
                </a:cxn>
              </a:cxnLst>
              <a:rect l="0" t="0" r="r" b="b"/>
              <a:pathLst>
                <a:path w="89" h="90">
                  <a:moveTo>
                    <a:pt x="89" y="90"/>
                  </a:moveTo>
                  <a:cubicBezTo>
                    <a:pt x="57" y="90"/>
                    <a:pt x="57" y="90"/>
                    <a:pt x="57" y="90"/>
                  </a:cubicBezTo>
                  <a:cubicBezTo>
                    <a:pt x="57" y="59"/>
                    <a:pt x="31" y="33"/>
                    <a:pt x="0" y="33"/>
                  </a:cubicBezTo>
                  <a:cubicBezTo>
                    <a:pt x="0" y="0"/>
                    <a:pt x="0" y="0"/>
                    <a:pt x="0" y="0"/>
                  </a:cubicBezTo>
                  <a:cubicBezTo>
                    <a:pt x="49" y="0"/>
                    <a:pt x="89" y="41"/>
                    <a:pt x="89" y="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55" name="Rectangle 254"/>
            <p:cNvSpPr>
              <a:spLocks noChangeArrowheads="1"/>
            </p:cNvSpPr>
            <p:nvPr/>
          </p:nvSpPr>
          <p:spPr bwMode="auto">
            <a:xfrm>
              <a:off x="5058888" y="3284196"/>
              <a:ext cx="43371" cy="542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56" name="Rectangle 255"/>
            <p:cNvSpPr>
              <a:spLocks noChangeArrowheads="1"/>
            </p:cNvSpPr>
            <p:nvPr/>
          </p:nvSpPr>
          <p:spPr bwMode="auto">
            <a:xfrm>
              <a:off x="5122860" y="3218054"/>
              <a:ext cx="41203" cy="1203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57" name="Rectangle 256"/>
            <p:cNvSpPr>
              <a:spLocks noChangeArrowheads="1"/>
            </p:cNvSpPr>
            <p:nvPr/>
          </p:nvSpPr>
          <p:spPr bwMode="auto">
            <a:xfrm>
              <a:off x="5184664" y="3182273"/>
              <a:ext cx="41203" cy="1561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grpSp>
      <p:grpSp>
        <p:nvGrpSpPr>
          <p:cNvPr id="58" name="组合 57"/>
          <p:cNvGrpSpPr/>
          <p:nvPr/>
        </p:nvGrpSpPr>
        <p:grpSpPr>
          <a:xfrm>
            <a:off x="2691147" y="2220505"/>
            <a:ext cx="226765" cy="226765"/>
            <a:chOff x="5958843" y="2994692"/>
            <a:chExt cx="535637" cy="535637"/>
          </a:xfrm>
          <a:solidFill>
            <a:srgbClr val="002B82"/>
          </a:solidFill>
        </p:grpSpPr>
        <p:sp>
          <p:nvSpPr>
            <p:cNvPr id="59" name="Freeform 257"/>
            <p:cNvSpPr>
              <a:spLocks noEditPoints="1"/>
            </p:cNvSpPr>
            <p:nvPr/>
          </p:nvSpPr>
          <p:spPr bwMode="auto">
            <a:xfrm>
              <a:off x="6077030" y="3109626"/>
              <a:ext cx="302516" cy="305768"/>
            </a:xfrm>
            <a:custGeom>
              <a:avLst/>
              <a:gdLst>
                <a:gd name="T0" fmla="*/ 101 w 118"/>
                <a:gd name="T1" fmla="*/ 91 h 119"/>
                <a:gd name="T2" fmla="*/ 107 w 118"/>
                <a:gd name="T3" fmla="*/ 77 h 119"/>
                <a:gd name="T4" fmla="*/ 23 w 118"/>
                <a:gd name="T5" fmla="*/ 25 h 119"/>
                <a:gd name="T6" fmla="*/ 30 w 118"/>
                <a:gd name="T7" fmla="*/ 25 h 119"/>
                <a:gd name="T8" fmla="*/ 27 w 118"/>
                <a:gd name="T9" fmla="*/ 24 h 119"/>
                <a:gd name="T10" fmla="*/ 21 w 118"/>
                <a:gd name="T11" fmla="*/ 35 h 119"/>
                <a:gd name="T12" fmla="*/ 28 w 118"/>
                <a:gd name="T13" fmla="*/ 33 h 119"/>
                <a:gd name="T14" fmla="*/ 33 w 118"/>
                <a:gd name="T15" fmla="*/ 41 h 119"/>
                <a:gd name="T16" fmla="*/ 25 w 118"/>
                <a:gd name="T17" fmla="*/ 46 h 119"/>
                <a:gd name="T18" fmla="*/ 15 w 118"/>
                <a:gd name="T19" fmla="*/ 54 h 119"/>
                <a:gd name="T20" fmla="*/ 25 w 118"/>
                <a:gd name="T21" fmla="*/ 63 h 119"/>
                <a:gd name="T22" fmla="*/ 40 w 118"/>
                <a:gd name="T23" fmla="*/ 72 h 119"/>
                <a:gd name="T24" fmla="*/ 34 w 118"/>
                <a:gd name="T25" fmla="*/ 89 h 119"/>
                <a:gd name="T26" fmla="*/ 28 w 118"/>
                <a:gd name="T27" fmla="*/ 102 h 119"/>
                <a:gd name="T28" fmla="*/ 25 w 118"/>
                <a:gd name="T29" fmla="*/ 92 h 119"/>
                <a:gd name="T30" fmla="*/ 21 w 118"/>
                <a:gd name="T31" fmla="*/ 70 h 119"/>
                <a:gd name="T32" fmla="*/ 11 w 118"/>
                <a:gd name="T33" fmla="*/ 57 h 119"/>
                <a:gd name="T34" fmla="*/ 34 w 118"/>
                <a:gd name="T35" fmla="*/ 12 h 119"/>
                <a:gd name="T36" fmla="*/ 23 w 118"/>
                <a:gd name="T37" fmla="*/ 20 h 119"/>
                <a:gd name="T38" fmla="*/ 105 w 118"/>
                <a:gd name="T39" fmla="*/ 50 h 119"/>
                <a:gd name="T40" fmla="*/ 98 w 118"/>
                <a:gd name="T41" fmla="*/ 59 h 119"/>
                <a:gd name="T42" fmla="*/ 94 w 118"/>
                <a:gd name="T43" fmla="*/ 64 h 119"/>
                <a:gd name="T44" fmla="*/ 86 w 118"/>
                <a:gd name="T45" fmla="*/ 65 h 119"/>
                <a:gd name="T46" fmla="*/ 76 w 118"/>
                <a:gd name="T47" fmla="*/ 55 h 119"/>
                <a:gd name="T48" fmla="*/ 70 w 118"/>
                <a:gd name="T49" fmla="*/ 60 h 119"/>
                <a:gd name="T50" fmla="*/ 70 w 118"/>
                <a:gd name="T51" fmla="*/ 70 h 119"/>
                <a:gd name="T52" fmla="*/ 57 w 118"/>
                <a:gd name="T53" fmla="*/ 77 h 119"/>
                <a:gd name="T54" fmla="*/ 45 w 118"/>
                <a:gd name="T55" fmla="*/ 58 h 119"/>
                <a:gd name="T56" fmla="*/ 61 w 118"/>
                <a:gd name="T57" fmla="*/ 51 h 119"/>
                <a:gd name="T58" fmla="*/ 63 w 118"/>
                <a:gd name="T59" fmla="*/ 49 h 119"/>
                <a:gd name="T60" fmla="*/ 59 w 118"/>
                <a:gd name="T61" fmla="*/ 48 h 119"/>
                <a:gd name="T62" fmla="*/ 48 w 118"/>
                <a:gd name="T63" fmla="*/ 48 h 119"/>
                <a:gd name="T64" fmla="*/ 50 w 118"/>
                <a:gd name="T65" fmla="*/ 39 h 119"/>
                <a:gd name="T66" fmla="*/ 54 w 118"/>
                <a:gd name="T67" fmla="*/ 38 h 119"/>
                <a:gd name="T68" fmla="*/ 59 w 118"/>
                <a:gd name="T69" fmla="*/ 24 h 119"/>
                <a:gd name="T70" fmla="*/ 75 w 118"/>
                <a:gd name="T71" fmla="*/ 25 h 119"/>
                <a:gd name="T72" fmla="*/ 83 w 118"/>
                <a:gd name="T73" fmla="*/ 20 h 119"/>
                <a:gd name="T74" fmla="*/ 95 w 118"/>
                <a:gd name="T75" fmla="*/ 21 h 119"/>
                <a:gd name="T76" fmla="*/ 105 w 118"/>
                <a:gd name="T77" fmla="*/ 63 h 119"/>
                <a:gd name="T78" fmla="*/ 105 w 118"/>
                <a:gd name="T79" fmla="*/ 70 h 119"/>
                <a:gd name="T80" fmla="*/ 102 w 118"/>
                <a:gd name="T81" fmla="*/ 68 h 119"/>
                <a:gd name="T82" fmla="*/ 105 w 118"/>
                <a:gd name="T83" fmla="*/ 59 h 119"/>
                <a:gd name="T84" fmla="*/ 107 w 118"/>
                <a:gd name="T85" fmla="*/ 50 h 119"/>
                <a:gd name="T86" fmla="*/ 109 w 118"/>
                <a:gd name="T87" fmla="*/ 39 h 119"/>
                <a:gd name="T88" fmla="*/ 86 w 118"/>
                <a:gd name="T89" fmla="*/ 66 h 119"/>
                <a:gd name="T90" fmla="*/ 73 w 118"/>
                <a:gd name="T91" fmla="*/ 76 h 119"/>
                <a:gd name="T92" fmla="*/ 35 w 118"/>
                <a:gd name="T93" fmla="*/ 26 h 119"/>
                <a:gd name="T94" fmla="*/ 31 w 118"/>
                <a:gd name="T95" fmla="*/ 17 h 119"/>
                <a:gd name="T96" fmla="*/ 46 w 118"/>
                <a:gd name="T97" fmla="*/ 11 h 119"/>
                <a:gd name="T98" fmla="*/ 50 w 118"/>
                <a:gd name="T99" fmla="*/ 18 h 119"/>
                <a:gd name="T100" fmla="*/ 42 w 118"/>
                <a:gd name="T101" fmla="*/ 27 h 119"/>
                <a:gd name="T102" fmla="*/ 57 w 118"/>
                <a:gd name="T103" fmla="*/ 16 h 119"/>
                <a:gd name="T104" fmla="*/ 59 w 118"/>
                <a:gd name="T105" fmla="*/ 14 h 119"/>
                <a:gd name="T106" fmla="*/ 47 w 118"/>
                <a:gd name="T107" fmla="*/ 27 h 119"/>
                <a:gd name="T108" fmla="*/ 75 w 118"/>
                <a:gd name="T109" fmla="*/ 19 h 119"/>
                <a:gd name="T110" fmla="*/ 87 w 118"/>
                <a:gd name="T111" fmla="*/ 15 h 119"/>
                <a:gd name="T112" fmla="*/ 27 w 118"/>
                <a:gd name="T113" fmla="*/ 59 h 119"/>
                <a:gd name="T114" fmla="*/ 24 w 118"/>
                <a:gd name="T115" fmla="*/ 59 h 119"/>
                <a:gd name="T116" fmla="*/ 23 w 118"/>
                <a:gd name="T117" fmla="*/ 55 h 119"/>
                <a:gd name="T118" fmla="*/ 111 w 118"/>
                <a:gd name="T119" fmla="*/ 7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 h="119">
                  <a:moveTo>
                    <a:pt x="59" y="0"/>
                  </a:moveTo>
                  <a:cubicBezTo>
                    <a:pt x="26" y="0"/>
                    <a:pt x="0" y="27"/>
                    <a:pt x="0" y="60"/>
                  </a:cubicBezTo>
                  <a:cubicBezTo>
                    <a:pt x="0" y="92"/>
                    <a:pt x="26" y="119"/>
                    <a:pt x="59" y="119"/>
                  </a:cubicBezTo>
                  <a:cubicBezTo>
                    <a:pt x="91" y="119"/>
                    <a:pt x="118" y="92"/>
                    <a:pt x="118" y="60"/>
                  </a:cubicBezTo>
                  <a:cubicBezTo>
                    <a:pt x="118" y="27"/>
                    <a:pt x="91" y="0"/>
                    <a:pt x="59" y="0"/>
                  </a:cubicBezTo>
                  <a:close/>
                  <a:moveTo>
                    <a:pt x="110" y="77"/>
                  </a:moveTo>
                  <a:cubicBezTo>
                    <a:pt x="110" y="77"/>
                    <a:pt x="110" y="77"/>
                    <a:pt x="110" y="78"/>
                  </a:cubicBezTo>
                  <a:cubicBezTo>
                    <a:pt x="110" y="78"/>
                    <a:pt x="110" y="78"/>
                    <a:pt x="110" y="78"/>
                  </a:cubicBezTo>
                  <a:cubicBezTo>
                    <a:pt x="108" y="82"/>
                    <a:pt x="107" y="86"/>
                    <a:pt x="104" y="89"/>
                  </a:cubicBezTo>
                  <a:cubicBezTo>
                    <a:pt x="104" y="89"/>
                    <a:pt x="104" y="89"/>
                    <a:pt x="103" y="90"/>
                  </a:cubicBezTo>
                  <a:cubicBezTo>
                    <a:pt x="102" y="89"/>
                    <a:pt x="102" y="90"/>
                    <a:pt x="101" y="91"/>
                  </a:cubicBezTo>
                  <a:cubicBezTo>
                    <a:pt x="100" y="91"/>
                    <a:pt x="100" y="90"/>
                    <a:pt x="100" y="90"/>
                  </a:cubicBezTo>
                  <a:cubicBezTo>
                    <a:pt x="100" y="89"/>
                    <a:pt x="100" y="89"/>
                    <a:pt x="100" y="88"/>
                  </a:cubicBezTo>
                  <a:cubicBezTo>
                    <a:pt x="100" y="87"/>
                    <a:pt x="100" y="87"/>
                    <a:pt x="99" y="87"/>
                  </a:cubicBezTo>
                  <a:cubicBezTo>
                    <a:pt x="100" y="86"/>
                    <a:pt x="99" y="85"/>
                    <a:pt x="99" y="84"/>
                  </a:cubicBezTo>
                  <a:cubicBezTo>
                    <a:pt x="99" y="83"/>
                    <a:pt x="100" y="83"/>
                    <a:pt x="101" y="83"/>
                  </a:cubicBezTo>
                  <a:cubicBezTo>
                    <a:pt x="101" y="83"/>
                    <a:pt x="101" y="81"/>
                    <a:pt x="102" y="81"/>
                  </a:cubicBezTo>
                  <a:cubicBezTo>
                    <a:pt x="102" y="80"/>
                    <a:pt x="102" y="81"/>
                    <a:pt x="102" y="81"/>
                  </a:cubicBezTo>
                  <a:cubicBezTo>
                    <a:pt x="103" y="81"/>
                    <a:pt x="102" y="80"/>
                    <a:pt x="103" y="80"/>
                  </a:cubicBezTo>
                  <a:cubicBezTo>
                    <a:pt x="103" y="80"/>
                    <a:pt x="104" y="79"/>
                    <a:pt x="104" y="80"/>
                  </a:cubicBezTo>
                  <a:cubicBezTo>
                    <a:pt x="105" y="80"/>
                    <a:pt x="105" y="79"/>
                    <a:pt x="105" y="78"/>
                  </a:cubicBezTo>
                  <a:cubicBezTo>
                    <a:pt x="105" y="78"/>
                    <a:pt x="106" y="77"/>
                    <a:pt x="107" y="77"/>
                  </a:cubicBezTo>
                  <a:cubicBezTo>
                    <a:pt x="107" y="77"/>
                    <a:pt x="107" y="76"/>
                    <a:pt x="107" y="76"/>
                  </a:cubicBezTo>
                  <a:cubicBezTo>
                    <a:pt x="108" y="77"/>
                    <a:pt x="109" y="76"/>
                    <a:pt x="110" y="77"/>
                  </a:cubicBezTo>
                  <a:cubicBezTo>
                    <a:pt x="110" y="77"/>
                    <a:pt x="110" y="77"/>
                    <a:pt x="110" y="77"/>
                  </a:cubicBezTo>
                  <a:close/>
                  <a:moveTo>
                    <a:pt x="17" y="25"/>
                  </a:moveTo>
                  <a:cubicBezTo>
                    <a:pt x="17" y="25"/>
                    <a:pt x="18" y="25"/>
                    <a:pt x="18" y="25"/>
                  </a:cubicBezTo>
                  <a:cubicBezTo>
                    <a:pt x="19" y="25"/>
                    <a:pt x="19" y="24"/>
                    <a:pt x="19" y="25"/>
                  </a:cubicBezTo>
                  <a:cubicBezTo>
                    <a:pt x="19" y="25"/>
                    <a:pt x="20" y="26"/>
                    <a:pt x="20" y="26"/>
                  </a:cubicBezTo>
                  <a:cubicBezTo>
                    <a:pt x="20" y="25"/>
                    <a:pt x="20" y="24"/>
                    <a:pt x="20" y="23"/>
                  </a:cubicBezTo>
                  <a:cubicBezTo>
                    <a:pt x="20" y="23"/>
                    <a:pt x="20" y="23"/>
                    <a:pt x="20" y="22"/>
                  </a:cubicBezTo>
                  <a:cubicBezTo>
                    <a:pt x="21" y="22"/>
                    <a:pt x="21" y="23"/>
                    <a:pt x="21" y="23"/>
                  </a:cubicBezTo>
                  <a:cubicBezTo>
                    <a:pt x="22" y="24"/>
                    <a:pt x="22" y="24"/>
                    <a:pt x="23" y="25"/>
                  </a:cubicBezTo>
                  <a:cubicBezTo>
                    <a:pt x="23" y="25"/>
                    <a:pt x="22" y="25"/>
                    <a:pt x="23" y="26"/>
                  </a:cubicBezTo>
                  <a:cubicBezTo>
                    <a:pt x="23" y="25"/>
                    <a:pt x="23" y="25"/>
                    <a:pt x="24" y="24"/>
                  </a:cubicBezTo>
                  <a:cubicBezTo>
                    <a:pt x="24" y="24"/>
                    <a:pt x="23" y="24"/>
                    <a:pt x="23" y="24"/>
                  </a:cubicBezTo>
                  <a:cubicBezTo>
                    <a:pt x="22" y="23"/>
                    <a:pt x="23" y="21"/>
                    <a:pt x="24" y="20"/>
                  </a:cubicBezTo>
                  <a:cubicBezTo>
                    <a:pt x="24" y="20"/>
                    <a:pt x="24" y="21"/>
                    <a:pt x="24" y="21"/>
                  </a:cubicBezTo>
                  <a:cubicBezTo>
                    <a:pt x="25" y="21"/>
                    <a:pt x="26" y="20"/>
                    <a:pt x="26" y="22"/>
                  </a:cubicBezTo>
                  <a:cubicBezTo>
                    <a:pt x="27" y="22"/>
                    <a:pt x="27" y="21"/>
                    <a:pt x="28" y="21"/>
                  </a:cubicBezTo>
                  <a:cubicBezTo>
                    <a:pt x="28" y="22"/>
                    <a:pt x="28" y="22"/>
                    <a:pt x="28" y="23"/>
                  </a:cubicBezTo>
                  <a:cubicBezTo>
                    <a:pt x="29" y="23"/>
                    <a:pt x="29" y="23"/>
                    <a:pt x="30" y="23"/>
                  </a:cubicBezTo>
                  <a:cubicBezTo>
                    <a:pt x="30" y="23"/>
                    <a:pt x="30" y="24"/>
                    <a:pt x="31" y="24"/>
                  </a:cubicBezTo>
                  <a:cubicBezTo>
                    <a:pt x="31" y="24"/>
                    <a:pt x="30" y="24"/>
                    <a:pt x="30" y="25"/>
                  </a:cubicBezTo>
                  <a:cubicBezTo>
                    <a:pt x="31" y="25"/>
                    <a:pt x="31" y="25"/>
                    <a:pt x="32" y="25"/>
                  </a:cubicBezTo>
                  <a:cubicBezTo>
                    <a:pt x="32" y="26"/>
                    <a:pt x="32" y="26"/>
                    <a:pt x="32" y="26"/>
                  </a:cubicBezTo>
                  <a:cubicBezTo>
                    <a:pt x="32" y="27"/>
                    <a:pt x="32" y="27"/>
                    <a:pt x="32" y="27"/>
                  </a:cubicBezTo>
                  <a:cubicBezTo>
                    <a:pt x="31" y="27"/>
                    <a:pt x="31" y="28"/>
                    <a:pt x="32" y="28"/>
                  </a:cubicBezTo>
                  <a:cubicBezTo>
                    <a:pt x="31" y="28"/>
                    <a:pt x="31" y="27"/>
                    <a:pt x="30" y="27"/>
                  </a:cubicBezTo>
                  <a:cubicBezTo>
                    <a:pt x="30" y="28"/>
                    <a:pt x="31" y="28"/>
                    <a:pt x="31" y="29"/>
                  </a:cubicBezTo>
                  <a:cubicBezTo>
                    <a:pt x="31" y="30"/>
                    <a:pt x="30" y="30"/>
                    <a:pt x="30" y="31"/>
                  </a:cubicBezTo>
                  <a:cubicBezTo>
                    <a:pt x="29" y="31"/>
                    <a:pt x="29" y="29"/>
                    <a:pt x="27" y="29"/>
                  </a:cubicBezTo>
                  <a:cubicBezTo>
                    <a:pt x="27" y="29"/>
                    <a:pt x="26" y="29"/>
                    <a:pt x="26" y="28"/>
                  </a:cubicBezTo>
                  <a:cubicBezTo>
                    <a:pt x="26" y="27"/>
                    <a:pt x="28" y="27"/>
                    <a:pt x="28" y="26"/>
                  </a:cubicBezTo>
                  <a:cubicBezTo>
                    <a:pt x="28" y="25"/>
                    <a:pt x="27" y="26"/>
                    <a:pt x="27" y="24"/>
                  </a:cubicBezTo>
                  <a:cubicBezTo>
                    <a:pt x="27" y="25"/>
                    <a:pt x="26" y="24"/>
                    <a:pt x="26" y="24"/>
                  </a:cubicBezTo>
                  <a:cubicBezTo>
                    <a:pt x="25" y="24"/>
                    <a:pt x="25" y="24"/>
                    <a:pt x="24" y="24"/>
                  </a:cubicBezTo>
                  <a:cubicBezTo>
                    <a:pt x="24" y="24"/>
                    <a:pt x="25" y="24"/>
                    <a:pt x="25" y="25"/>
                  </a:cubicBezTo>
                  <a:cubicBezTo>
                    <a:pt x="25" y="25"/>
                    <a:pt x="25" y="26"/>
                    <a:pt x="25" y="27"/>
                  </a:cubicBezTo>
                  <a:cubicBezTo>
                    <a:pt x="24" y="27"/>
                    <a:pt x="23" y="27"/>
                    <a:pt x="22" y="28"/>
                  </a:cubicBezTo>
                  <a:cubicBezTo>
                    <a:pt x="22" y="28"/>
                    <a:pt x="22" y="28"/>
                    <a:pt x="22" y="28"/>
                  </a:cubicBezTo>
                  <a:cubicBezTo>
                    <a:pt x="21" y="29"/>
                    <a:pt x="21" y="29"/>
                    <a:pt x="21" y="30"/>
                  </a:cubicBezTo>
                  <a:cubicBezTo>
                    <a:pt x="20" y="30"/>
                    <a:pt x="20" y="31"/>
                    <a:pt x="19" y="32"/>
                  </a:cubicBezTo>
                  <a:cubicBezTo>
                    <a:pt x="19" y="32"/>
                    <a:pt x="19" y="32"/>
                    <a:pt x="19" y="32"/>
                  </a:cubicBezTo>
                  <a:cubicBezTo>
                    <a:pt x="19" y="33"/>
                    <a:pt x="20" y="33"/>
                    <a:pt x="19" y="34"/>
                  </a:cubicBezTo>
                  <a:cubicBezTo>
                    <a:pt x="20" y="34"/>
                    <a:pt x="21" y="35"/>
                    <a:pt x="21" y="35"/>
                  </a:cubicBezTo>
                  <a:cubicBezTo>
                    <a:pt x="22" y="35"/>
                    <a:pt x="22" y="35"/>
                    <a:pt x="22" y="35"/>
                  </a:cubicBezTo>
                  <a:cubicBezTo>
                    <a:pt x="23" y="35"/>
                    <a:pt x="23" y="35"/>
                    <a:pt x="23" y="35"/>
                  </a:cubicBezTo>
                  <a:cubicBezTo>
                    <a:pt x="23" y="36"/>
                    <a:pt x="23" y="37"/>
                    <a:pt x="24" y="38"/>
                  </a:cubicBezTo>
                  <a:cubicBezTo>
                    <a:pt x="24" y="37"/>
                    <a:pt x="24" y="36"/>
                    <a:pt x="24" y="35"/>
                  </a:cubicBezTo>
                  <a:cubicBezTo>
                    <a:pt x="24" y="35"/>
                    <a:pt x="24" y="35"/>
                    <a:pt x="24" y="35"/>
                  </a:cubicBezTo>
                  <a:cubicBezTo>
                    <a:pt x="24" y="34"/>
                    <a:pt x="25" y="35"/>
                    <a:pt x="25" y="35"/>
                  </a:cubicBezTo>
                  <a:cubicBezTo>
                    <a:pt x="25" y="33"/>
                    <a:pt x="25" y="32"/>
                    <a:pt x="25" y="30"/>
                  </a:cubicBezTo>
                  <a:cubicBezTo>
                    <a:pt x="26" y="30"/>
                    <a:pt x="26" y="30"/>
                    <a:pt x="26" y="30"/>
                  </a:cubicBezTo>
                  <a:cubicBezTo>
                    <a:pt x="26" y="30"/>
                    <a:pt x="26" y="30"/>
                    <a:pt x="27" y="30"/>
                  </a:cubicBezTo>
                  <a:cubicBezTo>
                    <a:pt x="28" y="30"/>
                    <a:pt x="28" y="31"/>
                    <a:pt x="28" y="31"/>
                  </a:cubicBezTo>
                  <a:cubicBezTo>
                    <a:pt x="28" y="31"/>
                    <a:pt x="28" y="32"/>
                    <a:pt x="28" y="33"/>
                  </a:cubicBezTo>
                  <a:cubicBezTo>
                    <a:pt x="29" y="33"/>
                    <a:pt x="29" y="33"/>
                    <a:pt x="30" y="33"/>
                  </a:cubicBezTo>
                  <a:cubicBezTo>
                    <a:pt x="30" y="33"/>
                    <a:pt x="30" y="32"/>
                    <a:pt x="30" y="32"/>
                  </a:cubicBezTo>
                  <a:cubicBezTo>
                    <a:pt x="31" y="32"/>
                    <a:pt x="31" y="33"/>
                    <a:pt x="31" y="34"/>
                  </a:cubicBezTo>
                  <a:cubicBezTo>
                    <a:pt x="31" y="34"/>
                    <a:pt x="31" y="35"/>
                    <a:pt x="31" y="35"/>
                  </a:cubicBezTo>
                  <a:cubicBezTo>
                    <a:pt x="31" y="36"/>
                    <a:pt x="32" y="36"/>
                    <a:pt x="32" y="37"/>
                  </a:cubicBezTo>
                  <a:cubicBezTo>
                    <a:pt x="33" y="37"/>
                    <a:pt x="33" y="36"/>
                    <a:pt x="33" y="37"/>
                  </a:cubicBezTo>
                  <a:cubicBezTo>
                    <a:pt x="33" y="38"/>
                    <a:pt x="33" y="38"/>
                    <a:pt x="33" y="39"/>
                  </a:cubicBezTo>
                  <a:cubicBezTo>
                    <a:pt x="33" y="40"/>
                    <a:pt x="33" y="41"/>
                    <a:pt x="34" y="41"/>
                  </a:cubicBezTo>
                  <a:cubicBezTo>
                    <a:pt x="34" y="41"/>
                    <a:pt x="34" y="42"/>
                    <a:pt x="34" y="42"/>
                  </a:cubicBezTo>
                  <a:cubicBezTo>
                    <a:pt x="34" y="42"/>
                    <a:pt x="33" y="42"/>
                    <a:pt x="33" y="42"/>
                  </a:cubicBezTo>
                  <a:cubicBezTo>
                    <a:pt x="33" y="42"/>
                    <a:pt x="33" y="42"/>
                    <a:pt x="33" y="41"/>
                  </a:cubicBezTo>
                  <a:cubicBezTo>
                    <a:pt x="32" y="41"/>
                    <a:pt x="32" y="42"/>
                    <a:pt x="31" y="42"/>
                  </a:cubicBezTo>
                  <a:cubicBezTo>
                    <a:pt x="32" y="40"/>
                    <a:pt x="32" y="40"/>
                    <a:pt x="33" y="39"/>
                  </a:cubicBezTo>
                  <a:cubicBezTo>
                    <a:pt x="32" y="38"/>
                    <a:pt x="31" y="40"/>
                    <a:pt x="30" y="39"/>
                  </a:cubicBezTo>
                  <a:cubicBezTo>
                    <a:pt x="30" y="40"/>
                    <a:pt x="31" y="40"/>
                    <a:pt x="30" y="40"/>
                  </a:cubicBezTo>
                  <a:cubicBezTo>
                    <a:pt x="30" y="41"/>
                    <a:pt x="29" y="41"/>
                    <a:pt x="29" y="41"/>
                  </a:cubicBezTo>
                  <a:cubicBezTo>
                    <a:pt x="29" y="42"/>
                    <a:pt x="30" y="42"/>
                    <a:pt x="31" y="42"/>
                  </a:cubicBezTo>
                  <a:cubicBezTo>
                    <a:pt x="30" y="43"/>
                    <a:pt x="29" y="43"/>
                    <a:pt x="29" y="43"/>
                  </a:cubicBezTo>
                  <a:cubicBezTo>
                    <a:pt x="29" y="43"/>
                    <a:pt x="29" y="43"/>
                    <a:pt x="29" y="43"/>
                  </a:cubicBezTo>
                  <a:cubicBezTo>
                    <a:pt x="28" y="43"/>
                    <a:pt x="27" y="43"/>
                    <a:pt x="26" y="44"/>
                  </a:cubicBezTo>
                  <a:cubicBezTo>
                    <a:pt x="26" y="45"/>
                    <a:pt x="27" y="44"/>
                    <a:pt x="27" y="45"/>
                  </a:cubicBezTo>
                  <a:cubicBezTo>
                    <a:pt x="26" y="45"/>
                    <a:pt x="26" y="46"/>
                    <a:pt x="25" y="46"/>
                  </a:cubicBezTo>
                  <a:cubicBezTo>
                    <a:pt x="25" y="47"/>
                    <a:pt x="24" y="47"/>
                    <a:pt x="25" y="48"/>
                  </a:cubicBezTo>
                  <a:cubicBezTo>
                    <a:pt x="24" y="48"/>
                    <a:pt x="24" y="49"/>
                    <a:pt x="24" y="49"/>
                  </a:cubicBezTo>
                  <a:cubicBezTo>
                    <a:pt x="24" y="49"/>
                    <a:pt x="24" y="49"/>
                    <a:pt x="24" y="50"/>
                  </a:cubicBezTo>
                  <a:cubicBezTo>
                    <a:pt x="23" y="50"/>
                    <a:pt x="22" y="51"/>
                    <a:pt x="21" y="52"/>
                  </a:cubicBezTo>
                  <a:cubicBezTo>
                    <a:pt x="21" y="53"/>
                    <a:pt x="22" y="53"/>
                    <a:pt x="22" y="53"/>
                  </a:cubicBezTo>
                  <a:cubicBezTo>
                    <a:pt x="22" y="54"/>
                    <a:pt x="22" y="54"/>
                    <a:pt x="22" y="55"/>
                  </a:cubicBezTo>
                  <a:cubicBezTo>
                    <a:pt x="21" y="55"/>
                    <a:pt x="21" y="55"/>
                    <a:pt x="21" y="54"/>
                  </a:cubicBezTo>
                  <a:cubicBezTo>
                    <a:pt x="21" y="53"/>
                    <a:pt x="19" y="53"/>
                    <a:pt x="19" y="53"/>
                  </a:cubicBezTo>
                  <a:cubicBezTo>
                    <a:pt x="18" y="53"/>
                    <a:pt x="18" y="53"/>
                    <a:pt x="18" y="54"/>
                  </a:cubicBezTo>
                  <a:cubicBezTo>
                    <a:pt x="17" y="54"/>
                    <a:pt x="17" y="53"/>
                    <a:pt x="16" y="53"/>
                  </a:cubicBezTo>
                  <a:cubicBezTo>
                    <a:pt x="16" y="53"/>
                    <a:pt x="15" y="54"/>
                    <a:pt x="15" y="54"/>
                  </a:cubicBezTo>
                  <a:cubicBezTo>
                    <a:pt x="15" y="55"/>
                    <a:pt x="14" y="59"/>
                    <a:pt x="16" y="59"/>
                  </a:cubicBezTo>
                  <a:cubicBezTo>
                    <a:pt x="17" y="59"/>
                    <a:pt x="16" y="58"/>
                    <a:pt x="17" y="57"/>
                  </a:cubicBezTo>
                  <a:cubicBezTo>
                    <a:pt x="18" y="58"/>
                    <a:pt x="18" y="58"/>
                    <a:pt x="19" y="57"/>
                  </a:cubicBezTo>
                  <a:cubicBezTo>
                    <a:pt x="19" y="59"/>
                    <a:pt x="18" y="59"/>
                    <a:pt x="18" y="60"/>
                  </a:cubicBezTo>
                  <a:cubicBezTo>
                    <a:pt x="19" y="61"/>
                    <a:pt x="20" y="60"/>
                    <a:pt x="20" y="61"/>
                  </a:cubicBezTo>
                  <a:cubicBezTo>
                    <a:pt x="20" y="62"/>
                    <a:pt x="20" y="63"/>
                    <a:pt x="20" y="64"/>
                  </a:cubicBezTo>
                  <a:cubicBezTo>
                    <a:pt x="21" y="64"/>
                    <a:pt x="21" y="64"/>
                    <a:pt x="21" y="64"/>
                  </a:cubicBezTo>
                  <a:cubicBezTo>
                    <a:pt x="22" y="64"/>
                    <a:pt x="22" y="64"/>
                    <a:pt x="22" y="65"/>
                  </a:cubicBezTo>
                  <a:cubicBezTo>
                    <a:pt x="23" y="64"/>
                    <a:pt x="23" y="64"/>
                    <a:pt x="24" y="63"/>
                  </a:cubicBezTo>
                  <a:cubicBezTo>
                    <a:pt x="24" y="63"/>
                    <a:pt x="24" y="62"/>
                    <a:pt x="24" y="62"/>
                  </a:cubicBezTo>
                  <a:cubicBezTo>
                    <a:pt x="25" y="62"/>
                    <a:pt x="25" y="63"/>
                    <a:pt x="25" y="63"/>
                  </a:cubicBezTo>
                  <a:cubicBezTo>
                    <a:pt x="26" y="63"/>
                    <a:pt x="26" y="62"/>
                    <a:pt x="26" y="62"/>
                  </a:cubicBezTo>
                  <a:cubicBezTo>
                    <a:pt x="26" y="63"/>
                    <a:pt x="27" y="63"/>
                    <a:pt x="27" y="64"/>
                  </a:cubicBezTo>
                  <a:cubicBezTo>
                    <a:pt x="28" y="64"/>
                    <a:pt x="28" y="64"/>
                    <a:pt x="28" y="64"/>
                  </a:cubicBezTo>
                  <a:cubicBezTo>
                    <a:pt x="29" y="64"/>
                    <a:pt x="30" y="64"/>
                    <a:pt x="30" y="65"/>
                  </a:cubicBezTo>
                  <a:cubicBezTo>
                    <a:pt x="31" y="66"/>
                    <a:pt x="31" y="66"/>
                    <a:pt x="32" y="67"/>
                  </a:cubicBezTo>
                  <a:cubicBezTo>
                    <a:pt x="33" y="66"/>
                    <a:pt x="34" y="68"/>
                    <a:pt x="34" y="69"/>
                  </a:cubicBezTo>
                  <a:cubicBezTo>
                    <a:pt x="34" y="70"/>
                    <a:pt x="34" y="70"/>
                    <a:pt x="35" y="70"/>
                  </a:cubicBezTo>
                  <a:cubicBezTo>
                    <a:pt x="35" y="71"/>
                    <a:pt x="36" y="70"/>
                    <a:pt x="36" y="71"/>
                  </a:cubicBezTo>
                  <a:cubicBezTo>
                    <a:pt x="37" y="71"/>
                    <a:pt x="37" y="71"/>
                    <a:pt x="38" y="71"/>
                  </a:cubicBezTo>
                  <a:cubicBezTo>
                    <a:pt x="38" y="71"/>
                    <a:pt x="39" y="71"/>
                    <a:pt x="39" y="72"/>
                  </a:cubicBezTo>
                  <a:cubicBezTo>
                    <a:pt x="40" y="72"/>
                    <a:pt x="40" y="72"/>
                    <a:pt x="40" y="72"/>
                  </a:cubicBezTo>
                  <a:cubicBezTo>
                    <a:pt x="40" y="73"/>
                    <a:pt x="41" y="73"/>
                    <a:pt x="41" y="74"/>
                  </a:cubicBezTo>
                  <a:cubicBezTo>
                    <a:pt x="41" y="74"/>
                    <a:pt x="40" y="74"/>
                    <a:pt x="40" y="75"/>
                  </a:cubicBezTo>
                  <a:cubicBezTo>
                    <a:pt x="40" y="75"/>
                    <a:pt x="40" y="76"/>
                    <a:pt x="40" y="76"/>
                  </a:cubicBezTo>
                  <a:cubicBezTo>
                    <a:pt x="40" y="77"/>
                    <a:pt x="39" y="77"/>
                    <a:pt x="39" y="78"/>
                  </a:cubicBezTo>
                  <a:cubicBezTo>
                    <a:pt x="39" y="78"/>
                    <a:pt x="39" y="78"/>
                    <a:pt x="39" y="78"/>
                  </a:cubicBezTo>
                  <a:cubicBezTo>
                    <a:pt x="39" y="79"/>
                    <a:pt x="38" y="79"/>
                    <a:pt x="38" y="79"/>
                  </a:cubicBezTo>
                  <a:cubicBezTo>
                    <a:pt x="39" y="81"/>
                    <a:pt x="38" y="82"/>
                    <a:pt x="38" y="83"/>
                  </a:cubicBezTo>
                  <a:cubicBezTo>
                    <a:pt x="37" y="83"/>
                    <a:pt x="37" y="83"/>
                    <a:pt x="36" y="84"/>
                  </a:cubicBezTo>
                  <a:cubicBezTo>
                    <a:pt x="36" y="84"/>
                    <a:pt x="36" y="85"/>
                    <a:pt x="35" y="85"/>
                  </a:cubicBezTo>
                  <a:cubicBezTo>
                    <a:pt x="35" y="86"/>
                    <a:pt x="35" y="86"/>
                    <a:pt x="35" y="87"/>
                  </a:cubicBezTo>
                  <a:cubicBezTo>
                    <a:pt x="35" y="87"/>
                    <a:pt x="34" y="87"/>
                    <a:pt x="34" y="89"/>
                  </a:cubicBezTo>
                  <a:cubicBezTo>
                    <a:pt x="34" y="89"/>
                    <a:pt x="34" y="89"/>
                    <a:pt x="34" y="90"/>
                  </a:cubicBezTo>
                  <a:cubicBezTo>
                    <a:pt x="33" y="90"/>
                    <a:pt x="33" y="90"/>
                    <a:pt x="33" y="90"/>
                  </a:cubicBezTo>
                  <a:cubicBezTo>
                    <a:pt x="33" y="90"/>
                    <a:pt x="32" y="90"/>
                    <a:pt x="32" y="90"/>
                  </a:cubicBezTo>
                  <a:cubicBezTo>
                    <a:pt x="32" y="91"/>
                    <a:pt x="32" y="91"/>
                    <a:pt x="32" y="92"/>
                  </a:cubicBezTo>
                  <a:cubicBezTo>
                    <a:pt x="31" y="92"/>
                    <a:pt x="31" y="93"/>
                    <a:pt x="30" y="93"/>
                  </a:cubicBezTo>
                  <a:cubicBezTo>
                    <a:pt x="30" y="94"/>
                    <a:pt x="30" y="95"/>
                    <a:pt x="29" y="94"/>
                  </a:cubicBezTo>
                  <a:cubicBezTo>
                    <a:pt x="30" y="95"/>
                    <a:pt x="29" y="97"/>
                    <a:pt x="29" y="97"/>
                  </a:cubicBezTo>
                  <a:cubicBezTo>
                    <a:pt x="29" y="98"/>
                    <a:pt x="29" y="98"/>
                    <a:pt x="29" y="99"/>
                  </a:cubicBezTo>
                  <a:cubicBezTo>
                    <a:pt x="29" y="99"/>
                    <a:pt x="29" y="99"/>
                    <a:pt x="28" y="99"/>
                  </a:cubicBezTo>
                  <a:cubicBezTo>
                    <a:pt x="28" y="100"/>
                    <a:pt x="28" y="100"/>
                    <a:pt x="28" y="101"/>
                  </a:cubicBezTo>
                  <a:cubicBezTo>
                    <a:pt x="28" y="102"/>
                    <a:pt x="29" y="102"/>
                    <a:pt x="28" y="102"/>
                  </a:cubicBezTo>
                  <a:cubicBezTo>
                    <a:pt x="29" y="103"/>
                    <a:pt x="29" y="103"/>
                    <a:pt x="30" y="103"/>
                  </a:cubicBezTo>
                  <a:cubicBezTo>
                    <a:pt x="29" y="104"/>
                    <a:pt x="28" y="104"/>
                    <a:pt x="28" y="104"/>
                  </a:cubicBezTo>
                  <a:cubicBezTo>
                    <a:pt x="27" y="103"/>
                    <a:pt x="27" y="103"/>
                    <a:pt x="27" y="103"/>
                  </a:cubicBezTo>
                  <a:cubicBezTo>
                    <a:pt x="27" y="103"/>
                    <a:pt x="27" y="103"/>
                    <a:pt x="26" y="103"/>
                  </a:cubicBezTo>
                  <a:cubicBezTo>
                    <a:pt x="27" y="103"/>
                    <a:pt x="26" y="103"/>
                    <a:pt x="26" y="102"/>
                  </a:cubicBezTo>
                  <a:cubicBezTo>
                    <a:pt x="26" y="102"/>
                    <a:pt x="26" y="101"/>
                    <a:pt x="25" y="100"/>
                  </a:cubicBezTo>
                  <a:cubicBezTo>
                    <a:pt x="26" y="99"/>
                    <a:pt x="25" y="98"/>
                    <a:pt x="25" y="97"/>
                  </a:cubicBezTo>
                  <a:cubicBezTo>
                    <a:pt x="25" y="96"/>
                    <a:pt x="25" y="96"/>
                    <a:pt x="25" y="95"/>
                  </a:cubicBezTo>
                  <a:cubicBezTo>
                    <a:pt x="25" y="94"/>
                    <a:pt x="24" y="95"/>
                    <a:pt x="25" y="94"/>
                  </a:cubicBezTo>
                  <a:cubicBezTo>
                    <a:pt x="25" y="94"/>
                    <a:pt x="26" y="94"/>
                    <a:pt x="26" y="93"/>
                  </a:cubicBezTo>
                  <a:cubicBezTo>
                    <a:pt x="25" y="92"/>
                    <a:pt x="25" y="93"/>
                    <a:pt x="25" y="92"/>
                  </a:cubicBezTo>
                  <a:cubicBezTo>
                    <a:pt x="25" y="91"/>
                    <a:pt x="25" y="89"/>
                    <a:pt x="26" y="88"/>
                  </a:cubicBezTo>
                  <a:cubicBezTo>
                    <a:pt x="26" y="87"/>
                    <a:pt x="25" y="86"/>
                    <a:pt x="26" y="85"/>
                  </a:cubicBezTo>
                  <a:cubicBezTo>
                    <a:pt x="26" y="84"/>
                    <a:pt x="25" y="84"/>
                    <a:pt x="25" y="84"/>
                  </a:cubicBezTo>
                  <a:cubicBezTo>
                    <a:pt x="25" y="84"/>
                    <a:pt x="25" y="83"/>
                    <a:pt x="26" y="83"/>
                  </a:cubicBezTo>
                  <a:cubicBezTo>
                    <a:pt x="26" y="81"/>
                    <a:pt x="25" y="81"/>
                    <a:pt x="25" y="80"/>
                  </a:cubicBezTo>
                  <a:cubicBezTo>
                    <a:pt x="24" y="80"/>
                    <a:pt x="23" y="78"/>
                    <a:pt x="23" y="78"/>
                  </a:cubicBezTo>
                  <a:cubicBezTo>
                    <a:pt x="23" y="77"/>
                    <a:pt x="23" y="77"/>
                    <a:pt x="23" y="77"/>
                  </a:cubicBezTo>
                  <a:cubicBezTo>
                    <a:pt x="22" y="76"/>
                    <a:pt x="21" y="76"/>
                    <a:pt x="21" y="74"/>
                  </a:cubicBezTo>
                  <a:cubicBezTo>
                    <a:pt x="22" y="74"/>
                    <a:pt x="22" y="74"/>
                    <a:pt x="22" y="74"/>
                  </a:cubicBezTo>
                  <a:cubicBezTo>
                    <a:pt x="22" y="73"/>
                    <a:pt x="21" y="73"/>
                    <a:pt x="21" y="73"/>
                  </a:cubicBezTo>
                  <a:cubicBezTo>
                    <a:pt x="22" y="72"/>
                    <a:pt x="21" y="71"/>
                    <a:pt x="21" y="70"/>
                  </a:cubicBezTo>
                  <a:cubicBezTo>
                    <a:pt x="21" y="69"/>
                    <a:pt x="22" y="69"/>
                    <a:pt x="22" y="68"/>
                  </a:cubicBezTo>
                  <a:cubicBezTo>
                    <a:pt x="21" y="67"/>
                    <a:pt x="22" y="67"/>
                    <a:pt x="22" y="67"/>
                  </a:cubicBezTo>
                  <a:cubicBezTo>
                    <a:pt x="22" y="66"/>
                    <a:pt x="21" y="66"/>
                    <a:pt x="21" y="65"/>
                  </a:cubicBezTo>
                  <a:cubicBezTo>
                    <a:pt x="21" y="65"/>
                    <a:pt x="21" y="66"/>
                    <a:pt x="21" y="66"/>
                  </a:cubicBezTo>
                  <a:cubicBezTo>
                    <a:pt x="20" y="66"/>
                    <a:pt x="20" y="64"/>
                    <a:pt x="19" y="64"/>
                  </a:cubicBezTo>
                  <a:cubicBezTo>
                    <a:pt x="19" y="64"/>
                    <a:pt x="19" y="64"/>
                    <a:pt x="19" y="64"/>
                  </a:cubicBezTo>
                  <a:cubicBezTo>
                    <a:pt x="18" y="63"/>
                    <a:pt x="18" y="63"/>
                    <a:pt x="18" y="63"/>
                  </a:cubicBezTo>
                  <a:cubicBezTo>
                    <a:pt x="17" y="63"/>
                    <a:pt x="17" y="62"/>
                    <a:pt x="16" y="62"/>
                  </a:cubicBezTo>
                  <a:cubicBezTo>
                    <a:pt x="16" y="62"/>
                    <a:pt x="16" y="62"/>
                    <a:pt x="16" y="61"/>
                  </a:cubicBezTo>
                  <a:cubicBezTo>
                    <a:pt x="14" y="61"/>
                    <a:pt x="13" y="60"/>
                    <a:pt x="11" y="60"/>
                  </a:cubicBezTo>
                  <a:cubicBezTo>
                    <a:pt x="11" y="59"/>
                    <a:pt x="11" y="58"/>
                    <a:pt x="11" y="57"/>
                  </a:cubicBezTo>
                  <a:cubicBezTo>
                    <a:pt x="10" y="56"/>
                    <a:pt x="10" y="56"/>
                    <a:pt x="9" y="55"/>
                  </a:cubicBezTo>
                  <a:cubicBezTo>
                    <a:pt x="9" y="55"/>
                    <a:pt x="9" y="54"/>
                    <a:pt x="9" y="54"/>
                  </a:cubicBezTo>
                  <a:cubicBezTo>
                    <a:pt x="9" y="56"/>
                    <a:pt x="9" y="55"/>
                    <a:pt x="9" y="56"/>
                  </a:cubicBezTo>
                  <a:cubicBezTo>
                    <a:pt x="9" y="56"/>
                    <a:pt x="9" y="56"/>
                    <a:pt x="8" y="56"/>
                  </a:cubicBezTo>
                  <a:cubicBezTo>
                    <a:pt x="8" y="55"/>
                    <a:pt x="8" y="54"/>
                    <a:pt x="7" y="54"/>
                  </a:cubicBezTo>
                  <a:cubicBezTo>
                    <a:pt x="7" y="54"/>
                    <a:pt x="7" y="53"/>
                    <a:pt x="7" y="53"/>
                  </a:cubicBezTo>
                  <a:cubicBezTo>
                    <a:pt x="7" y="53"/>
                    <a:pt x="7" y="51"/>
                    <a:pt x="6" y="50"/>
                  </a:cubicBezTo>
                  <a:cubicBezTo>
                    <a:pt x="6" y="50"/>
                    <a:pt x="6" y="50"/>
                    <a:pt x="6" y="50"/>
                  </a:cubicBezTo>
                  <a:cubicBezTo>
                    <a:pt x="7" y="41"/>
                    <a:pt x="11" y="32"/>
                    <a:pt x="17" y="25"/>
                  </a:cubicBezTo>
                  <a:close/>
                  <a:moveTo>
                    <a:pt x="24" y="18"/>
                  </a:moveTo>
                  <a:cubicBezTo>
                    <a:pt x="27" y="16"/>
                    <a:pt x="30" y="14"/>
                    <a:pt x="34" y="12"/>
                  </a:cubicBezTo>
                  <a:cubicBezTo>
                    <a:pt x="34" y="12"/>
                    <a:pt x="34" y="12"/>
                    <a:pt x="34" y="12"/>
                  </a:cubicBezTo>
                  <a:cubicBezTo>
                    <a:pt x="34" y="13"/>
                    <a:pt x="33" y="13"/>
                    <a:pt x="32" y="13"/>
                  </a:cubicBezTo>
                  <a:cubicBezTo>
                    <a:pt x="32" y="13"/>
                    <a:pt x="32" y="14"/>
                    <a:pt x="32" y="14"/>
                  </a:cubicBezTo>
                  <a:cubicBezTo>
                    <a:pt x="31" y="14"/>
                    <a:pt x="31" y="15"/>
                    <a:pt x="31" y="15"/>
                  </a:cubicBezTo>
                  <a:cubicBezTo>
                    <a:pt x="30" y="15"/>
                    <a:pt x="30" y="16"/>
                    <a:pt x="29" y="16"/>
                  </a:cubicBezTo>
                  <a:cubicBezTo>
                    <a:pt x="29" y="17"/>
                    <a:pt x="28" y="17"/>
                    <a:pt x="28" y="18"/>
                  </a:cubicBezTo>
                  <a:cubicBezTo>
                    <a:pt x="27" y="18"/>
                    <a:pt x="27" y="18"/>
                    <a:pt x="26" y="18"/>
                  </a:cubicBezTo>
                  <a:cubicBezTo>
                    <a:pt x="26" y="19"/>
                    <a:pt x="27" y="18"/>
                    <a:pt x="27" y="19"/>
                  </a:cubicBezTo>
                  <a:cubicBezTo>
                    <a:pt x="27" y="19"/>
                    <a:pt x="27" y="19"/>
                    <a:pt x="26" y="19"/>
                  </a:cubicBezTo>
                  <a:cubicBezTo>
                    <a:pt x="26" y="21"/>
                    <a:pt x="24" y="20"/>
                    <a:pt x="23" y="20"/>
                  </a:cubicBezTo>
                  <a:cubicBezTo>
                    <a:pt x="23" y="20"/>
                    <a:pt x="23" y="20"/>
                    <a:pt x="23" y="20"/>
                  </a:cubicBezTo>
                  <a:cubicBezTo>
                    <a:pt x="23" y="19"/>
                    <a:pt x="23" y="19"/>
                    <a:pt x="23" y="19"/>
                  </a:cubicBezTo>
                  <a:cubicBezTo>
                    <a:pt x="24" y="19"/>
                    <a:pt x="24" y="19"/>
                    <a:pt x="25" y="19"/>
                  </a:cubicBezTo>
                  <a:cubicBezTo>
                    <a:pt x="25" y="19"/>
                    <a:pt x="24" y="18"/>
                    <a:pt x="24" y="18"/>
                  </a:cubicBezTo>
                  <a:close/>
                  <a:moveTo>
                    <a:pt x="107" y="35"/>
                  </a:moveTo>
                  <a:cubicBezTo>
                    <a:pt x="107" y="35"/>
                    <a:pt x="106" y="35"/>
                    <a:pt x="106" y="36"/>
                  </a:cubicBezTo>
                  <a:cubicBezTo>
                    <a:pt x="106" y="37"/>
                    <a:pt x="107" y="36"/>
                    <a:pt x="107" y="36"/>
                  </a:cubicBezTo>
                  <a:cubicBezTo>
                    <a:pt x="108" y="36"/>
                    <a:pt x="108" y="37"/>
                    <a:pt x="108" y="38"/>
                  </a:cubicBezTo>
                  <a:cubicBezTo>
                    <a:pt x="108" y="39"/>
                    <a:pt x="109" y="40"/>
                    <a:pt x="108" y="41"/>
                  </a:cubicBezTo>
                  <a:cubicBezTo>
                    <a:pt x="108" y="42"/>
                    <a:pt x="107" y="43"/>
                    <a:pt x="107" y="44"/>
                  </a:cubicBezTo>
                  <a:cubicBezTo>
                    <a:pt x="106" y="44"/>
                    <a:pt x="106" y="44"/>
                    <a:pt x="106" y="45"/>
                  </a:cubicBezTo>
                  <a:cubicBezTo>
                    <a:pt x="105" y="46"/>
                    <a:pt x="106" y="49"/>
                    <a:pt x="105" y="50"/>
                  </a:cubicBezTo>
                  <a:cubicBezTo>
                    <a:pt x="104" y="49"/>
                    <a:pt x="104" y="49"/>
                    <a:pt x="104" y="48"/>
                  </a:cubicBezTo>
                  <a:cubicBezTo>
                    <a:pt x="104" y="47"/>
                    <a:pt x="103" y="47"/>
                    <a:pt x="103" y="46"/>
                  </a:cubicBezTo>
                  <a:cubicBezTo>
                    <a:pt x="102" y="46"/>
                    <a:pt x="103" y="47"/>
                    <a:pt x="103" y="48"/>
                  </a:cubicBezTo>
                  <a:cubicBezTo>
                    <a:pt x="103" y="48"/>
                    <a:pt x="102" y="48"/>
                    <a:pt x="102" y="48"/>
                  </a:cubicBezTo>
                  <a:cubicBezTo>
                    <a:pt x="102" y="49"/>
                    <a:pt x="102" y="49"/>
                    <a:pt x="102" y="49"/>
                  </a:cubicBezTo>
                  <a:cubicBezTo>
                    <a:pt x="102" y="50"/>
                    <a:pt x="102" y="50"/>
                    <a:pt x="103" y="50"/>
                  </a:cubicBezTo>
                  <a:cubicBezTo>
                    <a:pt x="103" y="51"/>
                    <a:pt x="103" y="51"/>
                    <a:pt x="103" y="51"/>
                  </a:cubicBezTo>
                  <a:cubicBezTo>
                    <a:pt x="103" y="52"/>
                    <a:pt x="103" y="54"/>
                    <a:pt x="103" y="54"/>
                  </a:cubicBezTo>
                  <a:cubicBezTo>
                    <a:pt x="102" y="54"/>
                    <a:pt x="102" y="55"/>
                    <a:pt x="102" y="55"/>
                  </a:cubicBezTo>
                  <a:cubicBezTo>
                    <a:pt x="102" y="56"/>
                    <a:pt x="101" y="57"/>
                    <a:pt x="100" y="58"/>
                  </a:cubicBezTo>
                  <a:cubicBezTo>
                    <a:pt x="100" y="58"/>
                    <a:pt x="99" y="58"/>
                    <a:pt x="98" y="59"/>
                  </a:cubicBezTo>
                  <a:cubicBezTo>
                    <a:pt x="99" y="59"/>
                    <a:pt x="99" y="59"/>
                    <a:pt x="99" y="59"/>
                  </a:cubicBezTo>
                  <a:cubicBezTo>
                    <a:pt x="99" y="59"/>
                    <a:pt x="99" y="60"/>
                    <a:pt x="98" y="60"/>
                  </a:cubicBezTo>
                  <a:cubicBezTo>
                    <a:pt x="99" y="63"/>
                    <a:pt x="98" y="65"/>
                    <a:pt x="97" y="65"/>
                  </a:cubicBezTo>
                  <a:cubicBezTo>
                    <a:pt x="97" y="64"/>
                    <a:pt x="96" y="64"/>
                    <a:pt x="96" y="64"/>
                  </a:cubicBezTo>
                  <a:cubicBezTo>
                    <a:pt x="96" y="64"/>
                    <a:pt x="95" y="63"/>
                    <a:pt x="95" y="62"/>
                  </a:cubicBezTo>
                  <a:cubicBezTo>
                    <a:pt x="94" y="63"/>
                    <a:pt x="95" y="64"/>
                    <a:pt x="95" y="64"/>
                  </a:cubicBezTo>
                  <a:cubicBezTo>
                    <a:pt x="95" y="65"/>
                    <a:pt x="95" y="65"/>
                    <a:pt x="96" y="66"/>
                  </a:cubicBezTo>
                  <a:cubicBezTo>
                    <a:pt x="96" y="67"/>
                    <a:pt x="97" y="67"/>
                    <a:pt x="97" y="69"/>
                  </a:cubicBezTo>
                  <a:cubicBezTo>
                    <a:pt x="96" y="68"/>
                    <a:pt x="95" y="67"/>
                    <a:pt x="94" y="66"/>
                  </a:cubicBezTo>
                  <a:cubicBezTo>
                    <a:pt x="94" y="65"/>
                    <a:pt x="94" y="65"/>
                    <a:pt x="94" y="65"/>
                  </a:cubicBezTo>
                  <a:cubicBezTo>
                    <a:pt x="93" y="64"/>
                    <a:pt x="94" y="64"/>
                    <a:pt x="94" y="64"/>
                  </a:cubicBezTo>
                  <a:cubicBezTo>
                    <a:pt x="94" y="63"/>
                    <a:pt x="94" y="62"/>
                    <a:pt x="93" y="62"/>
                  </a:cubicBezTo>
                  <a:cubicBezTo>
                    <a:pt x="93" y="62"/>
                    <a:pt x="93" y="61"/>
                    <a:pt x="93" y="61"/>
                  </a:cubicBezTo>
                  <a:cubicBezTo>
                    <a:pt x="93" y="60"/>
                    <a:pt x="92" y="61"/>
                    <a:pt x="91" y="60"/>
                  </a:cubicBezTo>
                  <a:cubicBezTo>
                    <a:pt x="91" y="60"/>
                    <a:pt x="92" y="60"/>
                    <a:pt x="92" y="59"/>
                  </a:cubicBezTo>
                  <a:cubicBezTo>
                    <a:pt x="91" y="59"/>
                    <a:pt x="91" y="58"/>
                    <a:pt x="91" y="57"/>
                  </a:cubicBezTo>
                  <a:cubicBezTo>
                    <a:pt x="90" y="58"/>
                    <a:pt x="89" y="58"/>
                    <a:pt x="89" y="58"/>
                  </a:cubicBezTo>
                  <a:cubicBezTo>
                    <a:pt x="89" y="59"/>
                    <a:pt x="88" y="59"/>
                    <a:pt x="88" y="60"/>
                  </a:cubicBezTo>
                  <a:cubicBezTo>
                    <a:pt x="87" y="60"/>
                    <a:pt x="88" y="61"/>
                    <a:pt x="87" y="60"/>
                  </a:cubicBezTo>
                  <a:cubicBezTo>
                    <a:pt x="87" y="61"/>
                    <a:pt x="87" y="61"/>
                    <a:pt x="87" y="61"/>
                  </a:cubicBezTo>
                  <a:cubicBezTo>
                    <a:pt x="87" y="61"/>
                    <a:pt x="87" y="61"/>
                    <a:pt x="86" y="61"/>
                  </a:cubicBezTo>
                  <a:cubicBezTo>
                    <a:pt x="87" y="63"/>
                    <a:pt x="86" y="64"/>
                    <a:pt x="86" y="65"/>
                  </a:cubicBezTo>
                  <a:cubicBezTo>
                    <a:pt x="85" y="65"/>
                    <a:pt x="85" y="65"/>
                    <a:pt x="84" y="65"/>
                  </a:cubicBezTo>
                  <a:cubicBezTo>
                    <a:pt x="84" y="65"/>
                    <a:pt x="84" y="64"/>
                    <a:pt x="84" y="64"/>
                  </a:cubicBezTo>
                  <a:cubicBezTo>
                    <a:pt x="84" y="63"/>
                    <a:pt x="84" y="63"/>
                    <a:pt x="84" y="62"/>
                  </a:cubicBezTo>
                  <a:cubicBezTo>
                    <a:pt x="83" y="61"/>
                    <a:pt x="83" y="60"/>
                    <a:pt x="82" y="59"/>
                  </a:cubicBezTo>
                  <a:cubicBezTo>
                    <a:pt x="83" y="59"/>
                    <a:pt x="82" y="59"/>
                    <a:pt x="82" y="58"/>
                  </a:cubicBezTo>
                  <a:cubicBezTo>
                    <a:pt x="82" y="58"/>
                    <a:pt x="81" y="58"/>
                    <a:pt x="81" y="57"/>
                  </a:cubicBezTo>
                  <a:cubicBezTo>
                    <a:pt x="81" y="57"/>
                    <a:pt x="81" y="57"/>
                    <a:pt x="82" y="57"/>
                  </a:cubicBezTo>
                  <a:cubicBezTo>
                    <a:pt x="81" y="57"/>
                    <a:pt x="80" y="56"/>
                    <a:pt x="79" y="56"/>
                  </a:cubicBezTo>
                  <a:cubicBezTo>
                    <a:pt x="79" y="56"/>
                    <a:pt x="79" y="56"/>
                    <a:pt x="79" y="55"/>
                  </a:cubicBezTo>
                  <a:cubicBezTo>
                    <a:pt x="78" y="55"/>
                    <a:pt x="78" y="56"/>
                    <a:pt x="77" y="56"/>
                  </a:cubicBezTo>
                  <a:cubicBezTo>
                    <a:pt x="77" y="55"/>
                    <a:pt x="77" y="55"/>
                    <a:pt x="76" y="55"/>
                  </a:cubicBezTo>
                  <a:cubicBezTo>
                    <a:pt x="75" y="55"/>
                    <a:pt x="75" y="53"/>
                    <a:pt x="74" y="52"/>
                  </a:cubicBezTo>
                  <a:cubicBezTo>
                    <a:pt x="74" y="52"/>
                    <a:pt x="73" y="53"/>
                    <a:pt x="73" y="53"/>
                  </a:cubicBezTo>
                  <a:cubicBezTo>
                    <a:pt x="74" y="53"/>
                    <a:pt x="74" y="54"/>
                    <a:pt x="74" y="54"/>
                  </a:cubicBezTo>
                  <a:cubicBezTo>
                    <a:pt x="74" y="55"/>
                    <a:pt x="75" y="55"/>
                    <a:pt x="75" y="56"/>
                  </a:cubicBezTo>
                  <a:cubicBezTo>
                    <a:pt x="75" y="55"/>
                    <a:pt x="76" y="55"/>
                    <a:pt x="76" y="55"/>
                  </a:cubicBezTo>
                  <a:cubicBezTo>
                    <a:pt x="76" y="57"/>
                    <a:pt x="77" y="57"/>
                    <a:pt x="77" y="57"/>
                  </a:cubicBezTo>
                  <a:cubicBezTo>
                    <a:pt x="77" y="58"/>
                    <a:pt x="77" y="58"/>
                    <a:pt x="77" y="59"/>
                  </a:cubicBezTo>
                  <a:cubicBezTo>
                    <a:pt x="76" y="59"/>
                    <a:pt x="76" y="60"/>
                    <a:pt x="75" y="60"/>
                  </a:cubicBezTo>
                  <a:cubicBezTo>
                    <a:pt x="75" y="60"/>
                    <a:pt x="75" y="61"/>
                    <a:pt x="75" y="61"/>
                  </a:cubicBezTo>
                  <a:cubicBezTo>
                    <a:pt x="73" y="61"/>
                    <a:pt x="72" y="62"/>
                    <a:pt x="71" y="63"/>
                  </a:cubicBezTo>
                  <a:cubicBezTo>
                    <a:pt x="70" y="62"/>
                    <a:pt x="70" y="61"/>
                    <a:pt x="70" y="60"/>
                  </a:cubicBezTo>
                  <a:cubicBezTo>
                    <a:pt x="69" y="59"/>
                    <a:pt x="69" y="58"/>
                    <a:pt x="68" y="57"/>
                  </a:cubicBezTo>
                  <a:cubicBezTo>
                    <a:pt x="68" y="56"/>
                    <a:pt x="67" y="55"/>
                    <a:pt x="67" y="55"/>
                  </a:cubicBezTo>
                  <a:cubicBezTo>
                    <a:pt x="67" y="55"/>
                    <a:pt x="67" y="56"/>
                    <a:pt x="67" y="57"/>
                  </a:cubicBezTo>
                  <a:cubicBezTo>
                    <a:pt x="67" y="57"/>
                    <a:pt x="68" y="57"/>
                    <a:pt x="68" y="58"/>
                  </a:cubicBezTo>
                  <a:cubicBezTo>
                    <a:pt x="68" y="59"/>
                    <a:pt x="69" y="59"/>
                    <a:pt x="69" y="61"/>
                  </a:cubicBezTo>
                  <a:cubicBezTo>
                    <a:pt x="70" y="61"/>
                    <a:pt x="70" y="62"/>
                    <a:pt x="71" y="63"/>
                  </a:cubicBezTo>
                  <a:cubicBezTo>
                    <a:pt x="71" y="63"/>
                    <a:pt x="72" y="63"/>
                    <a:pt x="72" y="63"/>
                  </a:cubicBezTo>
                  <a:cubicBezTo>
                    <a:pt x="73" y="63"/>
                    <a:pt x="73" y="63"/>
                    <a:pt x="74" y="63"/>
                  </a:cubicBezTo>
                  <a:cubicBezTo>
                    <a:pt x="74" y="63"/>
                    <a:pt x="74" y="64"/>
                    <a:pt x="74" y="65"/>
                  </a:cubicBezTo>
                  <a:cubicBezTo>
                    <a:pt x="73" y="66"/>
                    <a:pt x="72" y="68"/>
                    <a:pt x="71" y="69"/>
                  </a:cubicBezTo>
                  <a:cubicBezTo>
                    <a:pt x="71" y="70"/>
                    <a:pt x="70" y="70"/>
                    <a:pt x="70" y="70"/>
                  </a:cubicBezTo>
                  <a:cubicBezTo>
                    <a:pt x="70" y="72"/>
                    <a:pt x="69" y="72"/>
                    <a:pt x="69" y="73"/>
                  </a:cubicBezTo>
                  <a:cubicBezTo>
                    <a:pt x="69" y="75"/>
                    <a:pt x="69" y="77"/>
                    <a:pt x="69" y="79"/>
                  </a:cubicBezTo>
                  <a:cubicBezTo>
                    <a:pt x="68" y="80"/>
                    <a:pt x="67" y="82"/>
                    <a:pt x="67" y="84"/>
                  </a:cubicBezTo>
                  <a:cubicBezTo>
                    <a:pt x="66" y="84"/>
                    <a:pt x="66" y="84"/>
                    <a:pt x="66" y="84"/>
                  </a:cubicBezTo>
                  <a:cubicBezTo>
                    <a:pt x="66" y="85"/>
                    <a:pt x="66" y="86"/>
                    <a:pt x="66" y="86"/>
                  </a:cubicBezTo>
                  <a:cubicBezTo>
                    <a:pt x="65" y="87"/>
                    <a:pt x="64" y="88"/>
                    <a:pt x="64" y="89"/>
                  </a:cubicBezTo>
                  <a:cubicBezTo>
                    <a:pt x="62" y="89"/>
                    <a:pt x="62" y="90"/>
                    <a:pt x="60" y="91"/>
                  </a:cubicBezTo>
                  <a:cubicBezTo>
                    <a:pt x="59" y="89"/>
                    <a:pt x="59" y="87"/>
                    <a:pt x="58" y="86"/>
                  </a:cubicBezTo>
                  <a:cubicBezTo>
                    <a:pt x="58" y="86"/>
                    <a:pt x="58" y="85"/>
                    <a:pt x="58" y="84"/>
                  </a:cubicBezTo>
                  <a:cubicBezTo>
                    <a:pt x="58" y="83"/>
                    <a:pt x="57" y="82"/>
                    <a:pt x="57" y="81"/>
                  </a:cubicBezTo>
                  <a:cubicBezTo>
                    <a:pt x="57" y="80"/>
                    <a:pt x="57" y="78"/>
                    <a:pt x="57" y="77"/>
                  </a:cubicBezTo>
                  <a:cubicBezTo>
                    <a:pt x="57" y="76"/>
                    <a:pt x="57" y="75"/>
                    <a:pt x="57" y="74"/>
                  </a:cubicBezTo>
                  <a:cubicBezTo>
                    <a:pt x="57" y="73"/>
                    <a:pt x="56" y="72"/>
                    <a:pt x="55" y="71"/>
                  </a:cubicBezTo>
                  <a:cubicBezTo>
                    <a:pt x="55" y="70"/>
                    <a:pt x="56" y="69"/>
                    <a:pt x="56" y="67"/>
                  </a:cubicBezTo>
                  <a:cubicBezTo>
                    <a:pt x="55" y="67"/>
                    <a:pt x="55" y="68"/>
                    <a:pt x="55" y="68"/>
                  </a:cubicBezTo>
                  <a:cubicBezTo>
                    <a:pt x="54" y="68"/>
                    <a:pt x="54" y="67"/>
                    <a:pt x="53" y="67"/>
                  </a:cubicBezTo>
                  <a:cubicBezTo>
                    <a:pt x="53" y="67"/>
                    <a:pt x="53" y="66"/>
                    <a:pt x="53" y="66"/>
                  </a:cubicBezTo>
                  <a:cubicBezTo>
                    <a:pt x="52" y="66"/>
                    <a:pt x="52" y="67"/>
                    <a:pt x="52" y="68"/>
                  </a:cubicBezTo>
                  <a:cubicBezTo>
                    <a:pt x="51" y="67"/>
                    <a:pt x="50" y="68"/>
                    <a:pt x="49" y="68"/>
                  </a:cubicBezTo>
                  <a:cubicBezTo>
                    <a:pt x="48" y="68"/>
                    <a:pt x="47" y="67"/>
                    <a:pt x="46" y="66"/>
                  </a:cubicBezTo>
                  <a:cubicBezTo>
                    <a:pt x="46" y="65"/>
                    <a:pt x="46" y="64"/>
                    <a:pt x="45" y="63"/>
                  </a:cubicBezTo>
                  <a:cubicBezTo>
                    <a:pt x="45" y="61"/>
                    <a:pt x="45" y="59"/>
                    <a:pt x="45" y="58"/>
                  </a:cubicBezTo>
                  <a:cubicBezTo>
                    <a:pt x="45" y="57"/>
                    <a:pt x="46" y="56"/>
                    <a:pt x="46" y="55"/>
                  </a:cubicBezTo>
                  <a:cubicBezTo>
                    <a:pt x="46" y="54"/>
                    <a:pt x="47" y="54"/>
                    <a:pt x="48" y="53"/>
                  </a:cubicBezTo>
                  <a:cubicBezTo>
                    <a:pt x="48" y="52"/>
                    <a:pt x="48" y="51"/>
                    <a:pt x="48" y="50"/>
                  </a:cubicBezTo>
                  <a:cubicBezTo>
                    <a:pt x="49" y="50"/>
                    <a:pt x="49" y="49"/>
                    <a:pt x="50" y="49"/>
                  </a:cubicBezTo>
                  <a:cubicBezTo>
                    <a:pt x="50" y="49"/>
                    <a:pt x="50" y="49"/>
                    <a:pt x="51" y="49"/>
                  </a:cubicBezTo>
                  <a:cubicBezTo>
                    <a:pt x="51" y="49"/>
                    <a:pt x="53" y="48"/>
                    <a:pt x="54" y="49"/>
                  </a:cubicBezTo>
                  <a:cubicBezTo>
                    <a:pt x="55" y="48"/>
                    <a:pt x="56" y="48"/>
                    <a:pt x="57" y="48"/>
                  </a:cubicBezTo>
                  <a:cubicBezTo>
                    <a:pt x="57" y="48"/>
                    <a:pt x="57" y="49"/>
                    <a:pt x="57" y="49"/>
                  </a:cubicBezTo>
                  <a:cubicBezTo>
                    <a:pt x="57" y="49"/>
                    <a:pt x="57" y="49"/>
                    <a:pt x="57" y="50"/>
                  </a:cubicBezTo>
                  <a:cubicBezTo>
                    <a:pt x="58" y="51"/>
                    <a:pt x="59" y="51"/>
                    <a:pt x="60" y="52"/>
                  </a:cubicBezTo>
                  <a:cubicBezTo>
                    <a:pt x="61" y="52"/>
                    <a:pt x="61" y="51"/>
                    <a:pt x="61" y="51"/>
                  </a:cubicBezTo>
                  <a:cubicBezTo>
                    <a:pt x="63" y="51"/>
                    <a:pt x="64" y="51"/>
                    <a:pt x="66" y="52"/>
                  </a:cubicBezTo>
                  <a:cubicBezTo>
                    <a:pt x="67" y="52"/>
                    <a:pt x="66" y="50"/>
                    <a:pt x="67" y="50"/>
                  </a:cubicBezTo>
                  <a:cubicBezTo>
                    <a:pt x="67" y="49"/>
                    <a:pt x="67" y="49"/>
                    <a:pt x="67" y="49"/>
                  </a:cubicBezTo>
                  <a:cubicBezTo>
                    <a:pt x="66" y="48"/>
                    <a:pt x="67" y="50"/>
                    <a:pt x="66" y="50"/>
                  </a:cubicBezTo>
                  <a:cubicBezTo>
                    <a:pt x="65" y="50"/>
                    <a:pt x="66" y="49"/>
                    <a:pt x="65" y="49"/>
                  </a:cubicBezTo>
                  <a:cubicBezTo>
                    <a:pt x="65" y="49"/>
                    <a:pt x="64" y="49"/>
                    <a:pt x="63" y="49"/>
                  </a:cubicBezTo>
                  <a:cubicBezTo>
                    <a:pt x="63" y="48"/>
                    <a:pt x="63" y="48"/>
                    <a:pt x="63" y="48"/>
                  </a:cubicBezTo>
                  <a:cubicBezTo>
                    <a:pt x="63" y="47"/>
                    <a:pt x="63" y="47"/>
                    <a:pt x="63" y="46"/>
                  </a:cubicBezTo>
                  <a:cubicBezTo>
                    <a:pt x="63" y="46"/>
                    <a:pt x="62" y="46"/>
                    <a:pt x="62" y="46"/>
                  </a:cubicBezTo>
                  <a:cubicBezTo>
                    <a:pt x="62" y="47"/>
                    <a:pt x="62" y="48"/>
                    <a:pt x="62" y="49"/>
                  </a:cubicBezTo>
                  <a:cubicBezTo>
                    <a:pt x="63" y="48"/>
                    <a:pt x="63" y="49"/>
                    <a:pt x="63" y="49"/>
                  </a:cubicBezTo>
                  <a:cubicBezTo>
                    <a:pt x="62" y="49"/>
                    <a:pt x="62" y="49"/>
                    <a:pt x="62" y="49"/>
                  </a:cubicBezTo>
                  <a:cubicBezTo>
                    <a:pt x="62" y="49"/>
                    <a:pt x="62" y="49"/>
                    <a:pt x="62" y="49"/>
                  </a:cubicBezTo>
                  <a:cubicBezTo>
                    <a:pt x="62" y="49"/>
                    <a:pt x="61" y="49"/>
                    <a:pt x="61" y="48"/>
                  </a:cubicBezTo>
                  <a:cubicBezTo>
                    <a:pt x="61" y="48"/>
                    <a:pt x="61" y="47"/>
                    <a:pt x="61" y="47"/>
                  </a:cubicBezTo>
                  <a:cubicBezTo>
                    <a:pt x="61" y="47"/>
                    <a:pt x="61" y="46"/>
                    <a:pt x="60" y="46"/>
                  </a:cubicBezTo>
                  <a:cubicBezTo>
                    <a:pt x="60" y="46"/>
                    <a:pt x="60" y="45"/>
                    <a:pt x="60" y="45"/>
                  </a:cubicBezTo>
                  <a:cubicBezTo>
                    <a:pt x="59" y="44"/>
                    <a:pt x="58" y="44"/>
                    <a:pt x="58" y="43"/>
                  </a:cubicBezTo>
                  <a:cubicBezTo>
                    <a:pt x="57" y="45"/>
                    <a:pt x="60" y="45"/>
                    <a:pt x="60" y="46"/>
                  </a:cubicBezTo>
                  <a:cubicBezTo>
                    <a:pt x="60" y="47"/>
                    <a:pt x="59" y="45"/>
                    <a:pt x="59" y="46"/>
                  </a:cubicBezTo>
                  <a:cubicBezTo>
                    <a:pt x="59" y="46"/>
                    <a:pt x="60" y="46"/>
                    <a:pt x="59" y="47"/>
                  </a:cubicBezTo>
                  <a:cubicBezTo>
                    <a:pt x="59" y="47"/>
                    <a:pt x="58" y="47"/>
                    <a:pt x="59" y="48"/>
                  </a:cubicBezTo>
                  <a:cubicBezTo>
                    <a:pt x="58" y="48"/>
                    <a:pt x="58" y="48"/>
                    <a:pt x="58" y="47"/>
                  </a:cubicBezTo>
                  <a:cubicBezTo>
                    <a:pt x="58" y="47"/>
                    <a:pt x="59" y="47"/>
                    <a:pt x="59" y="47"/>
                  </a:cubicBezTo>
                  <a:cubicBezTo>
                    <a:pt x="58" y="46"/>
                    <a:pt x="58" y="45"/>
                    <a:pt x="57" y="45"/>
                  </a:cubicBezTo>
                  <a:cubicBezTo>
                    <a:pt x="57" y="45"/>
                    <a:pt x="57" y="45"/>
                    <a:pt x="56" y="44"/>
                  </a:cubicBezTo>
                  <a:cubicBezTo>
                    <a:pt x="56" y="46"/>
                    <a:pt x="57" y="47"/>
                    <a:pt x="56" y="47"/>
                  </a:cubicBezTo>
                  <a:cubicBezTo>
                    <a:pt x="56" y="46"/>
                    <a:pt x="55" y="44"/>
                    <a:pt x="56" y="44"/>
                  </a:cubicBezTo>
                  <a:cubicBezTo>
                    <a:pt x="55" y="44"/>
                    <a:pt x="55" y="44"/>
                    <a:pt x="54" y="44"/>
                  </a:cubicBezTo>
                  <a:cubicBezTo>
                    <a:pt x="53" y="44"/>
                    <a:pt x="53" y="45"/>
                    <a:pt x="52" y="46"/>
                  </a:cubicBezTo>
                  <a:cubicBezTo>
                    <a:pt x="53" y="47"/>
                    <a:pt x="52" y="48"/>
                    <a:pt x="52" y="49"/>
                  </a:cubicBezTo>
                  <a:cubicBezTo>
                    <a:pt x="51" y="48"/>
                    <a:pt x="51" y="48"/>
                    <a:pt x="50" y="49"/>
                  </a:cubicBezTo>
                  <a:cubicBezTo>
                    <a:pt x="50" y="48"/>
                    <a:pt x="49" y="48"/>
                    <a:pt x="48" y="48"/>
                  </a:cubicBezTo>
                  <a:cubicBezTo>
                    <a:pt x="49" y="47"/>
                    <a:pt x="48" y="47"/>
                    <a:pt x="48" y="46"/>
                  </a:cubicBezTo>
                  <a:cubicBezTo>
                    <a:pt x="49" y="46"/>
                    <a:pt x="48" y="45"/>
                    <a:pt x="48" y="44"/>
                  </a:cubicBezTo>
                  <a:cubicBezTo>
                    <a:pt x="50" y="44"/>
                    <a:pt x="50" y="43"/>
                    <a:pt x="51" y="44"/>
                  </a:cubicBezTo>
                  <a:cubicBezTo>
                    <a:pt x="52" y="44"/>
                    <a:pt x="52" y="43"/>
                    <a:pt x="52" y="43"/>
                  </a:cubicBezTo>
                  <a:cubicBezTo>
                    <a:pt x="52" y="42"/>
                    <a:pt x="51" y="42"/>
                    <a:pt x="51" y="41"/>
                  </a:cubicBezTo>
                  <a:cubicBezTo>
                    <a:pt x="51" y="41"/>
                    <a:pt x="50" y="41"/>
                    <a:pt x="50" y="41"/>
                  </a:cubicBezTo>
                  <a:cubicBezTo>
                    <a:pt x="50" y="40"/>
                    <a:pt x="50" y="40"/>
                    <a:pt x="51" y="40"/>
                  </a:cubicBezTo>
                  <a:cubicBezTo>
                    <a:pt x="51" y="40"/>
                    <a:pt x="51" y="39"/>
                    <a:pt x="52" y="39"/>
                  </a:cubicBezTo>
                  <a:cubicBezTo>
                    <a:pt x="52" y="39"/>
                    <a:pt x="52" y="39"/>
                    <a:pt x="52" y="39"/>
                  </a:cubicBezTo>
                  <a:cubicBezTo>
                    <a:pt x="51" y="39"/>
                    <a:pt x="50" y="39"/>
                    <a:pt x="49" y="39"/>
                  </a:cubicBezTo>
                  <a:cubicBezTo>
                    <a:pt x="49" y="39"/>
                    <a:pt x="50" y="39"/>
                    <a:pt x="50" y="39"/>
                  </a:cubicBezTo>
                  <a:cubicBezTo>
                    <a:pt x="50" y="38"/>
                    <a:pt x="50" y="38"/>
                    <a:pt x="50" y="37"/>
                  </a:cubicBezTo>
                  <a:cubicBezTo>
                    <a:pt x="50" y="37"/>
                    <a:pt x="51" y="37"/>
                    <a:pt x="51" y="36"/>
                  </a:cubicBezTo>
                  <a:cubicBezTo>
                    <a:pt x="51" y="36"/>
                    <a:pt x="50" y="36"/>
                    <a:pt x="50" y="35"/>
                  </a:cubicBezTo>
                  <a:cubicBezTo>
                    <a:pt x="50" y="34"/>
                    <a:pt x="50" y="34"/>
                    <a:pt x="50" y="33"/>
                  </a:cubicBezTo>
                  <a:cubicBezTo>
                    <a:pt x="51" y="32"/>
                    <a:pt x="51" y="32"/>
                    <a:pt x="52" y="32"/>
                  </a:cubicBezTo>
                  <a:cubicBezTo>
                    <a:pt x="52" y="33"/>
                    <a:pt x="51" y="33"/>
                    <a:pt x="51" y="33"/>
                  </a:cubicBezTo>
                  <a:cubicBezTo>
                    <a:pt x="51" y="33"/>
                    <a:pt x="51" y="33"/>
                    <a:pt x="52" y="34"/>
                  </a:cubicBezTo>
                  <a:cubicBezTo>
                    <a:pt x="51" y="35"/>
                    <a:pt x="52" y="35"/>
                    <a:pt x="52" y="36"/>
                  </a:cubicBezTo>
                  <a:cubicBezTo>
                    <a:pt x="52" y="37"/>
                    <a:pt x="53" y="37"/>
                    <a:pt x="53" y="37"/>
                  </a:cubicBezTo>
                  <a:cubicBezTo>
                    <a:pt x="52" y="38"/>
                    <a:pt x="52" y="38"/>
                    <a:pt x="52" y="39"/>
                  </a:cubicBezTo>
                  <a:cubicBezTo>
                    <a:pt x="53" y="39"/>
                    <a:pt x="52" y="38"/>
                    <a:pt x="54" y="38"/>
                  </a:cubicBezTo>
                  <a:cubicBezTo>
                    <a:pt x="53" y="37"/>
                    <a:pt x="54" y="37"/>
                    <a:pt x="54" y="37"/>
                  </a:cubicBezTo>
                  <a:cubicBezTo>
                    <a:pt x="54" y="37"/>
                    <a:pt x="55" y="36"/>
                    <a:pt x="55" y="36"/>
                  </a:cubicBezTo>
                  <a:cubicBezTo>
                    <a:pt x="55" y="36"/>
                    <a:pt x="56" y="36"/>
                    <a:pt x="55" y="36"/>
                  </a:cubicBezTo>
                  <a:cubicBezTo>
                    <a:pt x="55" y="35"/>
                    <a:pt x="55" y="35"/>
                    <a:pt x="56" y="34"/>
                  </a:cubicBezTo>
                  <a:cubicBezTo>
                    <a:pt x="56" y="34"/>
                    <a:pt x="55" y="34"/>
                    <a:pt x="54" y="33"/>
                  </a:cubicBezTo>
                  <a:cubicBezTo>
                    <a:pt x="54" y="33"/>
                    <a:pt x="54" y="32"/>
                    <a:pt x="54" y="31"/>
                  </a:cubicBezTo>
                  <a:cubicBezTo>
                    <a:pt x="54" y="30"/>
                    <a:pt x="55" y="29"/>
                    <a:pt x="56" y="29"/>
                  </a:cubicBezTo>
                  <a:cubicBezTo>
                    <a:pt x="56" y="29"/>
                    <a:pt x="56" y="28"/>
                    <a:pt x="56" y="28"/>
                  </a:cubicBezTo>
                  <a:cubicBezTo>
                    <a:pt x="56" y="28"/>
                    <a:pt x="56" y="28"/>
                    <a:pt x="56" y="28"/>
                  </a:cubicBezTo>
                  <a:cubicBezTo>
                    <a:pt x="57" y="28"/>
                    <a:pt x="57" y="27"/>
                    <a:pt x="57" y="26"/>
                  </a:cubicBezTo>
                  <a:cubicBezTo>
                    <a:pt x="58" y="25"/>
                    <a:pt x="59" y="25"/>
                    <a:pt x="59" y="24"/>
                  </a:cubicBezTo>
                  <a:cubicBezTo>
                    <a:pt x="60" y="24"/>
                    <a:pt x="60" y="23"/>
                    <a:pt x="60" y="24"/>
                  </a:cubicBezTo>
                  <a:cubicBezTo>
                    <a:pt x="61" y="23"/>
                    <a:pt x="61" y="23"/>
                    <a:pt x="61" y="23"/>
                  </a:cubicBezTo>
                  <a:cubicBezTo>
                    <a:pt x="62" y="23"/>
                    <a:pt x="63" y="23"/>
                    <a:pt x="63" y="23"/>
                  </a:cubicBezTo>
                  <a:cubicBezTo>
                    <a:pt x="63" y="23"/>
                    <a:pt x="64" y="23"/>
                    <a:pt x="64" y="24"/>
                  </a:cubicBezTo>
                  <a:cubicBezTo>
                    <a:pt x="65" y="24"/>
                    <a:pt x="65" y="24"/>
                    <a:pt x="65" y="25"/>
                  </a:cubicBezTo>
                  <a:cubicBezTo>
                    <a:pt x="67" y="25"/>
                    <a:pt x="68" y="25"/>
                    <a:pt x="68" y="27"/>
                  </a:cubicBezTo>
                  <a:cubicBezTo>
                    <a:pt x="69" y="27"/>
                    <a:pt x="69" y="26"/>
                    <a:pt x="69" y="25"/>
                  </a:cubicBezTo>
                  <a:cubicBezTo>
                    <a:pt x="69" y="25"/>
                    <a:pt x="69" y="25"/>
                    <a:pt x="70" y="25"/>
                  </a:cubicBezTo>
                  <a:cubicBezTo>
                    <a:pt x="70" y="25"/>
                    <a:pt x="70" y="26"/>
                    <a:pt x="70" y="26"/>
                  </a:cubicBezTo>
                  <a:cubicBezTo>
                    <a:pt x="71" y="26"/>
                    <a:pt x="71" y="25"/>
                    <a:pt x="72" y="25"/>
                  </a:cubicBezTo>
                  <a:cubicBezTo>
                    <a:pt x="73" y="25"/>
                    <a:pt x="74" y="24"/>
                    <a:pt x="75" y="25"/>
                  </a:cubicBezTo>
                  <a:cubicBezTo>
                    <a:pt x="75" y="24"/>
                    <a:pt x="74" y="24"/>
                    <a:pt x="74" y="23"/>
                  </a:cubicBezTo>
                  <a:cubicBezTo>
                    <a:pt x="75" y="23"/>
                    <a:pt x="75" y="24"/>
                    <a:pt x="76" y="24"/>
                  </a:cubicBezTo>
                  <a:cubicBezTo>
                    <a:pt x="77" y="23"/>
                    <a:pt x="78" y="22"/>
                    <a:pt x="78" y="21"/>
                  </a:cubicBezTo>
                  <a:cubicBezTo>
                    <a:pt x="79" y="21"/>
                    <a:pt x="79" y="22"/>
                    <a:pt x="79" y="22"/>
                  </a:cubicBezTo>
                  <a:cubicBezTo>
                    <a:pt x="80" y="23"/>
                    <a:pt x="80" y="21"/>
                    <a:pt x="80" y="22"/>
                  </a:cubicBezTo>
                  <a:cubicBezTo>
                    <a:pt x="80" y="22"/>
                    <a:pt x="80" y="23"/>
                    <a:pt x="80" y="23"/>
                  </a:cubicBezTo>
                  <a:cubicBezTo>
                    <a:pt x="81" y="23"/>
                    <a:pt x="81" y="22"/>
                    <a:pt x="81" y="22"/>
                  </a:cubicBezTo>
                  <a:cubicBezTo>
                    <a:pt x="82" y="22"/>
                    <a:pt x="82" y="22"/>
                    <a:pt x="83" y="23"/>
                  </a:cubicBezTo>
                  <a:cubicBezTo>
                    <a:pt x="83" y="22"/>
                    <a:pt x="82" y="22"/>
                    <a:pt x="82" y="21"/>
                  </a:cubicBezTo>
                  <a:cubicBezTo>
                    <a:pt x="82" y="20"/>
                    <a:pt x="82" y="21"/>
                    <a:pt x="83" y="21"/>
                  </a:cubicBezTo>
                  <a:cubicBezTo>
                    <a:pt x="83" y="21"/>
                    <a:pt x="83" y="20"/>
                    <a:pt x="83" y="20"/>
                  </a:cubicBezTo>
                  <a:cubicBezTo>
                    <a:pt x="84" y="20"/>
                    <a:pt x="84" y="19"/>
                    <a:pt x="84" y="19"/>
                  </a:cubicBezTo>
                  <a:cubicBezTo>
                    <a:pt x="85" y="19"/>
                    <a:pt x="86" y="19"/>
                    <a:pt x="87" y="18"/>
                  </a:cubicBezTo>
                  <a:cubicBezTo>
                    <a:pt x="87" y="18"/>
                    <a:pt x="87" y="19"/>
                    <a:pt x="87" y="19"/>
                  </a:cubicBezTo>
                  <a:cubicBezTo>
                    <a:pt x="88" y="19"/>
                    <a:pt x="88" y="18"/>
                    <a:pt x="89" y="18"/>
                  </a:cubicBezTo>
                  <a:cubicBezTo>
                    <a:pt x="89" y="18"/>
                    <a:pt x="89" y="17"/>
                    <a:pt x="89" y="17"/>
                  </a:cubicBezTo>
                  <a:cubicBezTo>
                    <a:pt x="90" y="17"/>
                    <a:pt x="90" y="17"/>
                    <a:pt x="90" y="18"/>
                  </a:cubicBezTo>
                  <a:cubicBezTo>
                    <a:pt x="91" y="18"/>
                    <a:pt x="92" y="18"/>
                    <a:pt x="92" y="17"/>
                  </a:cubicBezTo>
                  <a:cubicBezTo>
                    <a:pt x="93" y="18"/>
                    <a:pt x="93" y="18"/>
                    <a:pt x="93" y="19"/>
                  </a:cubicBezTo>
                  <a:cubicBezTo>
                    <a:pt x="93" y="20"/>
                    <a:pt x="93" y="20"/>
                    <a:pt x="93" y="20"/>
                  </a:cubicBezTo>
                  <a:cubicBezTo>
                    <a:pt x="94" y="20"/>
                    <a:pt x="94" y="21"/>
                    <a:pt x="95" y="21"/>
                  </a:cubicBezTo>
                  <a:cubicBezTo>
                    <a:pt x="95" y="21"/>
                    <a:pt x="95" y="21"/>
                    <a:pt x="95" y="21"/>
                  </a:cubicBezTo>
                  <a:cubicBezTo>
                    <a:pt x="96" y="21"/>
                    <a:pt x="96" y="21"/>
                    <a:pt x="97" y="21"/>
                  </a:cubicBezTo>
                  <a:cubicBezTo>
                    <a:pt x="101" y="25"/>
                    <a:pt x="104" y="30"/>
                    <a:pt x="107" y="35"/>
                  </a:cubicBezTo>
                  <a:close/>
                  <a:moveTo>
                    <a:pt x="111" y="44"/>
                  </a:moveTo>
                  <a:cubicBezTo>
                    <a:pt x="111" y="44"/>
                    <a:pt x="111" y="44"/>
                    <a:pt x="111" y="44"/>
                  </a:cubicBezTo>
                  <a:cubicBezTo>
                    <a:pt x="110" y="45"/>
                    <a:pt x="110" y="44"/>
                    <a:pt x="110" y="44"/>
                  </a:cubicBezTo>
                  <a:cubicBezTo>
                    <a:pt x="109" y="44"/>
                    <a:pt x="109" y="45"/>
                    <a:pt x="109" y="44"/>
                  </a:cubicBezTo>
                  <a:cubicBezTo>
                    <a:pt x="109" y="43"/>
                    <a:pt x="109" y="43"/>
                    <a:pt x="109" y="42"/>
                  </a:cubicBezTo>
                  <a:cubicBezTo>
                    <a:pt x="109" y="42"/>
                    <a:pt x="110" y="42"/>
                    <a:pt x="110" y="42"/>
                  </a:cubicBezTo>
                  <a:cubicBezTo>
                    <a:pt x="110" y="43"/>
                    <a:pt x="111" y="44"/>
                    <a:pt x="111" y="44"/>
                  </a:cubicBezTo>
                  <a:close/>
                  <a:moveTo>
                    <a:pt x="104" y="63"/>
                  </a:moveTo>
                  <a:cubicBezTo>
                    <a:pt x="105" y="63"/>
                    <a:pt x="105" y="62"/>
                    <a:pt x="105" y="63"/>
                  </a:cubicBezTo>
                  <a:cubicBezTo>
                    <a:pt x="105" y="62"/>
                    <a:pt x="105" y="61"/>
                    <a:pt x="106" y="61"/>
                  </a:cubicBezTo>
                  <a:cubicBezTo>
                    <a:pt x="106" y="61"/>
                    <a:pt x="106" y="62"/>
                    <a:pt x="106" y="62"/>
                  </a:cubicBezTo>
                  <a:cubicBezTo>
                    <a:pt x="107" y="63"/>
                    <a:pt x="107" y="63"/>
                    <a:pt x="107" y="64"/>
                  </a:cubicBezTo>
                  <a:cubicBezTo>
                    <a:pt x="106" y="63"/>
                    <a:pt x="106" y="64"/>
                    <a:pt x="106" y="64"/>
                  </a:cubicBezTo>
                  <a:cubicBezTo>
                    <a:pt x="105" y="64"/>
                    <a:pt x="105" y="64"/>
                    <a:pt x="105" y="63"/>
                  </a:cubicBezTo>
                  <a:cubicBezTo>
                    <a:pt x="105" y="63"/>
                    <a:pt x="105" y="64"/>
                    <a:pt x="104" y="63"/>
                  </a:cubicBezTo>
                  <a:close/>
                  <a:moveTo>
                    <a:pt x="105" y="72"/>
                  </a:moveTo>
                  <a:cubicBezTo>
                    <a:pt x="104" y="72"/>
                    <a:pt x="104" y="72"/>
                    <a:pt x="104" y="71"/>
                  </a:cubicBezTo>
                  <a:cubicBezTo>
                    <a:pt x="103" y="72"/>
                    <a:pt x="103" y="72"/>
                    <a:pt x="103" y="73"/>
                  </a:cubicBezTo>
                  <a:cubicBezTo>
                    <a:pt x="102" y="72"/>
                    <a:pt x="103" y="69"/>
                    <a:pt x="104" y="69"/>
                  </a:cubicBezTo>
                  <a:cubicBezTo>
                    <a:pt x="104" y="69"/>
                    <a:pt x="105" y="69"/>
                    <a:pt x="105" y="70"/>
                  </a:cubicBezTo>
                  <a:cubicBezTo>
                    <a:pt x="105" y="70"/>
                    <a:pt x="104" y="70"/>
                    <a:pt x="104" y="70"/>
                  </a:cubicBezTo>
                  <a:cubicBezTo>
                    <a:pt x="104" y="71"/>
                    <a:pt x="105" y="71"/>
                    <a:pt x="105" y="72"/>
                  </a:cubicBezTo>
                  <a:close/>
                  <a:moveTo>
                    <a:pt x="102" y="70"/>
                  </a:moveTo>
                  <a:cubicBezTo>
                    <a:pt x="102" y="70"/>
                    <a:pt x="102" y="71"/>
                    <a:pt x="102" y="72"/>
                  </a:cubicBezTo>
                  <a:cubicBezTo>
                    <a:pt x="102" y="72"/>
                    <a:pt x="102" y="72"/>
                    <a:pt x="102" y="72"/>
                  </a:cubicBezTo>
                  <a:cubicBezTo>
                    <a:pt x="102" y="72"/>
                    <a:pt x="101" y="72"/>
                    <a:pt x="101" y="72"/>
                  </a:cubicBezTo>
                  <a:cubicBezTo>
                    <a:pt x="100" y="73"/>
                    <a:pt x="100" y="71"/>
                    <a:pt x="99" y="72"/>
                  </a:cubicBezTo>
                  <a:cubicBezTo>
                    <a:pt x="99" y="71"/>
                    <a:pt x="98" y="70"/>
                    <a:pt x="98" y="70"/>
                  </a:cubicBezTo>
                  <a:cubicBezTo>
                    <a:pt x="99" y="68"/>
                    <a:pt x="101" y="68"/>
                    <a:pt x="101" y="66"/>
                  </a:cubicBezTo>
                  <a:cubicBezTo>
                    <a:pt x="102" y="66"/>
                    <a:pt x="102" y="66"/>
                    <a:pt x="103" y="67"/>
                  </a:cubicBezTo>
                  <a:cubicBezTo>
                    <a:pt x="103" y="67"/>
                    <a:pt x="103" y="68"/>
                    <a:pt x="102" y="68"/>
                  </a:cubicBezTo>
                  <a:cubicBezTo>
                    <a:pt x="103" y="68"/>
                    <a:pt x="102" y="69"/>
                    <a:pt x="102" y="70"/>
                  </a:cubicBezTo>
                  <a:close/>
                  <a:moveTo>
                    <a:pt x="101" y="75"/>
                  </a:moveTo>
                  <a:cubicBezTo>
                    <a:pt x="99" y="75"/>
                    <a:pt x="99" y="74"/>
                    <a:pt x="97" y="74"/>
                  </a:cubicBezTo>
                  <a:cubicBezTo>
                    <a:pt x="97" y="73"/>
                    <a:pt x="97" y="73"/>
                    <a:pt x="97" y="73"/>
                  </a:cubicBezTo>
                  <a:cubicBezTo>
                    <a:pt x="98" y="73"/>
                    <a:pt x="99" y="73"/>
                    <a:pt x="101" y="73"/>
                  </a:cubicBezTo>
                  <a:cubicBezTo>
                    <a:pt x="101" y="74"/>
                    <a:pt x="101" y="74"/>
                    <a:pt x="101" y="75"/>
                  </a:cubicBezTo>
                  <a:close/>
                  <a:moveTo>
                    <a:pt x="103" y="57"/>
                  </a:moveTo>
                  <a:cubicBezTo>
                    <a:pt x="103" y="57"/>
                    <a:pt x="102" y="56"/>
                    <a:pt x="102" y="56"/>
                  </a:cubicBezTo>
                  <a:cubicBezTo>
                    <a:pt x="102" y="55"/>
                    <a:pt x="103" y="55"/>
                    <a:pt x="103" y="55"/>
                  </a:cubicBezTo>
                  <a:cubicBezTo>
                    <a:pt x="103" y="56"/>
                    <a:pt x="103" y="57"/>
                    <a:pt x="103" y="57"/>
                  </a:cubicBezTo>
                  <a:close/>
                  <a:moveTo>
                    <a:pt x="105" y="59"/>
                  </a:moveTo>
                  <a:cubicBezTo>
                    <a:pt x="105" y="60"/>
                    <a:pt x="104" y="60"/>
                    <a:pt x="104" y="61"/>
                  </a:cubicBezTo>
                  <a:cubicBezTo>
                    <a:pt x="103" y="60"/>
                    <a:pt x="103" y="60"/>
                    <a:pt x="103" y="59"/>
                  </a:cubicBezTo>
                  <a:cubicBezTo>
                    <a:pt x="103" y="58"/>
                    <a:pt x="104" y="58"/>
                    <a:pt x="105" y="59"/>
                  </a:cubicBezTo>
                  <a:close/>
                  <a:moveTo>
                    <a:pt x="109" y="69"/>
                  </a:moveTo>
                  <a:cubicBezTo>
                    <a:pt x="109" y="70"/>
                    <a:pt x="108" y="70"/>
                    <a:pt x="107" y="70"/>
                  </a:cubicBezTo>
                  <a:cubicBezTo>
                    <a:pt x="107" y="69"/>
                    <a:pt x="108" y="69"/>
                    <a:pt x="109" y="69"/>
                  </a:cubicBezTo>
                  <a:close/>
                  <a:moveTo>
                    <a:pt x="108" y="50"/>
                  </a:moveTo>
                  <a:cubicBezTo>
                    <a:pt x="108" y="50"/>
                    <a:pt x="108" y="50"/>
                    <a:pt x="108" y="50"/>
                  </a:cubicBezTo>
                  <a:cubicBezTo>
                    <a:pt x="107" y="51"/>
                    <a:pt x="107" y="51"/>
                    <a:pt x="107" y="52"/>
                  </a:cubicBezTo>
                  <a:cubicBezTo>
                    <a:pt x="106" y="51"/>
                    <a:pt x="106" y="51"/>
                    <a:pt x="106" y="50"/>
                  </a:cubicBezTo>
                  <a:cubicBezTo>
                    <a:pt x="106" y="50"/>
                    <a:pt x="107" y="50"/>
                    <a:pt x="107" y="50"/>
                  </a:cubicBezTo>
                  <a:cubicBezTo>
                    <a:pt x="107" y="50"/>
                    <a:pt x="106" y="51"/>
                    <a:pt x="106" y="50"/>
                  </a:cubicBezTo>
                  <a:cubicBezTo>
                    <a:pt x="106" y="49"/>
                    <a:pt x="107" y="49"/>
                    <a:pt x="108" y="49"/>
                  </a:cubicBezTo>
                  <a:cubicBezTo>
                    <a:pt x="109" y="48"/>
                    <a:pt x="109" y="48"/>
                    <a:pt x="110" y="47"/>
                  </a:cubicBezTo>
                  <a:cubicBezTo>
                    <a:pt x="109" y="47"/>
                    <a:pt x="110" y="47"/>
                    <a:pt x="110" y="47"/>
                  </a:cubicBezTo>
                  <a:cubicBezTo>
                    <a:pt x="109" y="46"/>
                    <a:pt x="110" y="45"/>
                    <a:pt x="110" y="44"/>
                  </a:cubicBezTo>
                  <a:cubicBezTo>
                    <a:pt x="110" y="44"/>
                    <a:pt x="110" y="44"/>
                    <a:pt x="110" y="44"/>
                  </a:cubicBezTo>
                  <a:cubicBezTo>
                    <a:pt x="110" y="46"/>
                    <a:pt x="111" y="47"/>
                    <a:pt x="111" y="49"/>
                  </a:cubicBezTo>
                  <a:cubicBezTo>
                    <a:pt x="110" y="50"/>
                    <a:pt x="109" y="50"/>
                    <a:pt x="108" y="50"/>
                  </a:cubicBezTo>
                  <a:close/>
                  <a:moveTo>
                    <a:pt x="109" y="39"/>
                  </a:moveTo>
                  <a:cubicBezTo>
                    <a:pt x="109" y="40"/>
                    <a:pt x="110" y="41"/>
                    <a:pt x="110" y="41"/>
                  </a:cubicBezTo>
                  <a:cubicBezTo>
                    <a:pt x="109" y="41"/>
                    <a:pt x="109" y="40"/>
                    <a:pt x="109" y="39"/>
                  </a:cubicBezTo>
                  <a:close/>
                  <a:moveTo>
                    <a:pt x="93" y="66"/>
                  </a:moveTo>
                  <a:cubicBezTo>
                    <a:pt x="93" y="66"/>
                    <a:pt x="93" y="67"/>
                    <a:pt x="93" y="66"/>
                  </a:cubicBezTo>
                  <a:cubicBezTo>
                    <a:pt x="94" y="66"/>
                    <a:pt x="94" y="67"/>
                    <a:pt x="94" y="67"/>
                  </a:cubicBezTo>
                  <a:cubicBezTo>
                    <a:pt x="94" y="67"/>
                    <a:pt x="95" y="68"/>
                    <a:pt x="95" y="68"/>
                  </a:cubicBezTo>
                  <a:cubicBezTo>
                    <a:pt x="95" y="69"/>
                    <a:pt x="96" y="69"/>
                    <a:pt x="96" y="70"/>
                  </a:cubicBezTo>
                  <a:cubicBezTo>
                    <a:pt x="96" y="71"/>
                    <a:pt x="97" y="72"/>
                    <a:pt x="97" y="72"/>
                  </a:cubicBezTo>
                  <a:cubicBezTo>
                    <a:pt x="96" y="73"/>
                    <a:pt x="96" y="71"/>
                    <a:pt x="95" y="71"/>
                  </a:cubicBezTo>
                  <a:cubicBezTo>
                    <a:pt x="95" y="68"/>
                    <a:pt x="93" y="69"/>
                    <a:pt x="93" y="66"/>
                  </a:cubicBezTo>
                  <a:close/>
                  <a:moveTo>
                    <a:pt x="86" y="64"/>
                  </a:moveTo>
                  <a:cubicBezTo>
                    <a:pt x="87" y="64"/>
                    <a:pt x="87" y="65"/>
                    <a:pt x="87" y="65"/>
                  </a:cubicBezTo>
                  <a:cubicBezTo>
                    <a:pt x="87" y="65"/>
                    <a:pt x="87" y="66"/>
                    <a:pt x="86" y="66"/>
                  </a:cubicBezTo>
                  <a:cubicBezTo>
                    <a:pt x="86" y="65"/>
                    <a:pt x="87" y="65"/>
                    <a:pt x="86" y="64"/>
                  </a:cubicBezTo>
                  <a:close/>
                  <a:moveTo>
                    <a:pt x="73" y="81"/>
                  </a:moveTo>
                  <a:cubicBezTo>
                    <a:pt x="73" y="81"/>
                    <a:pt x="73" y="81"/>
                    <a:pt x="73" y="81"/>
                  </a:cubicBezTo>
                  <a:cubicBezTo>
                    <a:pt x="73" y="82"/>
                    <a:pt x="73" y="82"/>
                    <a:pt x="73" y="83"/>
                  </a:cubicBezTo>
                  <a:cubicBezTo>
                    <a:pt x="72" y="83"/>
                    <a:pt x="72" y="84"/>
                    <a:pt x="72" y="85"/>
                  </a:cubicBezTo>
                  <a:cubicBezTo>
                    <a:pt x="71" y="85"/>
                    <a:pt x="71" y="85"/>
                    <a:pt x="71" y="85"/>
                  </a:cubicBezTo>
                  <a:cubicBezTo>
                    <a:pt x="70" y="84"/>
                    <a:pt x="70" y="83"/>
                    <a:pt x="70" y="83"/>
                  </a:cubicBezTo>
                  <a:cubicBezTo>
                    <a:pt x="70" y="82"/>
                    <a:pt x="70" y="82"/>
                    <a:pt x="71" y="81"/>
                  </a:cubicBezTo>
                  <a:cubicBezTo>
                    <a:pt x="71" y="81"/>
                    <a:pt x="70" y="81"/>
                    <a:pt x="70" y="80"/>
                  </a:cubicBezTo>
                  <a:cubicBezTo>
                    <a:pt x="71" y="79"/>
                    <a:pt x="71" y="79"/>
                    <a:pt x="72" y="78"/>
                  </a:cubicBezTo>
                  <a:cubicBezTo>
                    <a:pt x="72" y="77"/>
                    <a:pt x="72" y="77"/>
                    <a:pt x="73" y="76"/>
                  </a:cubicBezTo>
                  <a:cubicBezTo>
                    <a:pt x="73" y="76"/>
                    <a:pt x="73" y="78"/>
                    <a:pt x="73" y="78"/>
                  </a:cubicBezTo>
                  <a:cubicBezTo>
                    <a:pt x="73" y="79"/>
                    <a:pt x="73" y="80"/>
                    <a:pt x="73" y="81"/>
                  </a:cubicBezTo>
                  <a:close/>
                  <a:moveTo>
                    <a:pt x="32" y="100"/>
                  </a:moveTo>
                  <a:cubicBezTo>
                    <a:pt x="32" y="100"/>
                    <a:pt x="33" y="99"/>
                    <a:pt x="33" y="100"/>
                  </a:cubicBezTo>
                  <a:cubicBezTo>
                    <a:pt x="33" y="100"/>
                    <a:pt x="33" y="100"/>
                    <a:pt x="32" y="100"/>
                  </a:cubicBezTo>
                  <a:close/>
                  <a:moveTo>
                    <a:pt x="39" y="31"/>
                  </a:moveTo>
                  <a:cubicBezTo>
                    <a:pt x="39" y="32"/>
                    <a:pt x="39" y="32"/>
                    <a:pt x="38" y="32"/>
                  </a:cubicBezTo>
                  <a:cubicBezTo>
                    <a:pt x="38" y="33"/>
                    <a:pt x="38" y="32"/>
                    <a:pt x="38" y="32"/>
                  </a:cubicBezTo>
                  <a:cubicBezTo>
                    <a:pt x="37" y="32"/>
                    <a:pt x="37" y="32"/>
                    <a:pt x="36" y="32"/>
                  </a:cubicBezTo>
                  <a:cubicBezTo>
                    <a:pt x="35" y="30"/>
                    <a:pt x="36" y="28"/>
                    <a:pt x="35" y="27"/>
                  </a:cubicBezTo>
                  <a:cubicBezTo>
                    <a:pt x="35" y="26"/>
                    <a:pt x="36" y="26"/>
                    <a:pt x="35" y="26"/>
                  </a:cubicBezTo>
                  <a:cubicBezTo>
                    <a:pt x="36" y="25"/>
                    <a:pt x="36" y="25"/>
                    <a:pt x="37" y="25"/>
                  </a:cubicBezTo>
                  <a:cubicBezTo>
                    <a:pt x="36" y="24"/>
                    <a:pt x="35" y="24"/>
                    <a:pt x="35" y="23"/>
                  </a:cubicBezTo>
                  <a:cubicBezTo>
                    <a:pt x="36" y="23"/>
                    <a:pt x="36" y="23"/>
                    <a:pt x="36" y="23"/>
                  </a:cubicBezTo>
                  <a:cubicBezTo>
                    <a:pt x="36" y="22"/>
                    <a:pt x="36" y="23"/>
                    <a:pt x="35" y="23"/>
                  </a:cubicBezTo>
                  <a:cubicBezTo>
                    <a:pt x="35" y="22"/>
                    <a:pt x="35" y="22"/>
                    <a:pt x="35" y="21"/>
                  </a:cubicBezTo>
                  <a:cubicBezTo>
                    <a:pt x="35" y="21"/>
                    <a:pt x="34" y="20"/>
                    <a:pt x="35" y="19"/>
                  </a:cubicBezTo>
                  <a:cubicBezTo>
                    <a:pt x="34" y="20"/>
                    <a:pt x="33" y="19"/>
                    <a:pt x="32" y="19"/>
                  </a:cubicBezTo>
                  <a:cubicBezTo>
                    <a:pt x="32" y="19"/>
                    <a:pt x="32" y="19"/>
                    <a:pt x="32" y="19"/>
                  </a:cubicBezTo>
                  <a:cubicBezTo>
                    <a:pt x="31" y="19"/>
                    <a:pt x="30" y="19"/>
                    <a:pt x="30" y="18"/>
                  </a:cubicBezTo>
                  <a:cubicBezTo>
                    <a:pt x="31" y="17"/>
                    <a:pt x="32" y="18"/>
                    <a:pt x="32" y="18"/>
                  </a:cubicBezTo>
                  <a:cubicBezTo>
                    <a:pt x="32" y="17"/>
                    <a:pt x="32" y="17"/>
                    <a:pt x="31" y="17"/>
                  </a:cubicBezTo>
                  <a:cubicBezTo>
                    <a:pt x="31" y="17"/>
                    <a:pt x="30" y="17"/>
                    <a:pt x="30" y="17"/>
                  </a:cubicBezTo>
                  <a:cubicBezTo>
                    <a:pt x="30" y="17"/>
                    <a:pt x="30" y="17"/>
                    <a:pt x="29" y="17"/>
                  </a:cubicBezTo>
                  <a:cubicBezTo>
                    <a:pt x="30" y="16"/>
                    <a:pt x="30" y="16"/>
                    <a:pt x="31" y="16"/>
                  </a:cubicBezTo>
                  <a:cubicBezTo>
                    <a:pt x="31" y="16"/>
                    <a:pt x="32" y="16"/>
                    <a:pt x="33" y="15"/>
                  </a:cubicBezTo>
                  <a:cubicBezTo>
                    <a:pt x="33" y="15"/>
                    <a:pt x="32" y="15"/>
                    <a:pt x="32" y="14"/>
                  </a:cubicBezTo>
                  <a:cubicBezTo>
                    <a:pt x="34" y="14"/>
                    <a:pt x="35" y="13"/>
                    <a:pt x="36" y="13"/>
                  </a:cubicBezTo>
                  <a:cubicBezTo>
                    <a:pt x="38" y="13"/>
                    <a:pt x="38" y="13"/>
                    <a:pt x="40" y="13"/>
                  </a:cubicBezTo>
                  <a:cubicBezTo>
                    <a:pt x="40" y="13"/>
                    <a:pt x="39" y="12"/>
                    <a:pt x="39" y="11"/>
                  </a:cubicBezTo>
                  <a:cubicBezTo>
                    <a:pt x="40" y="11"/>
                    <a:pt x="41" y="11"/>
                    <a:pt x="42" y="11"/>
                  </a:cubicBezTo>
                  <a:cubicBezTo>
                    <a:pt x="42" y="10"/>
                    <a:pt x="44" y="11"/>
                    <a:pt x="45" y="10"/>
                  </a:cubicBezTo>
                  <a:cubicBezTo>
                    <a:pt x="45" y="11"/>
                    <a:pt x="46" y="11"/>
                    <a:pt x="46" y="11"/>
                  </a:cubicBezTo>
                  <a:cubicBezTo>
                    <a:pt x="46" y="10"/>
                    <a:pt x="47" y="11"/>
                    <a:pt x="47" y="11"/>
                  </a:cubicBezTo>
                  <a:cubicBezTo>
                    <a:pt x="48" y="11"/>
                    <a:pt x="49" y="11"/>
                    <a:pt x="50" y="12"/>
                  </a:cubicBezTo>
                  <a:cubicBezTo>
                    <a:pt x="49" y="12"/>
                    <a:pt x="48" y="12"/>
                    <a:pt x="48" y="13"/>
                  </a:cubicBezTo>
                  <a:cubicBezTo>
                    <a:pt x="48" y="13"/>
                    <a:pt x="49" y="12"/>
                    <a:pt x="50" y="13"/>
                  </a:cubicBezTo>
                  <a:cubicBezTo>
                    <a:pt x="50" y="12"/>
                    <a:pt x="50" y="13"/>
                    <a:pt x="51" y="13"/>
                  </a:cubicBezTo>
                  <a:cubicBezTo>
                    <a:pt x="51" y="14"/>
                    <a:pt x="52" y="13"/>
                    <a:pt x="52" y="14"/>
                  </a:cubicBezTo>
                  <a:cubicBezTo>
                    <a:pt x="52" y="15"/>
                    <a:pt x="51" y="14"/>
                    <a:pt x="50" y="14"/>
                  </a:cubicBezTo>
                  <a:cubicBezTo>
                    <a:pt x="50" y="14"/>
                    <a:pt x="50" y="15"/>
                    <a:pt x="49" y="15"/>
                  </a:cubicBezTo>
                  <a:cubicBezTo>
                    <a:pt x="49" y="16"/>
                    <a:pt x="49" y="16"/>
                    <a:pt x="49" y="16"/>
                  </a:cubicBezTo>
                  <a:cubicBezTo>
                    <a:pt x="49" y="16"/>
                    <a:pt x="49" y="17"/>
                    <a:pt x="48" y="17"/>
                  </a:cubicBezTo>
                  <a:cubicBezTo>
                    <a:pt x="49" y="17"/>
                    <a:pt x="50" y="17"/>
                    <a:pt x="50" y="18"/>
                  </a:cubicBezTo>
                  <a:cubicBezTo>
                    <a:pt x="49" y="18"/>
                    <a:pt x="48" y="18"/>
                    <a:pt x="48" y="18"/>
                  </a:cubicBezTo>
                  <a:cubicBezTo>
                    <a:pt x="48" y="19"/>
                    <a:pt x="49" y="21"/>
                    <a:pt x="47" y="21"/>
                  </a:cubicBezTo>
                  <a:cubicBezTo>
                    <a:pt x="47" y="22"/>
                    <a:pt x="48" y="22"/>
                    <a:pt x="48" y="23"/>
                  </a:cubicBezTo>
                  <a:cubicBezTo>
                    <a:pt x="47" y="23"/>
                    <a:pt x="47" y="22"/>
                    <a:pt x="47" y="22"/>
                  </a:cubicBezTo>
                  <a:cubicBezTo>
                    <a:pt x="46" y="23"/>
                    <a:pt x="48" y="23"/>
                    <a:pt x="47" y="24"/>
                  </a:cubicBezTo>
                  <a:cubicBezTo>
                    <a:pt x="46" y="24"/>
                    <a:pt x="46" y="23"/>
                    <a:pt x="45" y="23"/>
                  </a:cubicBezTo>
                  <a:cubicBezTo>
                    <a:pt x="45" y="23"/>
                    <a:pt x="45" y="23"/>
                    <a:pt x="45" y="23"/>
                  </a:cubicBezTo>
                  <a:cubicBezTo>
                    <a:pt x="45" y="23"/>
                    <a:pt x="46" y="24"/>
                    <a:pt x="46" y="24"/>
                  </a:cubicBezTo>
                  <a:cubicBezTo>
                    <a:pt x="47" y="24"/>
                    <a:pt x="45" y="25"/>
                    <a:pt x="45" y="25"/>
                  </a:cubicBezTo>
                  <a:cubicBezTo>
                    <a:pt x="44" y="25"/>
                    <a:pt x="44" y="26"/>
                    <a:pt x="43" y="27"/>
                  </a:cubicBezTo>
                  <a:cubicBezTo>
                    <a:pt x="43" y="27"/>
                    <a:pt x="42" y="27"/>
                    <a:pt x="42" y="27"/>
                  </a:cubicBezTo>
                  <a:cubicBezTo>
                    <a:pt x="41" y="27"/>
                    <a:pt x="41" y="28"/>
                    <a:pt x="41" y="27"/>
                  </a:cubicBezTo>
                  <a:cubicBezTo>
                    <a:pt x="40" y="27"/>
                    <a:pt x="40" y="28"/>
                    <a:pt x="40" y="28"/>
                  </a:cubicBezTo>
                  <a:cubicBezTo>
                    <a:pt x="40" y="30"/>
                    <a:pt x="39" y="30"/>
                    <a:pt x="39" y="31"/>
                  </a:cubicBezTo>
                  <a:close/>
                  <a:moveTo>
                    <a:pt x="59" y="15"/>
                  </a:moveTo>
                  <a:cubicBezTo>
                    <a:pt x="59" y="15"/>
                    <a:pt x="60" y="16"/>
                    <a:pt x="60" y="15"/>
                  </a:cubicBezTo>
                  <a:cubicBezTo>
                    <a:pt x="60" y="16"/>
                    <a:pt x="61" y="16"/>
                    <a:pt x="61" y="18"/>
                  </a:cubicBezTo>
                  <a:cubicBezTo>
                    <a:pt x="60" y="18"/>
                    <a:pt x="60" y="17"/>
                    <a:pt x="59" y="17"/>
                  </a:cubicBezTo>
                  <a:cubicBezTo>
                    <a:pt x="59" y="18"/>
                    <a:pt x="59" y="18"/>
                    <a:pt x="59" y="19"/>
                  </a:cubicBezTo>
                  <a:cubicBezTo>
                    <a:pt x="58" y="19"/>
                    <a:pt x="58" y="19"/>
                    <a:pt x="58" y="19"/>
                  </a:cubicBezTo>
                  <a:cubicBezTo>
                    <a:pt x="57" y="19"/>
                    <a:pt x="57" y="18"/>
                    <a:pt x="57" y="18"/>
                  </a:cubicBezTo>
                  <a:cubicBezTo>
                    <a:pt x="57" y="17"/>
                    <a:pt x="57" y="17"/>
                    <a:pt x="57" y="16"/>
                  </a:cubicBezTo>
                  <a:cubicBezTo>
                    <a:pt x="57" y="16"/>
                    <a:pt x="57" y="17"/>
                    <a:pt x="56" y="17"/>
                  </a:cubicBezTo>
                  <a:cubicBezTo>
                    <a:pt x="56" y="17"/>
                    <a:pt x="56" y="16"/>
                    <a:pt x="56" y="16"/>
                  </a:cubicBezTo>
                  <a:cubicBezTo>
                    <a:pt x="56" y="15"/>
                    <a:pt x="55" y="16"/>
                    <a:pt x="55" y="15"/>
                  </a:cubicBezTo>
                  <a:cubicBezTo>
                    <a:pt x="55" y="13"/>
                    <a:pt x="57" y="14"/>
                    <a:pt x="57" y="15"/>
                  </a:cubicBezTo>
                  <a:cubicBezTo>
                    <a:pt x="58" y="15"/>
                    <a:pt x="57" y="14"/>
                    <a:pt x="57" y="14"/>
                  </a:cubicBezTo>
                  <a:cubicBezTo>
                    <a:pt x="58" y="13"/>
                    <a:pt x="59" y="14"/>
                    <a:pt x="58" y="15"/>
                  </a:cubicBezTo>
                  <a:cubicBezTo>
                    <a:pt x="58" y="15"/>
                    <a:pt x="59" y="15"/>
                    <a:pt x="59" y="15"/>
                  </a:cubicBezTo>
                  <a:close/>
                  <a:moveTo>
                    <a:pt x="59" y="13"/>
                  </a:moveTo>
                  <a:cubicBezTo>
                    <a:pt x="60" y="13"/>
                    <a:pt x="62" y="13"/>
                    <a:pt x="64" y="14"/>
                  </a:cubicBezTo>
                  <a:cubicBezTo>
                    <a:pt x="64" y="15"/>
                    <a:pt x="63" y="14"/>
                    <a:pt x="63" y="15"/>
                  </a:cubicBezTo>
                  <a:cubicBezTo>
                    <a:pt x="61" y="15"/>
                    <a:pt x="60" y="15"/>
                    <a:pt x="59" y="14"/>
                  </a:cubicBezTo>
                  <a:cubicBezTo>
                    <a:pt x="59" y="14"/>
                    <a:pt x="59" y="14"/>
                    <a:pt x="59" y="13"/>
                  </a:cubicBezTo>
                  <a:close/>
                  <a:moveTo>
                    <a:pt x="50" y="37"/>
                  </a:moveTo>
                  <a:cubicBezTo>
                    <a:pt x="49" y="38"/>
                    <a:pt x="48" y="38"/>
                    <a:pt x="48" y="38"/>
                  </a:cubicBezTo>
                  <a:cubicBezTo>
                    <a:pt x="48" y="37"/>
                    <a:pt x="48" y="37"/>
                    <a:pt x="48" y="36"/>
                  </a:cubicBezTo>
                  <a:cubicBezTo>
                    <a:pt x="48" y="36"/>
                    <a:pt x="49" y="36"/>
                    <a:pt x="49" y="35"/>
                  </a:cubicBezTo>
                  <a:cubicBezTo>
                    <a:pt x="49" y="35"/>
                    <a:pt x="49" y="35"/>
                    <a:pt x="50" y="35"/>
                  </a:cubicBezTo>
                  <a:cubicBezTo>
                    <a:pt x="49" y="36"/>
                    <a:pt x="49" y="36"/>
                    <a:pt x="50" y="37"/>
                  </a:cubicBezTo>
                  <a:close/>
                  <a:moveTo>
                    <a:pt x="48" y="29"/>
                  </a:moveTo>
                  <a:cubicBezTo>
                    <a:pt x="48" y="29"/>
                    <a:pt x="48" y="28"/>
                    <a:pt x="47" y="28"/>
                  </a:cubicBezTo>
                  <a:cubicBezTo>
                    <a:pt x="47" y="28"/>
                    <a:pt x="47" y="28"/>
                    <a:pt x="47" y="27"/>
                  </a:cubicBezTo>
                  <a:cubicBezTo>
                    <a:pt x="47" y="27"/>
                    <a:pt x="47" y="28"/>
                    <a:pt x="47" y="27"/>
                  </a:cubicBezTo>
                  <a:cubicBezTo>
                    <a:pt x="47" y="27"/>
                    <a:pt x="47" y="27"/>
                    <a:pt x="47" y="26"/>
                  </a:cubicBezTo>
                  <a:cubicBezTo>
                    <a:pt x="48" y="26"/>
                    <a:pt x="48" y="27"/>
                    <a:pt x="48" y="27"/>
                  </a:cubicBezTo>
                  <a:cubicBezTo>
                    <a:pt x="49" y="26"/>
                    <a:pt x="49" y="27"/>
                    <a:pt x="50" y="27"/>
                  </a:cubicBezTo>
                  <a:cubicBezTo>
                    <a:pt x="50" y="27"/>
                    <a:pt x="51" y="28"/>
                    <a:pt x="51" y="29"/>
                  </a:cubicBezTo>
                  <a:cubicBezTo>
                    <a:pt x="50" y="29"/>
                    <a:pt x="50" y="29"/>
                    <a:pt x="50" y="29"/>
                  </a:cubicBezTo>
                  <a:cubicBezTo>
                    <a:pt x="49" y="29"/>
                    <a:pt x="48" y="29"/>
                    <a:pt x="48" y="29"/>
                  </a:cubicBezTo>
                  <a:close/>
                  <a:moveTo>
                    <a:pt x="72" y="19"/>
                  </a:moveTo>
                  <a:cubicBezTo>
                    <a:pt x="74" y="19"/>
                    <a:pt x="75" y="18"/>
                    <a:pt x="76" y="18"/>
                  </a:cubicBezTo>
                  <a:cubicBezTo>
                    <a:pt x="76" y="18"/>
                    <a:pt x="76" y="18"/>
                    <a:pt x="76" y="18"/>
                  </a:cubicBezTo>
                  <a:cubicBezTo>
                    <a:pt x="76" y="18"/>
                    <a:pt x="77" y="18"/>
                    <a:pt x="77" y="18"/>
                  </a:cubicBezTo>
                  <a:cubicBezTo>
                    <a:pt x="77" y="19"/>
                    <a:pt x="76" y="19"/>
                    <a:pt x="75" y="19"/>
                  </a:cubicBezTo>
                  <a:cubicBezTo>
                    <a:pt x="74" y="20"/>
                    <a:pt x="74" y="21"/>
                    <a:pt x="72" y="21"/>
                  </a:cubicBezTo>
                  <a:cubicBezTo>
                    <a:pt x="72" y="22"/>
                    <a:pt x="73" y="23"/>
                    <a:pt x="73" y="24"/>
                  </a:cubicBezTo>
                  <a:cubicBezTo>
                    <a:pt x="73" y="24"/>
                    <a:pt x="73" y="24"/>
                    <a:pt x="73" y="24"/>
                  </a:cubicBezTo>
                  <a:cubicBezTo>
                    <a:pt x="72" y="24"/>
                    <a:pt x="72" y="23"/>
                    <a:pt x="71" y="23"/>
                  </a:cubicBezTo>
                  <a:cubicBezTo>
                    <a:pt x="71" y="22"/>
                    <a:pt x="72" y="22"/>
                    <a:pt x="72" y="21"/>
                  </a:cubicBezTo>
                  <a:cubicBezTo>
                    <a:pt x="72" y="20"/>
                    <a:pt x="73" y="20"/>
                    <a:pt x="72" y="19"/>
                  </a:cubicBezTo>
                  <a:close/>
                  <a:moveTo>
                    <a:pt x="72" y="15"/>
                  </a:moveTo>
                  <a:cubicBezTo>
                    <a:pt x="72" y="14"/>
                    <a:pt x="74" y="13"/>
                    <a:pt x="74" y="14"/>
                  </a:cubicBezTo>
                  <a:cubicBezTo>
                    <a:pt x="73" y="14"/>
                    <a:pt x="73" y="15"/>
                    <a:pt x="72" y="15"/>
                  </a:cubicBezTo>
                  <a:close/>
                  <a:moveTo>
                    <a:pt x="84" y="14"/>
                  </a:moveTo>
                  <a:cubicBezTo>
                    <a:pt x="85" y="14"/>
                    <a:pt x="87" y="14"/>
                    <a:pt x="87" y="15"/>
                  </a:cubicBezTo>
                  <a:cubicBezTo>
                    <a:pt x="87" y="16"/>
                    <a:pt x="86" y="15"/>
                    <a:pt x="84" y="16"/>
                  </a:cubicBezTo>
                  <a:cubicBezTo>
                    <a:pt x="84" y="15"/>
                    <a:pt x="84" y="15"/>
                    <a:pt x="84" y="14"/>
                  </a:cubicBezTo>
                  <a:close/>
                  <a:moveTo>
                    <a:pt x="25" y="29"/>
                  </a:moveTo>
                  <a:cubicBezTo>
                    <a:pt x="25" y="31"/>
                    <a:pt x="23" y="28"/>
                    <a:pt x="23" y="30"/>
                  </a:cubicBezTo>
                  <a:cubicBezTo>
                    <a:pt x="23" y="30"/>
                    <a:pt x="22" y="30"/>
                    <a:pt x="22" y="29"/>
                  </a:cubicBezTo>
                  <a:cubicBezTo>
                    <a:pt x="23" y="29"/>
                    <a:pt x="23" y="28"/>
                    <a:pt x="23" y="28"/>
                  </a:cubicBezTo>
                  <a:cubicBezTo>
                    <a:pt x="24" y="28"/>
                    <a:pt x="24" y="28"/>
                    <a:pt x="24" y="28"/>
                  </a:cubicBezTo>
                  <a:cubicBezTo>
                    <a:pt x="25" y="29"/>
                    <a:pt x="24" y="29"/>
                    <a:pt x="25" y="29"/>
                  </a:cubicBezTo>
                  <a:close/>
                  <a:moveTo>
                    <a:pt x="28" y="59"/>
                  </a:moveTo>
                  <a:cubicBezTo>
                    <a:pt x="28" y="60"/>
                    <a:pt x="27" y="60"/>
                    <a:pt x="27" y="60"/>
                  </a:cubicBezTo>
                  <a:cubicBezTo>
                    <a:pt x="27" y="60"/>
                    <a:pt x="27" y="59"/>
                    <a:pt x="27" y="59"/>
                  </a:cubicBezTo>
                  <a:cubicBezTo>
                    <a:pt x="27" y="59"/>
                    <a:pt x="28" y="59"/>
                    <a:pt x="28" y="59"/>
                  </a:cubicBezTo>
                  <a:close/>
                  <a:moveTo>
                    <a:pt x="23" y="58"/>
                  </a:moveTo>
                  <a:cubicBezTo>
                    <a:pt x="22" y="58"/>
                    <a:pt x="22" y="57"/>
                    <a:pt x="21" y="57"/>
                  </a:cubicBezTo>
                  <a:cubicBezTo>
                    <a:pt x="20" y="57"/>
                    <a:pt x="20" y="58"/>
                    <a:pt x="20" y="58"/>
                  </a:cubicBezTo>
                  <a:cubicBezTo>
                    <a:pt x="20" y="57"/>
                    <a:pt x="20" y="57"/>
                    <a:pt x="20" y="57"/>
                  </a:cubicBezTo>
                  <a:cubicBezTo>
                    <a:pt x="21" y="57"/>
                    <a:pt x="22" y="57"/>
                    <a:pt x="23" y="57"/>
                  </a:cubicBezTo>
                  <a:cubicBezTo>
                    <a:pt x="23" y="57"/>
                    <a:pt x="23" y="57"/>
                    <a:pt x="24" y="57"/>
                  </a:cubicBezTo>
                  <a:cubicBezTo>
                    <a:pt x="24" y="58"/>
                    <a:pt x="24" y="58"/>
                    <a:pt x="24" y="58"/>
                  </a:cubicBezTo>
                  <a:cubicBezTo>
                    <a:pt x="25" y="58"/>
                    <a:pt x="26" y="58"/>
                    <a:pt x="26" y="59"/>
                  </a:cubicBezTo>
                  <a:cubicBezTo>
                    <a:pt x="26" y="60"/>
                    <a:pt x="25" y="59"/>
                    <a:pt x="25" y="60"/>
                  </a:cubicBezTo>
                  <a:cubicBezTo>
                    <a:pt x="25" y="60"/>
                    <a:pt x="25" y="59"/>
                    <a:pt x="24" y="59"/>
                  </a:cubicBezTo>
                  <a:cubicBezTo>
                    <a:pt x="24" y="59"/>
                    <a:pt x="24" y="59"/>
                    <a:pt x="24" y="59"/>
                  </a:cubicBezTo>
                  <a:cubicBezTo>
                    <a:pt x="24" y="58"/>
                    <a:pt x="23" y="59"/>
                    <a:pt x="23" y="58"/>
                  </a:cubicBezTo>
                  <a:close/>
                  <a:moveTo>
                    <a:pt x="23" y="60"/>
                  </a:moveTo>
                  <a:cubicBezTo>
                    <a:pt x="23" y="60"/>
                    <a:pt x="23" y="60"/>
                    <a:pt x="22" y="60"/>
                  </a:cubicBezTo>
                  <a:cubicBezTo>
                    <a:pt x="22" y="60"/>
                    <a:pt x="22" y="59"/>
                    <a:pt x="22" y="59"/>
                  </a:cubicBezTo>
                  <a:cubicBezTo>
                    <a:pt x="23" y="59"/>
                    <a:pt x="23" y="59"/>
                    <a:pt x="23" y="60"/>
                  </a:cubicBezTo>
                  <a:close/>
                  <a:moveTo>
                    <a:pt x="22" y="56"/>
                  </a:moveTo>
                  <a:cubicBezTo>
                    <a:pt x="22" y="56"/>
                    <a:pt x="22" y="56"/>
                    <a:pt x="22" y="55"/>
                  </a:cubicBezTo>
                  <a:cubicBezTo>
                    <a:pt x="23" y="55"/>
                    <a:pt x="23" y="56"/>
                    <a:pt x="23" y="56"/>
                  </a:cubicBezTo>
                  <a:cubicBezTo>
                    <a:pt x="23" y="56"/>
                    <a:pt x="22" y="56"/>
                    <a:pt x="22" y="56"/>
                  </a:cubicBezTo>
                  <a:close/>
                  <a:moveTo>
                    <a:pt x="23" y="55"/>
                  </a:moveTo>
                  <a:cubicBezTo>
                    <a:pt x="24" y="55"/>
                    <a:pt x="24" y="55"/>
                    <a:pt x="24" y="55"/>
                  </a:cubicBezTo>
                  <a:cubicBezTo>
                    <a:pt x="24" y="56"/>
                    <a:pt x="24" y="56"/>
                    <a:pt x="24" y="56"/>
                  </a:cubicBezTo>
                  <a:cubicBezTo>
                    <a:pt x="23" y="56"/>
                    <a:pt x="23" y="56"/>
                    <a:pt x="23" y="55"/>
                  </a:cubicBezTo>
                  <a:close/>
                  <a:moveTo>
                    <a:pt x="24" y="57"/>
                  </a:moveTo>
                  <a:cubicBezTo>
                    <a:pt x="24" y="57"/>
                    <a:pt x="24" y="56"/>
                    <a:pt x="24" y="56"/>
                  </a:cubicBezTo>
                  <a:cubicBezTo>
                    <a:pt x="25" y="56"/>
                    <a:pt x="25" y="56"/>
                    <a:pt x="25" y="57"/>
                  </a:cubicBezTo>
                  <a:cubicBezTo>
                    <a:pt x="25" y="57"/>
                    <a:pt x="26" y="57"/>
                    <a:pt x="26" y="57"/>
                  </a:cubicBezTo>
                  <a:cubicBezTo>
                    <a:pt x="26" y="58"/>
                    <a:pt x="25" y="58"/>
                    <a:pt x="25" y="57"/>
                  </a:cubicBezTo>
                  <a:cubicBezTo>
                    <a:pt x="25" y="57"/>
                    <a:pt x="25" y="57"/>
                    <a:pt x="24" y="57"/>
                  </a:cubicBezTo>
                  <a:close/>
                  <a:moveTo>
                    <a:pt x="111" y="74"/>
                  </a:moveTo>
                  <a:cubicBezTo>
                    <a:pt x="111" y="74"/>
                    <a:pt x="111" y="73"/>
                    <a:pt x="111" y="73"/>
                  </a:cubicBezTo>
                  <a:cubicBezTo>
                    <a:pt x="110" y="72"/>
                    <a:pt x="109" y="72"/>
                    <a:pt x="108" y="71"/>
                  </a:cubicBezTo>
                  <a:cubicBezTo>
                    <a:pt x="108" y="71"/>
                    <a:pt x="108" y="71"/>
                    <a:pt x="108" y="71"/>
                  </a:cubicBezTo>
                  <a:cubicBezTo>
                    <a:pt x="107" y="70"/>
                    <a:pt x="108" y="71"/>
                    <a:pt x="108" y="70"/>
                  </a:cubicBezTo>
                  <a:cubicBezTo>
                    <a:pt x="109" y="70"/>
                    <a:pt x="108" y="71"/>
                    <a:pt x="109" y="70"/>
                  </a:cubicBezTo>
                  <a:cubicBezTo>
                    <a:pt x="109" y="71"/>
                    <a:pt x="110" y="70"/>
                    <a:pt x="110" y="70"/>
                  </a:cubicBezTo>
                  <a:cubicBezTo>
                    <a:pt x="110" y="70"/>
                    <a:pt x="111" y="70"/>
                    <a:pt x="111" y="70"/>
                  </a:cubicBezTo>
                  <a:cubicBezTo>
                    <a:pt x="111" y="70"/>
                    <a:pt x="112" y="70"/>
                    <a:pt x="112" y="70"/>
                  </a:cubicBezTo>
                  <a:cubicBezTo>
                    <a:pt x="112" y="72"/>
                    <a:pt x="111" y="73"/>
                    <a:pt x="111"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0" name="Freeform 258"/>
            <p:cNvSpPr/>
            <p:nvPr/>
          </p:nvSpPr>
          <p:spPr bwMode="auto">
            <a:xfrm>
              <a:off x="6143171" y="315841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1" name="Freeform 259"/>
            <p:cNvSpPr/>
            <p:nvPr/>
          </p:nvSpPr>
          <p:spPr bwMode="auto">
            <a:xfrm>
              <a:off x="6335089" y="3227813"/>
              <a:ext cx="3253" cy="5422"/>
            </a:xfrm>
            <a:custGeom>
              <a:avLst/>
              <a:gdLst>
                <a:gd name="T0" fmla="*/ 1 w 1"/>
                <a:gd name="T1" fmla="*/ 1 h 2"/>
                <a:gd name="T2" fmla="*/ 1 w 1"/>
                <a:gd name="T3" fmla="*/ 0 h 2"/>
                <a:gd name="T4" fmla="*/ 0 w 1"/>
                <a:gd name="T5" fmla="*/ 1 h 2"/>
                <a:gd name="T6" fmla="*/ 1 w 1"/>
                <a:gd name="T7" fmla="*/ 1 h 2"/>
              </a:gdLst>
              <a:ahLst/>
              <a:cxnLst>
                <a:cxn ang="0">
                  <a:pos x="T0" y="T1"/>
                </a:cxn>
                <a:cxn ang="0">
                  <a:pos x="T2" y="T3"/>
                </a:cxn>
                <a:cxn ang="0">
                  <a:pos x="T4" y="T5"/>
                </a:cxn>
                <a:cxn ang="0">
                  <a:pos x="T6" y="T7"/>
                </a:cxn>
              </a:cxnLst>
              <a:rect l="0" t="0" r="r" b="b"/>
              <a:pathLst>
                <a:path w="1" h="2">
                  <a:moveTo>
                    <a:pt x="1" y="1"/>
                  </a:moveTo>
                  <a:cubicBezTo>
                    <a:pt x="1" y="1"/>
                    <a:pt x="1" y="1"/>
                    <a:pt x="1" y="0"/>
                  </a:cubicBezTo>
                  <a:cubicBezTo>
                    <a:pt x="0" y="0"/>
                    <a:pt x="0" y="1"/>
                    <a:pt x="0" y="1"/>
                  </a:cubicBezTo>
                  <a:cubicBezTo>
                    <a:pt x="0" y="1"/>
                    <a:pt x="1" y="2"/>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2" name="Freeform 260"/>
            <p:cNvSpPr/>
            <p:nvPr/>
          </p:nvSpPr>
          <p:spPr bwMode="auto">
            <a:xfrm>
              <a:off x="6310151" y="3163840"/>
              <a:ext cx="2169"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3" name="Freeform 261"/>
            <p:cNvSpPr/>
            <p:nvPr/>
          </p:nvSpPr>
          <p:spPr bwMode="auto">
            <a:xfrm>
              <a:off x="6312320" y="316384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4" name="Freeform 262"/>
            <p:cNvSpPr/>
            <p:nvPr/>
          </p:nvSpPr>
          <p:spPr bwMode="auto">
            <a:xfrm>
              <a:off x="6278707" y="3171431"/>
              <a:ext cx="3253" cy="3253"/>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1"/>
                    <a:pt x="1" y="1"/>
                    <a:pt x="1" y="1"/>
                  </a:cubicBezTo>
                  <a:cubicBezTo>
                    <a:pt x="1" y="0"/>
                    <a:pt x="1" y="1"/>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5" name="Freeform 263"/>
            <p:cNvSpPr/>
            <p:nvPr/>
          </p:nvSpPr>
          <p:spPr bwMode="auto">
            <a:xfrm>
              <a:off x="6099800" y="324841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6" name="Freeform 264"/>
            <p:cNvSpPr/>
            <p:nvPr/>
          </p:nvSpPr>
          <p:spPr bwMode="auto">
            <a:xfrm>
              <a:off x="6220155" y="322239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7" name="Freeform 265"/>
            <p:cNvSpPr/>
            <p:nvPr/>
          </p:nvSpPr>
          <p:spPr bwMode="auto">
            <a:xfrm>
              <a:off x="6220155" y="3179020"/>
              <a:ext cx="15180" cy="23854"/>
            </a:xfrm>
            <a:custGeom>
              <a:avLst/>
              <a:gdLst>
                <a:gd name="T0" fmla="*/ 5 w 6"/>
                <a:gd name="T1" fmla="*/ 0 h 9"/>
                <a:gd name="T2" fmla="*/ 3 w 6"/>
                <a:gd name="T3" fmla="*/ 4 h 9"/>
                <a:gd name="T4" fmla="*/ 3 w 6"/>
                <a:gd name="T5" fmla="*/ 6 h 9"/>
                <a:gd name="T6" fmla="*/ 2 w 6"/>
                <a:gd name="T7" fmla="*/ 8 h 9"/>
                <a:gd name="T8" fmla="*/ 0 w 6"/>
                <a:gd name="T9" fmla="*/ 6 h 9"/>
                <a:gd name="T10" fmla="*/ 1 w 6"/>
                <a:gd name="T11" fmla="*/ 8 h 9"/>
                <a:gd name="T12" fmla="*/ 1 w 6"/>
                <a:gd name="T13" fmla="*/ 9 h 9"/>
                <a:gd name="T14" fmla="*/ 1 w 6"/>
                <a:gd name="T15" fmla="*/ 9 h 9"/>
                <a:gd name="T16" fmla="*/ 3 w 6"/>
                <a:gd name="T17" fmla="*/ 9 h 9"/>
                <a:gd name="T18" fmla="*/ 4 w 6"/>
                <a:gd name="T19" fmla="*/ 9 h 9"/>
                <a:gd name="T20" fmla="*/ 5 w 6"/>
                <a:gd name="T21" fmla="*/ 6 h 9"/>
                <a:gd name="T22" fmla="*/ 5 w 6"/>
                <a:gd name="T23" fmla="*/ 7 h 9"/>
                <a:gd name="T24" fmla="*/ 5 w 6"/>
                <a:gd name="T25" fmla="*/ 5 h 9"/>
                <a:gd name="T26" fmla="*/ 4 w 6"/>
                <a:gd name="T27" fmla="*/ 4 h 9"/>
                <a:gd name="T28" fmla="*/ 5 w 6"/>
                <a:gd name="T29" fmla="*/ 1 h 9"/>
                <a:gd name="T30" fmla="*/ 5 w 6"/>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9">
                  <a:moveTo>
                    <a:pt x="5" y="0"/>
                  </a:moveTo>
                  <a:cubicBezTo>
                    <a:pt x="5" y="2"/>
                    <a:pt x="3" y="2"/>
                    <a:pt x="3" y="4"/>
                  </a:cubicBezTo>
                  <a:cubicBezTo>
                    <a:pt x="3" y="5"/>
                    <a:pt x="3" y="5"/>
                    <a:pt x="3" y="6"/>
                  </a:cubicBezTo>
                  <a:cubicBezTo>
                    <a:pt x="3" y="7"/>
                    <a:pt x="3" y="8"/>
                    <a:pt x="2" y="8"/>
                  </a:cubicBezTo>
                  <a:cubicBezTo>
                    <a:pt x="1" y="9"/>
                    <a:pt x="1" y="6"/>
                    <a:pt x="0" y="6"/>
                  </a:cubicBezTo>
                  <a:cubicBezTo>
                    <a:pt x="0" y="7"/>
                    <a:pt x="1" y="8"/>
                    <a:pt x="1" y="8"/>
                  </a:cubicBezTo>
                  <a:cubicBezTo>
                    <a:pt x="1" y="8"/>
                    <a:pt x="1" y="9"/>
                    <a:pt x="1" y="9"/>
                  </a:cubicBezTo>
                  <a:cubicBezTo>
                    <a:pt x="1" y="9"/>
                    <a:pt x="2" y="9"/>
                    <a:pt x="1" y="9"/>
                  </a:cubicBezTo>
                  <a:cubicBezTo>
                    <a:pt x="2" y="9"/>
                    <a:pt x="2" y="9"/>
                    <a:pt x="3" y="9"/>
                  </a:cubicBezTo>
                  <a:cubicBezTo>
                    <a:pt x="3" y="9"/>
                    <a:pt x="3" y="9"/>
                    <a:pt x="4" y="9"/>
                  </a:cubicBezTo>
                  <a:cubicBezTo>
                    <a:pt x="5" y="8"/>
                    <a:pt x="4" y="7"/>
                    <a:pt x="5" y="6"/>
                  </a:cubicBezTo>
                  <a:cubicBezTo>
                    <a:pt x="6" y="5"/>
                    <a:pt x="5" y="7"/>
                    <a:pt x="5" y="7"/>
                  </a:cubicBezTo>
                  <a:cubicBezTo>
                    <a:pt x="5" y="6"/>
                    <a:pt x="5" y="5"/>
                    <a:pt x="5" y="5"/>
                  </a:cubicBezTo>
                  <a:cubicBezTo>
                    <a:pt x="5" y="4"/>
                    <a:pt x="4" y="4"/>
                    <a:pt x="4" y="4"/>
                  </a:cubicBezTo>
                  <a:cubicBezTo>
                    <a:pt x="4" y="2"/>
                    <a:pt x="5" y="2"/>
                    <a:pt x="5" y="1"/>
                  </a:cubicBezTo>
                  <a:cubicBezTo>
                    <a:pt x="5" y="0"/>
                    <a:pt x="5" y="0"/>
                    <a:pt x="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8" name="Freeform 266"/>
            <p:cNvSpPr/>
            <p:nvPr/>
          </p:nvSpPr>
          <p:spPr bwMode="auto">
            <a:xfrm>
              <a:off x="6158351" y="320504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69" name="Freeform 267"/>
            <p:cNvSpPr/>
            <p:nvPr/>
          </p:nvSpPr>
          <p:spPr bwMode="auto">
            <a:xfrm>
              <a:off x="6325331" y="3259257"/>
              <a:ext cx="2169" cy="4337"/>
            </a:xfrm>
            <a:custGeom>
              <a:avLst/>
              <a:gdLst>
                <a:gd name="T0" fmla="*/ 0 w 1"/>
                <a:gd name="T1" fmla="*/ 0 h 2"/>
                <a:gd name="T2" fmla="*/ 1 w 1"/>
                <a:gd name="T3" fmla="*/ 2 h 2"/>
                <a:gd name="T4" fmla="*/ 1 w 1"/>
                <a:gd name="T5" fmla="*/ 2 h 2"/>
                <a:gd name="T6" fmla="*/ 1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1"/>
                    <a:pt x="1" y="1"/>
                    <a:pt x="1" y="2"/>
                  </a:cubicBezTo>
                  <a:cubicBezTo>
                    <a:pt x="1" y="2"/>
                    <a:pt x="1" y="2"/>
                    <a:pt x="1" y="2"/>
                  </a:cubicBezTo>
                  <a:cubicBezTo>
                    <a:pt x="1" y="1"/>
                    <a:pt x="1" y="1"/>
                    <a:pt x="1" y="1"/>
                  </a:cubicBezTo>
                  <a:cubicBezTo>
                    <a:pt x="1"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0" name="Freeform 268"/>
            <p:cNvSpPr/>
            <p:nvPr/>
          </p:nvSpPr>
          <p:spPr bwMode="auto">
            <a:xfrm>
              <a:off x="6242926" y="3176852"/>
              <a:ext cx="7590" cy="7590"/>
            </a:xfrm>
            <a:custGeom>
              <a:avLst/>
              <a:gdLst>
                <a:gd name="T0" fmla="*/ 0 w 3"/>
                <a:gd name="T1" fmla="*/ 1 h 3"/>
                <a:gd name="T2" fmla="*/ 1 w 3"/>
                <a:gd name="T3" fmla="*/ 2 h 3"/>
                <a:gd name="T4" fmla="*/ 2 w 3"/>
                <a:gd name="T5" fmla="*/ 2 h 3"/>
                <a:gd name="T6" fmla="*/ 3 w 3"/>
                <a:gd name="T7" fmla="*/ 1 h 3"/>
                <a:gd name="T8" fmla="*/ 0 w 3"/>
                <a:gd name="T9" fmla="*/ 1 h 3"/>
              </a:gdLst>
              <a:ahLst/>
              <a:cxnLst>
                <a:cxn ang="0">
                  <a:pos x="T0" y="T1"/>
                </a:cxn>
                <a:cxn ang="0">
                  <a:pos x="T2" y="T3"/>
                </a:cxn>
                <a:cxn ang="0">
                  <a:pos x="T4" y="T5"/>
                </a:cxn>
                <a:cxn ang="0">
                  <a:pos x="T6" y="T7"/>
                </a:cxn>
                <a:cxn ang="0">
                  <a:pos x="T8" y="T9"/>
                </a:cxn>
              </a:cxnLst>
              <a:rect l="0" t="0" r="r" b="b"/>
              <a:pathLst>
                <a:path w="3" h="3">
                  <a:moveTo>
                    <a:pt x="0" y="1"/>
                  </a:moveTo>
                  <a:cubicBezTo>
                    <a:pt x="0" y="1"/>
                    <a:pt x="0" y="3"/>
                    <a:pt x="1" y="2"/>
                  </a:cubicBezTo>
                  <a:cubicBezTo>
                    <a:pt x="2" y="2"/>
                    <a:pt x="1" y="2"/>
                    <a:pt x="2" y="2"/>
                  </a:cubicBezTo>
                  <a:cubicBezTo>
                    <a:pt x="2" y="1"/>
                    <a:pt x="3" y="2"/>
                    <a:pt x="3" y="1"/>
                  </a:cubicBezTo>
                  <a:cubicBezTo>
                    <a:pt x="2" y="0"/>
                    <a:pt x="1"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1" name="Freeform 269"/>
            <p:cNvSpPr/>
            <p:nvPr/>
          </p:nvSpPr>
          <p:spPr bwMode="auto">
            <a:xfrm>
              <a:off x="6238588" y="3171431"/>
              <a:ext cx="2169"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2" name="Freeform 270"/>
            <p:cNvSpPr/>
            <p:nvPr/>
          </p:nvSpPr>
          <p:spPr bwMode="auto">
            <a:xfrm>
              <a:off x="6248347" y="324841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3" name="Freeform 271"/>
            <p:cNvSpPr/>
            <p:nvPr/>
          </p:nvSpPr>
          <p:spPr bwMode="auto">
            <a:xfrm>
              <a:off x="6248347" y="318227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4" name="Freeform 272"/>
            <p:cNvSpPr/>
            <p:nvPr/>
          </p:nvSpPr>
          <p:spPr bwMode="auto">
            <a:xfrm>
              <a:off x="6278707" y="3169262"/>
              <a:ext cx="3253" cy="2169"/>
            </a:xfrm>
            <a:custGeom>
              <a:avLst/>
              <a:gdLst>
                <a:gd name="T0" fmla="*/ 1 w 1"/>
                <a:gd name="T1" fmla="*/ 1 h 1"/>
                <a:gd name="T2" fmla="*/ 1 w 1"/>
                <a:gd name="T3" fmla="*/ 1 h 1"/>
              </a:gdLst>
              <a:ahLst/>
              <a:cxnLst>
                <a:cxn ang="0">
                  <a:pos x="T0" y="T1"/>
                </a:cxn>
                <a:cxn ang="0">
                  <a:pos x="T2" y="T3"/>
                </a:cxn>
              </a:cxnLst>
              <a:rect l="0" t="0" r="r" b="b"/>
              <a:pathLst>
                <a:path w="1" h="1">
                  <a:moveTo>
                    <a:pt x="1" y="1"/>
                  </a:moveTo>
                  <a:cubicBezTo>
                    <a:pt x="1" y="0"/>
                    <a:pt x="0" y="1"/>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5" name="Freeform 273"/>
            <p:cNvSpPr/>
            <p:nvPr/>
          </p:nvSpPr>
          <p:spPr bwMode="auto">
            <a:xfrm>
              <a:off x="6235335" y="3192032"/>
              <a:ext cx="325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6" name="Freeform 274"/>
            <p:cNvSpPr/>
            <p:nvPr/>
          </p:nvSpPr>
          <p:spPr bwMode="auto">
            <a:xfrm>
              <a:off x="6312320" y="3161672"/>
              <a:ext cx="3253" cy="0"/>
            </a:xfrm>
            <a:custGeom>
              <a:avLst/>
              <a:gdLst>
                <a:gd name="T0" fmla="*/ 1 w 1"/>
                <a:gd name="T1" fmla="*/ 1 w 1"/>
                <a:gd name="T2" fmla="*/ 1 w 1"/>
              </a:gdLst>
              <a:ahLst/>
              <a:cxnLst>
                <a:cxn ang="0">
                  <a:pos x="T0" y="0"/>
                </a:cxn>
                <a:cxn ang="0">
                  <a:pos x="T1" y="0"/>
                </a:cxn>
                <a:cxn ang="0">
                  <a:pos x="T2" y="0"/>
                </a:cxn>
              </a:cxnLst>
              <a:rect l="0" t="0" r="r" b="b"/>
              <a:pathLst>
                <a:path w="1">
                  <a:moveTo>
                    <a:pt x="1" y="0"/>
                  </a:moveTo>
                  <a:cubicBezTo>
                    <a:pt x="1" y="0"/>
                    <a:pt x="1" y="0"/>
                    <a:pt x="1" y="0"/>
                  </a:cubicBezTo>
                  <a:cubicBezTo>
                    <a:pt x="1" y="0"/>
                    <a:pt x="0"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7" name="Freeform 275"/>
            <p:cNvSpPr/>
            <p:nvPr/>
          </p:nvSpPr>
          <p:spPr bwMode="auto">
            <a:xfrm>
              <a:off x="6191964" y="3141071"/>
              <a:ext cx="7590" cy="2169"/>
            </a:xfrm>
            <a:custGeom>
              <a:avLst/>
              <a:gdLst>
                <a:gd name="T0" fmla="*/ 2 w 3"/>
                <a:gd name="T1" fmla="*/ 1 h 1"/>
                <a:gd name="T2" fmla="*/ 3 w 3"/>
                <a:gd name="T3" fmla="*/ 0 h 1"/>
                <a:gd name="T4" fmla="*/ 0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2" y="1"/>
                    <a:pt x="3" y="1"/>
                    <a:pt x="3" y="0"/>
                  </a:cubicBezTo>
                  <a:cubicBezTo>
                    <a:pt x="2" y="0"/>
                    <a:pt x="0" y="0"/>
                    <a:pt x="0" y="1"/>
                  </a:cubicBezTo>
                  <a:cubicBezTo>
                    <a:pt x="1" y="1"/>
                    <a:pt x="1" y="1"/>
                    <a:pt x="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8" name="Freeform 276"/>
            <p:cNvSpPr/>
            <p:nvPr/>
          </p:nvSpPr>
          <p:spPr bwMode="auto">
            <a:xfrm>
              <a:off x="6194132" y="3163840"/>
              <a:ext cx="3253" cy="2169"/>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1"/>
                    <a:pt x="1"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79" name="Freeform 277"/>
            <p:cNvSpPr/>
            <p:nvPr/>
          </p:nvSpPr>
          <p:spPr bwMode="auto">
            <a:xfrm>
              <a:off x="6097631" y="3246246"/>
              <a:ext cx="2169" cy="2169"/>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0" y="0"/>
                    <a:pt x="0" y="0"/>
                    <a:pt x="0" y="0"/>
                  </a:cubicBezTo>
                  <a:cubicBezTo>
                    <a:pt x="0" y="0"/>
                    <a:pt x="1" y="1"/>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0" name="Freeform 278"/>
            <p:cNvSpPr/>
            <p:nvPr/>
          </p:nvSpPr>
          <p:spPr bwMode="auto">
            <a:xfrm>
              <a:off x="6097631" y="3242993"/>
              <a:ext cx="0" cy="3253"/>
            </a:xfrm>
            <a:custGeom>
              <a:avLst/>
              <a:gdLst>
                <a:gd name="T0" fmla="*/ 0 h 1"/>
                <a:gd name="T1" fmla="*/ 0 h 1"/>
                <a:gd name="T2" fmla="*/ 0 h 1"/>
              </a:gdLst>
              <a:ahLst/>
              <a:cxnLst>
                <a:cxn ang="0">
                  <a:pos x="0" y="T0"/>
                </a:cxn>
                <a:cxn ang="0">
                  <a:pos x="0" y="T1"/>
                </a:cxn>
                <a:cxn ang="0">
                  <a:pos x="0" y="T2"/>
                </a:cxn>
              </a:cxnLst>
              <a:rect l="0" t="0" r="r" b="b"/>
              <a:pathLst>
                <a:path h="1">
                  <a:moveTo>
                    <a:pt x="0" y="0"/>
                  </a:moveTo>
                  <a:cubicBezTo>
                    <a:pt x="0" y="0"/>
                    <a:pt x="0" y="0"/>
                    <a:pt x="0" y="0"/>
                  </a:cubicBezTo>
                  <a:cubicBezTo>
                    <a:pt x="0" y="0"/>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1" name="Freeform 279"/>
            <p:cNvSpPr/>
            <p:nvPr/>
          </p:nvSpPr>
          <p:spPr bwMode="auto">
            <a:xfrm>
              <a:off x="5958843" y="3210465"/>
              <a:ext cx="66142" cy="107344"/>
            </a:xfrm>
            <a:custGeom>
              <a:avLst/>
              <a:gdLst>
                <a:gd name="T0" fmla="*/ 0 w 61"/>
                <a:gd name="T1" fmla="*/ 49 h 99"/>
                <a:gd name="T2" fmla="*/ 61 w 61"/>
                <a:gd name="T3" fmla="*/ 99 h 99"/>
                <a:gd name="T4" fmla="*/ 61 w 61"/>
                <a:gd name="T5" fmla="*/ 0 h 99"/>
                <a:gd name="T6" fmla="*/ 0 w 61"/>
                <a:gd name="T7" fmla="*/ 49 h 99"/>
              </a:gdLst>
              <a:ahLst/>
              <a:cxnLst>
                <a:cxn ang="0">
                  <a:pos x="T0" y="T1"/>
                </a:cxn>
                <a:cxn ang="0">
                  <a:pos x="T2" y="T3"/>
                </a:cxn>
                <a:cxn ang="0">
                  <a:pos x="T4" y="T5"/>
                </a:cxn>
                <a:cxn ang="0">
                  <a:pos x="T6" y="T7"/>
                </a:cxn>
              </a:cxnLst>
              <a:rect l="0" t="0" r="r" b="b"/>
              <a:pathLst>
                <a:path w="61" h="99">
                  <a:moveTo>
                    <a:pt x="0" y="49"/>
                  </a:moveTo>
                  <a:lnTo>
                    <a:pt x="61" y="99"/>
                  </a:lnTo>
                  <a:lnTo>
                    <a:pt x="61" y="0"/>
                  </a:lnTo>
                  <a:lnTo>
                    <a:pt x="0" y="4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2" name="Freeform 280"/>
            <p:cNvSpPr/>
            <p:nvPr/>
          </p:nvSpPr>
          <p:spPr bwMode="auto">
            <a:xfrm>
              <a:off x="6020647" y="3240825"/>
              <a:ext cx="40119" cy="43371"/>
            </a:xfrm>
            <a:custGeom>
              <a:avLst/>
              <a:gdLst>
                <a:gd name="T0" fmla="*/ 37 w 37"/>
                <a:gd name="T1" fmla="*/ 40 h 40"/>
                <a:gd name="T2" fmla="*/ 0 w 37"/>
                <a:gd name="T3" fmla="*/ 40 h 40"/>
                <a:gd name="T4" fmla="*/ 0 w 37"/>
                <a:gd name="T5" fmla="*/ 0 h 40"/>
                <a:gd name="T6" fmla="*/ 37 w 37"/>
                <a:gd name="T7" fmla="*/ 0 h 40"/>
                <a:gd name="T8" fmla="*/ 37 w 37"/>
                <a:gd name="T9" fmla="*/ 40 h 40"/>
                <a:gd name="T10" fmla="*/ 37 w 37"/>
                <a:gd name="T11" fmla="*/ 40 h 40"/>
              </a:gdLst>
              <a:ahLst/>
              <a:cxnLst>
                <a:cxn ang="0">
                  <a:pos x="T0" y="T1"/>
                </a:cxn>
                <a:cxn ang="0">
                  <a:pos x="T2" y="T3"/>
                </a:cxn>
                <a:cxn ang="0">
                  <a:pos x="T4" y="T5"/>
                </a:cxn>
                <a:cxn ang="0">
                  <a:pos x="T6" y="T7"/>
                </a:cxn>
                <a:cxn ang="0">
                  <a:pos x="T8" y="T9"/>
                </a:cxn>
                <a:cxn ang="0">
                  <a:pos x="T10" y="T11"/>
                </a:cxn>
              </a:cxnLst>
              <a:rect l="0" t="0" r="r" b="b"/>
              <a:pathLst>
                <a:path w="37" h="40">
                  <a:moveTo>
                    <a:pt x="37" y="40"/>
                  </a:moveTo>
                  <a:lnTo>
                    <a:pt x="0" y="40"/>
                  </a:lnTo>
                  <a:lnTo>
                    <a:pt x="0" y="0"/>
                  </a:lnTo>
                  <a:lnTo>
                    <a:pt x="37" y="0"/>
                  </a:lnTo>
                  <a:lnTo>
                    <a:pt x="37" y="40"/>
                  </a:lnTo>
                  <a:lnTo>
                    <a:pt x="37"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3" name="Freeform 281"/>
            <p:cNvSpPr/>
            <p:nvPr/>
          </p:nvSpPr>
          <p:spPr bwMode="auto">
            <a:xfrm>
              <a:off x="6428338" y="3210465"/>
              <a:ext cx="66142" cy="107344"/>
            </a:xfrm>
            <a:custGeom>
              <a:avLst/>
              <a:gdLst>
                <a:gd name="T0" fmla="*/ 61 w 61"/>
                <a:gd name="T1" fmla="*/ 49 h 99"/>
                <a:gd name="T2" fmla="*/ 0 w 61"/>
                <a:gd name="T3" fmla="*/ 99 h 99"/>
                <a:gd name="T4" fmla="*/ 0 w 61"/>
                <a:gd name="T5" fmla="*/ 0 h 99"/>
                <a:gd name="T6" fmla="*/ 61 w 61"/>
                <a:gd name="T7" fmla="*/ 49 h 99"/>
              </a:gdLst>
              <a:ahLst/>
              <a:cxnLst>
                <a:cxn ang="0">
                  <a:pos x="T0" y="T1"/>
                </a:cxn>
                <a:cxn ang="0">
                  <a:pos x="T2" y="T3"/>
                </a:cxn>
                <a:cxn ang="0">
                  <a:pos x="T4" y="T5"/>
                </a:cxn>
                <a:cxn ang="0">
                  <a:pos x="T6" y="T7"/>
                </a:cxn>
              </a:cxnLst>
              <a:rect l="0" t="0" r="r" b="b"/>
              <a:pathLst>
                <a:path w="61" h="99">
                  <a:moveTo>
                    <a:pt x="61" y="49"/>
                  </a:moveTo>
                  <a:lnTo>
                    <a:pt x="0" y="99"/>
                  </a:lnTo>
                  <a:lnTo>
                    <a:pt x="0" y="0"/>
                  </a:lnTo>
                  <a:lnTo>
                    <a:pt x="61" y="4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4" name="Freeform 282"/>
            <p:cNvSpPr/>
            <p:nvPr/>
          </p:nvSpPr>
          <p:spPr bwMode="auto">
            <a:xfrm>
              <a:off x="6394725" y="3240825"/>
              <a:ext cx="41203" cy="43371"/>
            </a:xfrm>
            <a:custGeom>
              <a:avLst/>
              <a:gdLst>
                <a:gd name="T0" fmla="*/ 38 w 38"/>
                <a:gd name="T1" fmla="*/ 40 h 40"/>
                <a:gd name="T2" fmla="*/ 0 w 38"/>
                <a:gd name="T3" fmla="*/ 40 h 40"/>
                <a:gd name="T4" fmla="*/ 0 w 38"/>
                <a:gd name="T5" fmla="*/ 0 h 40"/>
                <a:gd name="T6" fmla="*/ 38 w 38"/>
                <a:gd name="T7" fmla="*/ 0 h 40"/>
                <a:gd name="T8" fmla="*/ 38 w 38"/>
                <a:gd name="T9" fmla="*/ 40 h 40"/>
                <a:gd name="T10" fmla="*/ 38 w 38"/>
                <a:gd name="T11" fmla="*/ 40 h 40"/>
              </a:gdLst>
              <a:ahLst/>
              <a:cxnLst>
                <a:cxn ang="0">
                  <a:pos x="T0" y="T1"/>
                </a:cxn>
                <a:cxn ang="0">
                  <a:pos x="T2" y="T3"/>
                </a:cxn>
                <a:cxn ang="0">
                  <a:pos x="T4" y="T5"/>
                </a:cxn>
                <a:cxn ang="0">
                  <a:pos x="T6" y="T7"/>
                </a:cxn>
                <a:cxn ang="0">
                  <a:pos x="T8" y="T9"/>
                </a:cxn>
                <a:cxn ang="0">
                  <a:pos x="T10" y="T11"/>
                </a:cxn>
              </a:cxnLst>
              <a:rect l="0" t="0" r="r" b="b"/>
              <a:pathLst>
                <a:path w="38" h="40">
                  <a:moveTo>
                    <a:pt x="38" y="40"/>
                  </a:moveTo>
                  <a:lnTo>
                    <a:pt x="0" y="40"/>
                  </a:lnTo>
                  <a:lnTo>
                    <a:pt x="0" y="0"/>
                  </a:lnTo>
                  <a:lnTo>
                    <a:pt x="38" y="0"/>
                  </a:lnTo>
                  <a:lnTo>
                    <a:pt x="38" y="40"/>
                  </a:lnTo>
                  <a:lnTo>
                    <a:pt x="38"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5" name="Freeform 283"/>
            <p:cNvSpPr/>
            <p:nvPr/>
          </p:nvSpPr>
          <p:spPr bwMode="auto">
            <a:xfrm>
              <a:off x="6173531" y="2994692"/>
              <a:ext cx="108428" cy="67226"/>
            </a:xfrm>
            <a:custGeom>
              <a:avLst/>
              <a:gdLst>
                <a:gd name="T0" fmla="*/ 50 w 100"/>
                <a:gd name="T1" fmla="*/ 0 h 62"/>
                <a:gd name="T2" fmla="*/ 0 w 100"/>
                <a:gd name="T3" fmla="*/ 62 h 62"/>
                <a:gd name="T4" fmla="*/ 100 w 100"/>
                <a:gd name="T5" fmla="*/ 62 h 62"/>
                <a:gd name="T6" fmla="*/ 50 w 100"/>
                <a:gd name="T7" fmla="*/ 0 h 62"/>
              </a:gdLst>
              <a:ahLst/>
              <a:cxnLst>
                <a:cxn ang="0">
                  <a:pos x="T0" y="T1"/>
                </a:cxn>
                <a:cxn ang="0">
                  <a:pos x="T2" y="T3"/>
                </a:cxn>
                <a:cxn ang="0">
                  <a:pos x="T4" y="T5"/>
                </a:cxn>
                <a:cxn ang="0">
                  <a:pos x="T6" y="T7"/>
                </a:cxn>
              </a:cxnLst>
              <a:rect l="0" t="0" r="r" b="b"/>
              <a:pathLst>
                <a:path w="100" h="62">
                  <a:moveTo>
                    <a:pt x="50" y="0"/>
                  </a:moveTo>
                  <a:lnTo>
                    <a:pt x="0" y="62"/>
                  </a:lnTo>
                  <a:lnTo>
                    <a:pt x="100" y="62"/>
                  </a:lnTo>
                  <a:lnTo>
                    <a:pt x="5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6" name="Freeform 284"/>
            <p:cNvSpPr/>
            <p:nvPr/>
          </p:nvSpPr>
          <p:spPr bwMode="auto">
            <a:xfrm>
              <a:off x="6204975" y="3056497"/>
              <a:ext cx="43371" cy="41203"/>
            </a:xfrm>
            <a:custGeom>
              <a:avLst/>
              <a:gdLst>
                <a:gd name="T0" fmla="*/ 40 w 40"/>
                <a:gd name="T1" fmla="*/ 38 h 38"/>
                <a:gd name="T2" fmla="*/ 0 w 40"/>
                <a:gd name="T3" fmla="*/ 38 h 38"/>
                <a:gd name="T4" fmla="*/ 0 w 40"/>
                <a:gd name="T5" fmla="*/ 0 h 38"/>
                <a:gd name="T6" fmla="*/ 40 w 40"/>
                <a:gd name="T7" fmla="*/ 0 h 38"/>
                <a:gd name="T8" fmla="*/ 40 w 40"/>
                <a:gd name="T9" fmla="*/ 38 h 38"/>
                <a:gd name="T10" fmla="*/ 40 w 40"/>
                <a:gd name="T11" fmla="*/ 38 h 38"/>
              </a:gdLst>
              <a:ahLst/>
              <a:cxnLst>
                <a:cxn ang="0">
                  <a:pos x="T0" y="T1"/>
                </a:cxn>
                <a:cxn ang="0">
                  <a:pos x="T2" y="T3"/>
                </a:cxn>
                <a:cxn ang="0">
                  <a:pos x="T4" y="T5"/>
                </a:cxn>
                <a:cxn ang="0">
                  <a:pos x="T6" y="T7"/>
                </a:cxn>
                <a:cxn ang="0">
                  <a:pos x="T8" y="T9"/>
                </a:cxn>
                <a:cxn ang="0">
                  <a:pos x="T10" y="T11"/>
                </a:cxn>
              </a:cxnLst>
              <a:rect l="0" t="0" r="r" b="b"/>
              <a:pathLst>
                <a:path w="40" h="38">
                  <a:moveTo>
                    <a:pt x="40" y="38"/>
                  </a:moveTo>
                  <a:lnTo>
                    <a:pt x="0" y="38"/>
                  </a:lnTo>
                  <a:lnTo>
                    <a:pt x="0" y="0"/>
                  </a:lnTo>
                  <a:lnTo>
                    <a:pt x="40" y="0"/>
                  </a:lnTo>
                  <a:lnTo>
                    <a:pt x="40" y="38"/>
                  </a:lnTo>
                  <a:lnTo>
                    <a:pt x="4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89" name="Freeform 285"/>
            <p:cNvSpPr/>
            <p:nvPr/>
          </p:nvSpPr>
          <p:spPr bwMode="auto">
            <a:xfrm>
              <a:off x="6173531" y="3464187"/>
              <a:ext cx="108428" cy="66142"/>
            </a:xfrm>
            <a:custGeom>
              <a:avLst/>
              <a:gdLst>
                <a:gd name="T0" fmla="*/ 50 w 100"/>
                <a:gd name="T1" fmla="*/ 61 h 61"/>
                <a:gd name="T2" fmla="*/ 0 w 100"/>
                <a:gd name="T3" fmla="*/ 0 h 61"/>
                <a:gd name="T4" fmla="*/ 100 w 100"/>
                <a:gd name="T5" fmla="*/ 0 h 61"/>
                <a:gd name="T6" fmla="*/ 50 w 100"/>
                <a:gd name="T7" fmla="*/ 61 h 61"/>
              </a:gdLst>
              <a:ahLst/>
              <a:cxnLst>
                <a:cxn ang="0">
                  <a:pos x="T0" y="T1"/>
                </a:cxn>
                <a:cxn ang="0">
                  <a:pos x="T2" y="T3"/>
                </a:cxn>
                <a:cxn ang="0">
                  <a:pos x="T4" y="T5"/>
                </a:cxn>
                <a:cxn ang="0">
                  <a:pos x="T6" y="T7"/>
                </a:cxn>
              </a:cxnLst>
              <a:rect l="0" t="0" r="r" b="b"/>
              <a:pathLst>
                <a:path w="100" h="61">
                  <a:moveTo>
                    <a:pt x="50" y="61"/>
                  </a:moveTo>
                  <a:lnTo>
                    <a:pt x="0" y="0"/>
                  </a:lnTo>
                  <a:lnTo>
                    <a:pt x="100" y="0"/>
                  </a:lnTo>
                  <a:lnTo>
                    <a:pt x="50" y="6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0" name="Freeform 286"/>
            <p:cNvSpPr/>
            <p:nvPr/>
          </p:nvSpPr>
          <p:spPr bwMode="auto">
            <a:xfrm>
              <a:off x="6204975" y="3430575"/>
              <a:ext cx="43371" cy="41203"/>
            </a:xfrm>
            <a:custGeom>
              <a:avLst/>
              <a:gdLst>
                <a:gd name="T0" fmla="*/ 40 w 40"/>
                <a:gd name="T1" fmla="*/ 38 h 38"/>
                <a:gd name="T2" fmla="*/ 0 w 40"/>
                <a:gd name="T3" fmla="*/ 38 h 38"/>
                <a:gd name="T4" fmla="*/ 0 w 40"/>
                <a:gd name="T5" fmla="*/ 0 h 38"/>
                <a:gd name="T6" fmla="*/ 40 w 40"/>
                <a:gd name="T7" fmla="*/ 0 h 38"/>
                <a:gd name="T8" fmla="*/ 40 w 40"/>
                <a:gd name="T9" fmla="*/ 38 h 38"/>
                <a:gd name="T10" fmla="*/ 40 w 40"/>
                <a:gd name="T11" fmla="*/ 38 h 38"/>
              </a:gdLst>
              <a:ahLst/>
              <a:cxnLst>
                <a:cxn ang="0">
                  <a:pos x="T0" y="T1"/>
                </a:cxn>
                <a:cxn ang="0">
                  <a:pos x="T2" y="T3"/>
                </a:cxn>
                <a:cxn ang="0">
                  <a:pos x="T4" y="T5"/>
                </a:cxn>
                <a:cxn ang="0">
                  <a:pos x="T6" y="T7"/>
                </a:cxn>
                <a:cxn ang="0">
                  <a:pos x="T8" y="T9"/>
                </a:cxn>
                <a:cxn ang="0">
                  <a:pos x="T10" y="T11"/>
                </a:cxn>
              </a:cxnLst>
              <a:rect l="0" t="0" r="r" b="b"/>
              <a:pathLst>
                <a:path w="40" h="38">
                  <a:moveTo>
                    <a:pt x="40" y="38"/>
                  </a:moveTo>
                  <a:lnTo>
                    <a:pt x="0" y="38"/>
                  </a:lnTo>
                  <a:lnTo>
                    <a:pt x="0" y="0"/>
                  </a:lnTo>
                  <a:lnTo>
                    <a:pt x="40" y="0"/>
                  </a:lnTo>
                  <a:lnTo>
                    <a:pt x="40" y="38"/>
                  </a:lnTo>
                  <a:lnTo>
                    <a:pt x="4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1" name="Freeform 287"/>
            <p:cNvSpPr/>
            <p:nvPr/>
          </p:nvSpPr>
          <p:spPr bwMode="auto">
            <a:xfrm>
              <a:off x="6037996" y="3073845"/>
              <a:ext cx="84574" cy="84574"/>
            </a:xfrm>
            <a:custGeom>
              <a:avLst/>
              <a:gdLst>
                <a:gd name="T0" fmla="*/ 0 w 78"/>
                <a:gd name="T1" fmla="*/ 0 h 78"/>
                <a:gd name="T2" fmla="*/ 7 w 78"/>
                <a:gd name="T3" fmla="*/ 78 h 78"/>
                <a:gd name="T4" fmla="*/ 78 w 78"/>
                <a:gd name="T5" fmla="*/ 7 h 78"/>
                <a:gd name="T6" fmla="*/ 0 w 78"/>
                <a:gd name="T7" fmla="*/ 0 h 78"/>
              </a:gdLst>
              <a:ahLst/>
              <a:cxnLst>
                <a:cxn ang="0">
                  <a:pos x="T0" y="T1"/>
                </a:cxn>
                <a:cxn ang="0">
                  <a:pos x="T2" y="T3"/>
                </a:cxn>
                <a:cxn ang="0">
                  <a:pos x="T4" y="T5"/>
                </a:cxn>
                <a:cxn ang="0">
                  <a:pos x="T6" y="T7"/>
                </a:cxn>
              </a:cxnLst>
              <a:rect l="0" t="0" r="r" b="b"/>
              <a:pathLst>
                <a:path w="78" h="78">
                  <a:moveTo>
                    <a:pt x="0" y="0"/>
                  </a:moveTo>
                  <a:lnTo>
                    <a:pt x="7" y="78"/>
                  </a:lnTo>
                  <a:lnTo>
                    <a:pt x="78" y="7"/>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2" name="Freeform 288"/>
            <p:cNvSpPr/>
            <p:nvPr/>
          </p:nvSpPr>
          <p:spPr bwMode="auto">
            <a:xfrm>
              <a:off x="6064018" y="3099868"/>
              <a:ext cx="61805" cy="61805"/>
            </a:xfrm>
            <a:custGeom>
              <a:avLst/>
              <a:gdLst>
                <a:gd name="T0" fmla="*/ 28 w 57"/>
                <a:gd name="T1" fmla="*/ 57 h 57"/>
                <a:gd name="T2" fmla="*/ 0 w 57"/>
                <a:gd name="T3" fmla="*/ 31 h 57"/>
                <a:gd name="T4" fmla="*/ 31 w 57"/>
                <a:gd name="T5" fmla="*/ 0 h 57"/>
                <a:gd name="T6" fmla="*/ 57 w 57"/>
                <a:gd name="T7" fmla="*/ 28 h 57"/>
                <a:gd name="T8" fmla="*/ 28 w 57"/>
                <a:gd name="T9" fmla="*/ 57 h 57"/>
                <a:gd name="T10" fmla="*/ 28 w 57"/>
                <a:gd name="T11" fmla="*/ 57 h 57"/>
              </a:gdLst>
              <a:ahLst/>
              <a:cxnLst>
                <a:cxn ang="0">
                  <a:pos x="T0" y="T1"/>
                </a:cxn>
                <a:cxn ang="0">
                  <a:pos x="T2" y="T3"/>
                </a:cxn>
                <a:cxn ang="0">
                  <a:pos x="T4" y="T5"/>
                </a:cxn>
                <a:cxn ang="0">
                  <a:pos x="T6" y="T7"/>
                </a:cxn>
                <a:cxn ang="0">
                  <a:pos x="T8" y="T9"/>
                </a:cxn>
                <a:cxn ang="0">
                  <a:pos x="T10" y="T11"/>
                </a:cxn>
              </a:cxnLst>
              <a:rect l="0" t="0" r="r" b="b"/>
              <a:pathLst>
                <a:path w="57" h="57">
                  <a:moveTo>
                    <a:pt x="28" y="57"/>
                  </a:moveTo>
                  <a:lnTo>
                    <a:pt x="0" y="31"/>
                  </a:lnTo>
                  <a:lnTo>
                    <a:pt x="31" y="0"/>
                  </a:lnTo>
                  <a:lnTo>
                    <a:pt x="57" y="28"/>
                  </a:lnTo>
                  <a:lnTo>
                    <a:pt x="28" y="57"/>
                  </a:lnTo>
                  <a:lnTo>
                    <a:pt x="28" y="5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3" name="Freeform 289"/>
            <p:cNvSpPr/>
            <p:nvPr/>
          </p:nvSpPr>
          <p:spPr bwMode="auto">
            <a:xfrm>
              <a:off x="6330752" y="3366602"/>
              <a:ext cx="86743" cy="86743"/>
            </a:xfrm>
            <a:custGeom>
              <a:avLst/>
              <a:gdLst>
                <a:gd name="T0" fmla="*/ 80 w 80"/>
                <a:gd name="T1" fmla="*/ 80 h 80"/>
                <a:gd name="T2" fmla="*/ 0 w 80"/>
                <a:gd name="T3" fmla="*/ 71 h 80"/>
                <a:gd name="T4" fmla="*/ 71 w 80"/>
                <a:gd name="T5" fmla="*/ 0 h 80"/>
                <a:gd name="T6" fmla="*/ 80 w 80"/>
                <a:gd name="T7" fmla="*/ 80 h 80"/>
              </a:gdLst>
              <a:ahLst/>
              <a:cxnLst>
                <a:cxn ang="0">
                  <a:pos x="T0" y="T1"/>
                </a:cxn>
                <a:cxn ang="0">
                  <a:pos x="T2" y="T3"/>
                </a:cxn>
                <a:cxn ang="0">
                  <a:pos x="T4" y="T5"/>
                </a:cxn>
                <a:cxn ang="0">
                  <a:pos x="T6" y="T7"/>
                </a:cxn>
              </a:cxnLst>
              <a:rect l="0" t="0" r="r" b="b"/>
              <a:pathLst>
                <a:path w="80" h="80">
                  <a:moveTo>
                    <a:pt x="80" y="80"/>
                  </a:moveTo>
                  <a:lnTo>
                    <a:pt x="0" y="71"/>
                  </a:lnTo>
                  <a:lnTo>
                    <a:pt x="71" y="0"/>
                  </a:lnTo>
                  <a:lnTo>
                    <a:pt x="80" y="8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4" name="Freeform 290"/>
            <p:cNvSpPr/>
            <p:nvPr/>
          </p:nvSpPr>
          <p:spPr bwMode="auto">
            <a:xfrm>
              <a:off x="6327500" y="3364433"/>
              <a:ext cx="61805" cy="60720"/>
            </a:xfrm>
            <a:custGeom>
              <a:avLst/>
              <a:gdLst>
                <a:gd name="T0" fmla="*/ 29 w 57"/>
                <a:gd name="T1" fmla="*/ 56 h 56"/>
                <a:gd name="T2" fmla="*/ 0 w 57"/>
                <a:gd name="T3" fmla="*/ 30 h 56"/>
                <a:gd name="T4" fmla="*/ 31 w 57"/>
                <a:gd name="T5" fmla="*/ 0 h 56"/>
                <a:gd name="T6" fmla="*/ 57 w 57"/>
                <a:gd name="T7" fmla="*/ 28 h 56"/>
                <a:gd name="T8" fmla="*/ 29 w 57"/>
                <a:gd name="T9" fmla="*/ 56 h 56"/>
                <a:gd name="T10" fmla="*/ 29 w 57"/>
                <a:gd name="T11" fmla="*/ 56 h 56"/>
              </a:gdLst>
              <a:ahLst/>
              <a:cxnLst>
                <a:cxn ang="0">
                  <a:pos x="T0" y="T1"/>
                </a:cxn>
                <a:cxn ang="0">
                  <a:pos x="T2" y="T3"/>
                </a:cxn>
                <a:cxn ang="0">
                  <a:pos x="T4" y="T5"/>
                </a:cxn>
                <a:cxn ang="0">
                  <a:pos x="T6" y="T7"/>
                </a:cxn>
                <a:cxn ang="0">
                  <a:pos x="T8" y="T9"/>
                </a:cxn>
                <a:cxn ang="0">
                  <a:pos x="T10" y="T11"/>
                </a:cxn>
              </a:cxnLst>
              <a:rect l="0" t="0" r="r" b="b"/>
              <a:pathLst>
                <a:path w="57" h="56">
                  <a:moveTo>
                    <a:pt x="29" y="56"/>
                  </a:moveTo>
                  <a:lnTo>
                    <a:pt x="0" y="30"/>
                  </a:lnTo>
                  <a:lnTo>
                    <a:pt x="31" y="0"/>
                  </a:lnTo>
                  <a:lnTo>
                    <a:pt x="57" y="28"/>
                  </a:lnTo>
                  <a:lnTo>
                    <a:pt x="29" y="56"/>
                  </a:lnTo>
                  <a:lnTo>
                    <a:pt x="29" y="5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5" name="Freeform 291"/>
            <p:cNvSpPr/>
            <p:nvPr/>
          </p:nvSpPr>
          <p:spPr bwMode="auto">
            <a:xfrm>
              <a:off x="6330752" y="3073845"/>
              <a:ext cx="86743" cy="84574"/>
            </a:xfrm>
            <a:custGeom>
              <a:avLst/>
              <a:gdLst>
                <a:gd name="T0" fmla="*/ 80 w 80"/>
                <a:gd name="T1" fmla="*/ 0 h 78"/>
                <a:gd name="T2" fmla="*/ 0 w 80"/>
                <a:gd name="T3" fmla="*/ 7 h 78"/>
                <a:gd name="T4" fmla="*/ 71 w 80"/>
                <a:gd name="T5" fmla="*/ 78 h 78"/>
                <a:gd name="T6" fmla="*/ 80 w 80"/>
                <a:gd name="T7" fmla="*/ 0 h 78"/>
              </a:gdLst>
              <a:ahLst/>
              <a:cxnLst>
                <a:cxn ang="0">
                  <a:pos x="T0" y="T1"/>
                </a:cxn>
                <a:cxn ang="0">
                  <a:pos x="T2" y="T3"/>
                </a:cxn>
                <a:cxn ang="0">
                  <a:pos x="T4" y="T5"/>
                </a:cxn>
                <a:cxn ang="0">
                  <a:pos x="T6" y="T7"/>
                </a:cxn>
              </a:cxnLst>
              <a:rect l="0" t="0" r="r" b="b"/>
              <a:pathLst>
                <a:path w="80" h="78">
                  <a:moveTo>
                    <a:pt x="80" y="0"/>
                  </a:moveTo>
                  <a:lnTo>
                    <a:pt x="0" y="7"/>
                  </a:lnTo>
                  <a:lnTo>
                    <a:pt x="71" y="78"/>
                  </a:lnTo>
                  <a:lnTo>
                    <a:pt x="8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6" name="Freeform 292"/>
            <p:cNvSpPr/>
            <p:nvPr/>
          </p:nvSpPr>
          <p:spPr bwMode="auto">
            <a:xfrm>
              <a:off x="6327500" y="3099868"/>
              <a:ext cx="61805" cy="61805"/>
            </a:xfrm>
            <a:custGeom>
              <a:avLst/>
              <a:gdLst>
                <a:gd name="T0" fmla="*/ 31 w 57"/>
                <a:gd name="T1" fmla="*/ 57 h 57"/>
                <a:gd name="T2" fmla="*/ 0 w 57"/>
                <a:gd name="T3" fmla="*/ 28 h 57"/>
                <a:gd name="T4" fmla="*/ 29 w 57"/>
                <a:gd name="T5" fmla="*/ 0 h 57"/>
                <a:gd name="T6" fmla="*/ 57 w 57"/>
                <a:gd name="T7" fmla="*/ 31 h 57"/>
                <a:gd name="T8" fmla="*/ 31 w 57"/>
                <a:gd name="T9" fmla="*/ 57 h 57"/>
                <a:gd name="T10" fmla="*/ 31 w 57"/>
                <a:gd name="T11" fmla="*/ 57 h 57"/>
              </a:gdLst>
              <a:ahLst/>
              <a:cxnLst>
                <a:cxn ang="0">
                  <a:pos x="T0" y="T1"/>
                </a:cxn>
                <a:cxn ang="0">
                  <a:pos x="T2" y="T3"/>
                </a:cxn>
                <a:cxn ang="0">
                  <a:pos x="T4" y="T5"/>
                </a:cxn>
                <a:cxn ang="0">
                  <a:pos x="T6" y="T7"/>
                </a:cxn>
                <a:cxn ang="0">
                  <a:pos x="T8" y="T9"/>
                </a:cxn>
                <a:cxn ang="0">
                  <a:pos x="T10" y="T11"/>
                </a:cxn>
              </a:cxnLst>
              <a:rect l="0" t="0" r="r" b="b"/>
              <a:pathLst>
                <a:path w="57" h="57">
                  <a:moveTo>
                    <a:pt x="31" y="57"/>
                  </a:moveTo>
                  <a:lnTo>
                    <a:pt x="0" y="28"/>
                  </a:lnTo>
                  <a:lnTo>
                    <a:pt x="29" y="0"/>
                  </a:lnTo>
                  <a:lnTo>
                    <a:pt x="57" y="31"/>
                  </a:lnTo>
                  <a:lnTo>
                    <a:pt x="31" y="57"/>
                  </a:lnTo>
                  <a:lnTo>
                    <a:pt x="31" y="5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7" name="Freeform 293"/>
            <p:cNvSpPr/>
            <p:nvPr/>
          </p:nvSpPr>
          <p:spPr bwMode="auto">
            <a:xfrm>
              <a:off x="6037996" y="3366602"/>
              <a:ext cx="84574" cy="86743"/>
            </a:xfrm>
            <a:custGeom>
              <a:avLst/>
              <a:gdLst>
                <a:gd name="T0" fmla="*/ 0 w 78"/>
                <a:gd name="T1" fmla="*/ 80 h 80"/>
                <a:gd name="T2" fmla="*/ 7 w 78"/>
                <a:gd name="T3" fmla="*/ 0 h 80"/>
                <a:gd name="T4" fmla="*/ 78 w 78"/>
                <a:gd name="T5" fmla="*/ 71 h 80"/>
                <a:gd name="T6" fmla="*/ 0 w 78"/>
                <a:gd name="T7" fmla="*/ 80 h 80"/>
              </a:gdLst>
              <a:ahLst/>
              <a:cxnLst>
                <a:cxn ang="0">
                  <a:pos x="T0" y="T1"/>
                </a:cxn>
                <a:cxn ang="0">
                  <a:pos x="T2" y="T3"/>
                </a:cxn>
                <a:cxn ang="0">
                  <a:pos x="T4" y="T5"/>
                </a:cxn>
                <a:cxn ang="0">
                  <a:pos x="T6" y="T7"/>
                </a:cxn>
              </a:cxnLst>
              <a:rect l="0" t="0" r="r" b="b"/>
              <a:pathLst>
                <a:path w="78" h="80">
                  <a:moveTo>
                    <a:pt x="0" y="80"/>
                  </a:moveTo>
                  <a:lnTo>
                    <a:pt x="7" y="0"/>
                  </a:lnTo>
                  <a:lnTo>
                    <a:pt x="78" y="71"/>
                  </a:lnTo>
                  <a:lnTo>
                    <a:pt x="0" y="8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sp>
          <p:nvSpPr>
            <p:cNvPr id="98" name="Freeform 294"/>
            <p:cNvSpPr/>
            <p:nvPr/>
          </p:nvSpPr>
          <p:spPr bwMode="auto">
            <a:xfrm>
              <a:off x="6064018" y="3364433"/>
              <a:ext cx="61805" cy="60720"/>
            </a:xfrm>
            <a:custGeom>
              <a:avLst/>
              <a:gdLst>
                <a:gd name="T0" fmla="*/ 31 w 57"/>
                <a:gd name="T1" fmla="*/ 56 h 56"/>
                <a:gd name="T2" fmla="*/ 0 w 57"/>
                <a:gd name="T3" fmla="*/ 28 h 56"/>
                <a:gd name="T4" fmla="*/ 28 w 57"/>
                <a:gd name="T5" fmla="*/ 0 h 56"/>
                <a:gd name="T6" fmla="*/ 57 w 57"/>
                <a:gd name="T7" fmla="*/ 30 h 56"/>
                <a:gd name="T8" fmla="*/ 31 w 57"/>
                <a:gd name="T9" fmla="*/ 56 h 56"/>
                <a:gd name="T10" fmla="*/ 31 w 57"/>
                <a:gd name="T11" fmla="*/ 56 h 56"/>
              </a:gdLst>
              <a:ahLst/>
              <a:cxnLst>
                <a:cxn ang="0">
                  <a:pos x="T0" y="T1"/>
                </a:cxn>
                <a:cxn ang="0">
                  <a:pos x="T2" y="T3"/>
                </a:cxn>
                <a:cxn ang="0">
                  <a:pos x="T4" y="T5"/>
                </a:cxn>
                <a:cxn ang="0">
                  <a:pos x="T6" y="T7"/>
                </a:cxn>
                <a:cxn ang="0">
                  <a:pos x="T8" y="T9"/>
                </a:cxn>
                <a:cxn ang="0">
                  <a:pos x="T10" y="T11"/>
                </a:cxn>
              </a:cxnLst>
              <a:rect l="0" t="0" r="r" b="b"/>
              <a:pathLst>
                <a:path w="57" h="56">
                  <a:moveTo>
                    <a:pt x="31" y="56"/>
                  </a:moveTo>
                  <a:lnTo>
                    <a:pt x="0" y="28"/>
                  </a:lnTo>
                  <a:lnTo>
                    <a:pt x="28" y="0"/>
                  </a:lnTo>
                  <a:lnTo>
                    <a:pt x="57" y="30"/>
                  </a:lnTo>
                  <a:lnTo>
                    <a:pt x="31" y="56"/>
                  </a:lnTo>
                  <a:lnTo>
                    <a:pt x="31" y="5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rgbClr val="FFFFFF"/>
                </a:solidFill>
                <a:latin typeface="微软雅黑" panose="020B0503020204020204" charset="-122"/>
                <a:ea typeface="微软雅黑" panose="020B0503020204020204" charset="-122"/>
              </a:endParaRPr>
            </a:p>
          </p:txBody>
        </p:sp>
      </p:grpSp>
      <p:sp>
        <p:nvSpPr>
          <p:cNvPr id="99" name="文本框 98"/>
          <p:cNvSpPr txBox="1"/>
          <p:nvPr/>
        </p:nvSpPr>
        <p:spPr bwMode="auto">
          <a:xfrm>
            <a:off x="3624326" y="1275606"/>
            <a:ext cx="1325539" cy="406971"/>
          </a:xfrm>
          <a:prstGeom prst="rect">
            <a:avLst/>
          </a:prstGeom>
          <a:noFill/>
        </p:spPr>
        <p:txBody>
          <a:bodyPr wrap="square">
            <a:spAutoFit/>
          </a:bodyPr>
          <a:lstStyle/>
          <a:p>
            <a:pPr>
              <a:lnSpc>
                <a:spcPct val="125000"/>
              </a:lnSpc>
            </a:pPr>
            <a:r>
              <a:rPr lang="zh-CN" altLang="en-US" b="1" dirty="0">
                <a:latin typeface="微软雅黑" panose="020B0503020204020204" charset="-122"/>
                <a:ea typeface="微软雅黑" panose="020B0503020204020204" charset="-122"/>
                <a:cs typeface="Lato Light" panose="020F0302020204030203" charset="0"/>
                <a:sym typeface="Lato Light" panose="020F0302020204030203" charset="0"/>
              </a:rPr>
              <a:t>技术提升</a:t>
            </a:r>
            <a:endParaRPr lang="en-US" altLang="zh-CN" b="1" dirty="0">
              <a:latin typeface="微软雅黑" panose="020B0503020204020204" charset="-122"/>
              <a:ea typeface="微软雅黑" panose="020B0503020204020204" charset="-122"/>
              <a:cs typeface="Lato Light" panose="020F0302020204030203" charset="0"/>
              <a:sym typeface="Lato Light" panose="020F0302020204030203" charset="0"/>
            </a:endParaRPr>
          </a:p>
        </p:txBody>
      </p:sp>
      <p:sp>
        <p:nvSpPr>
          <p:cNvPr id="100" name="文本框 99"/>
          <p:cNvSpPr txBox="1"/>
          <p:nvPr/>
        </p:nvSpPr>
        <p:spPr bwMode="auto">
          <a:xfrm>
            <a:off x="6119916" y="1306108"/>
            <a:ext cx="1325539" cy="406971"/>
          </a:xfrm>
          <a:prstGeom prst="rect">
            <a:avLst/>
          </a:prstGeom>
          <a:noFill/>
        </p:spPr>
        <p:txBody>
          <a:bodyPr wrap="square">
            <a:spAutoFit/>
          </a:bodyPr>
          <a:lstStyle/>
          <a:p>
            <a:pPr>
              <a:lnSpc>
                <a:spcPct val="125000"/>
              </a:lnSpc>
            </a:pPr>
            <a:r>
              <a:rPr lang="zh-CN" altLang="en-US" b="1" dirty="0">
                <a:latin typeface="微软雅黑" panose="020B0503020204020204" charset="-122"/>
                <a:ea typeface="微软雅黑" panose="020B0503020204020204" charset="-122"/>
                <a:cs typeface="Lato Light" panose="020F0302020204030203" charset="0"/>
                <a:sym typeface="Lato Light" panose="020F0302020204030203" charset="0"/>
              </a:rPr>
              <a:t>学科建设</a:t>
            </a:r>
            <a:endParaRPr lang="en-US" altLang="zh-CN" b="1" dirty="0">
              <a:latin typeface="微软雅黑" panose="020B0503020204020204" charset="-122"/>
              <a:ea typeface="微软雅黑" panose="020B0503020204020204" charset="-122"/>
              <a:cs typeface="Lato Light" panose="020F0302020204030203" charset="0"/>
              <a:sym typeface="Lato Light" panose="020F0302020204030203" charset="0"/>
            </a:endParaRPr>
          </a:p>
        </p:txBody>
      </p:sp>
      <p:sp>
        <p:nvSpPr>
          <p:cNvPr id="101" name="文本框 100"/>
          <p:cNvSpPr txBox="1"/>
          <p:nvPr/>
        </p:nvSpPr>
        <p:spPr bwMode="auto">
          <a:xfrm>
            <a:off x="1115616" y="2185814"/>
            <a:ext cx="1325539" cy="406971"/>
          </a:xfrm>
          <a:prstGeom prst="rect">
            <a:avLst/>
          </a:prstGeom>
          <a:noFill/>
        </p:spPr>
        <p:txBody>
          <a:bodyPr wrap="square">
            <a:spAutoFit/>
          </a:bodyPr>
          <a:lstStyle/>
          <a:p>
            <a:pPr>
              <a:lnSpc>
                <a:spcPct val="125000"/>
              </a:lnSpc>
            </a:pPr>
            <a:r>
              <a:rPr lang="zh-CN" altLang="en-US" b="1" dirty="0">
                <a:latin typeface="微软雅黑" panose="020B0503020204020204" charset="-122"/>
                <a:ea typeface="微软雅黑" panose="020B0503020204020204" charset="-122"/>
                <a:cs typeface="Lato Light" panose="020F0302020204030203" charset="0"/>
                <a:sym typeface="Lato Light" panose="020F0302020204030203" charset="0"/>
              </a:rPr>
              <a:t>管理创新</a:t>
            </a:r>
            <a:endParaRPr lang="en-US" altLang="zh-CN" b="1" dirty="0">
              <a:latin typeface="微软雅黑" panose="020B0503020204020204" charset="-122"/>
              <a:ea typeface="微软雅黑" panose="020B0503020204020204" charset="-122"/>
              <a:cs typeface="Lato Light" panose="020F0302020204030203" charset="0"/>
              <a:sym typeface="Lato Light" panose="020F0302020204030203" charset="0"/>
            </a:endParaRPr>
          </a:p>
        </p:txBody>
      </p:sp>
      <p:grpSp>
        <p:nvGrpSpPr>
          <p:cNvPr id="102" name="组合 101"/>
          <p:cNvGrpSpPr/>
          <p:nvPr/>
        </p:nvGrpSpPr>
        <p:grpSpPr>
          <a:xfrm>
            <a:off x="5077924" y="2081246"/>
            <a:ext cx="593418" cy="593418"/>
            <a:chOff x="3237545" y="4561747"/>
            <a:chExt cx="1146960" cy="1146960"/>
          </a:xfrm>
        </p:grpSpPr>
        <p:sp>
          <p:nvSpPr>
            <p:cNvPr id="103" name="圆角矩形 102"/>
            <p:cNvSpPr/>
            <p:nvPr/>
          </p:nvSpPr>
          <p:spPr>
            <a:xfrm>
              <a:off x="3237545" y="4561747"/>
              <a:ext cx="1146960" cy="1146960"/>
            </a:xfrm>
            <a:prstGeom prst="roundRect">
              <a:avLst>
                <a:gd name="adj" fmla="val 50000"/>
              </a:avLst>
            </a:prstGeom>
            <a:solidFill>
              <a:srgbClr val="002B82"/>
            </a:solidFill>
            <a:ln w="25400">
              <a:gradFill flip="none" rotWithShape="1">
                <a:gsLst>
                  <a:gs pos="0">
                    <a:schemeClr val="bg1">
                      <a:lumMod val="85000"/>
                    </a:schemeClr>
                  </a:gs>
                  <a:gs pos="100000">
                    <a:schemeClr val="bg1"/>
                  </a:gs>
                </a:gsLst>
                <a:lin ang="2700000" scaled="1"/>
                <a:tileRect/>
              </a:gradFill>
            </a:ln>
            <a:effectLst>
              <a:innerShdw blurRad="127000" dist="63500" dir="13500000">
                <a:srgbClr val="002B82">
                  <a:alpha val="49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sp>
          <p:nvSpPr>
            <p:cNvPr id="104" name="圆角矩形 103"/>
            <p:cNvSpPr/>
            <p:nvPr/>
          </p:nvSpPr>
          <p:spPr>
            <a:xfrm>
              <a:off x="3351014" y="4675216"/>
              <a:ext cx="920023" cy="920023"/>
            </a:xfrm>
            <a:prstGeom prst="roundRect">
              <a:avLst>
                <a:gd name="adj" fmla="val 50000"/>
              </a:avLst>
            </a:prstGeom>
            <a:solidFill>
              <a:schemeClr val="bg1">
                <a:lumMod val="95000"/>
              </a:schemeClr>
            </a:solidFill>
            <a:ln w="50800">
              <a:noFill/>
            </a:ln>
            <a:effectLst>
              <a:outerShdw blurRad="76200" dist="38100" dir="2700000" algn="tl" rotWithShape="0">
                <a:srgbClr val="002B82">
                  <a:alpha val="64000"/>
                </a:srgbClr>
              </a:outerShdw>
            </a:effectLst>
            <a:scene3d>
              <a:camera prst="orthographicFront"/>
              <a:lightRig rig="threePt" dir="t"/>
            </a:scene3d>
            <a:sp3d prstMaterial="softEdge">
              <a:bevelT w="317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FFFF"/>
                </a:solidFill>
                <a:latin typeface="微软雅黑" panose="020B0503020204020204" charset="-122"/>
              </a:endParaRPr>
            </a:p>
          </p:txBody>
        </p:sp>
      </p:grpSp>
      <p:sp>
        <p:nvSpPr>
          <p:cNvPr id="105" name="文本框 104"/>
          <p:cNvSpPr txBox="1"/>
          <p:nvPr/>
        </p:nvSpPr>
        <p:spPr bwMode="auto">
          <a:xfrm>
            <a:off x="3635896" y="2185814"/>
            <a:ext cx="1325539" cy="406971"/>
          </a:xfrm>
          <a:prstGeom prst="rect">
            <a:avLst/>
          </a:prstGeom>
          <a:noFill/>
        </p:spPr>
        <p:txBody>
          <a:bodyPr wrap="square">
            <a:spAutoFit/>
          </a:bodyPr>
          <a:lstStyle/>
          <a:p>
            <a:pPr>
              <a:lnSpc>
                <a:spcPct val="125000"/>
              </a:lnSpc>
            </a:pPr>
            <a:r>
              <a:rPr lang="zh-CN" altLang="en-US" b="1" dirty="0">
                <a:latin typeface="微软雅黑" panose="020B0503020204020204" charset="-122"/>
                <a:ea typeface="微软雅黑" panose="020B0503020204020204" charset="-122"/>
                <a:cs typeface="Lato Light" panose="020F0302020204030203" charset="0"/>
                <a:sym typeface="Lato Light" panose="020F0302020204030203" charset="0"/>
              </a:rPr>
              <a:t>品牌建设</a:t>
            </a:r>
            <a:endParaRPr lang="en-US" altLang="zh-CN" b="1" dirty="0">
              <a:latin typeface="微软雅黑" panose="020B0503020204020204" charset="-122"/>
              <a:ea typeface="微软雅黑" panose="020B0503020204020204" charset="-122"/>
              <a:cs typeface="Lato Light" panose="020F0302020204030203" charset="0"/>
              <a:sym typeface="Lato Light" panose="020F0302020204030203" charset="0"/>
            </a:endParaRPr>
          </a:p>
        </p:txBody>
      </p:sp>
      <p:pic>
        <p:nvPicPr>
          <p:cNvPr id="2" name="图片 1"/>
          <p:cNvPicPr>
            <a:picLocks noChangeAspect="1"/>
          </p:cNvPicPr>
          <p:nvPr/>
        </p:nvPicPr>
        <p:blipFill>
          <a:blip r:embed="rId4"/>
          <a:stretch>
            <a:fillRect/>
          </a:stretch>
        </p:blipFill>
        <p:spPr>
          <a:xfrm>
            <a:off x="5276436" y="2283718"/>
            <a:ext cx="231668" cy="164606"/>
          </a:xfrm>
          <a:prstGeom prst="rect">
            <a:avLst/>
          </a:prstGeom>
        </p:spPr>
      </p:pic>
      <p:pic>
        <p:nvPicPr>
          <p:cNvPr id="106" name="Picture 2"/>
          <p:cNvPicPr>
            <a:picLocks noChangeAspect="1" noChangeArrowheads="1"/>
          </p:cNvPicPr>
          <p:nvPr/>
        </p:nvPicPr>
        <p:blipFill>
          <a:blip r:embed="rId5"/>
          <a:srcRect/>
          <a:stretch>
            <a:fillRect/>
          </a:stretch>
        </p:blipFill>
        <p:spPr bwMode="auto">
          <a:xfrm>
            <a:off x="1252169" y="2975071"/>
            <a:ext cx="6776215" cy="1714054"/>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500"/>
                                        <p:tgtEl>
                                          <p:spTgt spid="11"/>
                                        </p:tgtEl>
                                      </p:cBhvr>
                                    </p:animEffect>
                                  </p:childTnLst>
                                </p:cTn>
                              </p:par>
                              <p:par>
                                <p:cTn id="8" presetID="53" presetClass="entr" presetSubtype="16"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 calcmode="lin" valueType="num">
                                      <p:cBhvr>
                                        <p:cTn id="10" dur="500" fill="hold"/>
                                        <p:tgtEl>
                                          <p:spTgt spid="35"/>
                                        </p:tgtEl>
                                        <p:attrNameLst>
                                          <p:attrName>ppt_w</p:attrName>
                                        </p:attrNameLst>
                                      </p:cBhvr>
                                      <p:tavLst>
                                        <p:tav tm="0">
                                          <p:val>
                                            <p:fltVal val="0"/>
                                          </p:val>
                                        </p:tav>
                                        <p:tav tm="100000">
                                          <p:val>
                                            <p:strVal val="#ppt_w"/>
                                          </p:val>
                                        </p:tav>
                                      </p:tavLst>
                                    </p:anim>
                                    <p:anim calcmode="lin" valueType="num">
                                      <p:cBhvr>
                                        <p:cTn id="11" dur="500" fill="hold"/>
                                        <p:tgtEl>
                                          <p:spTgt spid="35"/>
                                        </p:tgtEl>
                                        <p:attrNameLst>
                                          <p:attrName>ppt_h</p:attrName>
                                        </p:attrNameLst>
                                      </p:cBhvr>
                                      <p:tavLst>
                                        <p:tav tm="0">
                                          <p:val>
                                            <p:fltVal val="0"/>
                                          </p:val>
                                        </p:tav>
                                        <p:tav tm="100000">
                                          <p:val>
                                            <p:strVal val="#ppt_h"/>
                                          </p:val>
                                        </p:tav>
                                      </p:tavLst>
                                    </p:anim>
                                    <p:animEffect transition="in" filter="fade">
                                      <p:cBhvr>
                                        <p:cTn id="12" dur="500"/>
                                        <p:tgtEl>
                                          <p:spTgt spid="35"/>
                                        </p:tgtEl>
                                      </p:cBhvr>
                                    </p:animEffect>
                                  </p:childTnLst>
                                </p:cTn>
                              </p:par>
                            </p:childTnLst>
                          </p:cTn>
                        </p:par>
                        <p:par>
                          <p:cTn id="13" fill="hold">
                            <p:stCondLst>
                              <p:cond delay="500"/>
                            </p:stCondLst>
                            <p:childTnLst>
                              <p:par>
                                <p:cTn id="14" presetID="21" presetClass="entr" presetSubtype="1"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heel(1)">
                                      <p:cBhvr>
                                        <p:cTn id="16" dur="500"/>
                                        <p:tgtEl>
                                          <p:spTgt spid="14"/>
                                        </p:tgtEl>
                                      </p:cBhvr>
                                    </p:animEffect>
                                  </p:childTnLst>
                                </p:cTn>
                              </p:par>
                              <p:par>
                                <p:cTn id="17" presetID="53" presetClass="entr" presetSubtype="16"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p:cTn id="19" dur="500" fill="hold"/>
                                        <p:tgtEl>
                                          <p:spTgt spid="41"/>
                                        </p:tgtEl>
                                        <p:attrNameLst>
                                          <p:attrName>ppt_w</p:attrName>
                                        </p:attrNameLst>
                                      </p:cBhvr>
                                      <p:tavLst>
                                        <p:tav tm="0">
                                          <p:val>
                                            <p:fltVal val="0"/>
                                          </p:val>
                                        </p:tav>
                                        <p:tav tm="100000">
                                          <p:val>
                                            <p:strVal val="#ppt_w"/>
                                          </p:val>
                                        </p:tav>
                                      </p:tavLst>
                                    </p:anim>
                                    <p:anim calcmode="lin" valueType="num">
                                      <p:cBhvr>
                                        <p:cTn id="20" dur="500" fill="hold"/>
                                        <p:tgtEl>
                                          <p:spTgt spid="41"/>
                                        </p:tgtEl>
                                        <p:attrNameLst>
                                          <p:attrName>ppt_h</p:attrName>
                                        </p:attrNameLst>
                                      </p:cBhvr>
                                      <p:tavLst>
                                        <p:tav tm="0">
                                          <p:val>
                                            <p:fltVal val="0"/>
                                          </p:val>
                                        </p:tav>
                                        <p:tav tm="100000">
                                          <p:val>
                                            <p:strVal val="#ppt_h"/>
                                          </p:val>
                                        </p:tav>
                                      </p:tavLst>
                                    </p:anim>
                                    <p:animEffect transition="in" filter="fade">
                                      <p:cBhvr>
                                        <p:cTn id="21" dur="500"/>
                                        <p:tgtEl>
                                          <p:spTgt spid="41"/>
                                        </p:tgtEl>
                                      </p:cBhvr>
                                    </p:animEffect>
                                  </p:childTnLst>
                                </p:cTn>
                              </p:par>
                            </p:childTnLst>
                          </p:cTn>
                        </p:par>
                        <p:par>
                          <p:cTn id="22" fill="hold">
                            <p:stCondLst>
                              <p:cond delay="1000"/>
                            </p:stCondLst>
                            <p:childTnLst>
                              <p:par>
                                <p:cTn id="23" presetID="21" presetClass="entr" presetSubtype="1"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heel(1)">
                                      <p:cBhvr>
                                        <p:cTn id="25" dur="500"/>
                                        <p:tgtEl>
                                          <p:spTgt spid="17"/>
                                        </p:tgtEl>
                                      </p:cBhvr>
                                    </p:animEffect>
                                  </p:childTnLst>
                                </p:cTn>
                              </p:par>
                              <p:par>
                                <p:cTn id="26" presetID="53" presetClass="entr" presetSubtype="16" fill="hold" nodeType="withEffect">
                                  <p:stCondLst>
                                    <p:cond delay="0"/>
                                  </p:stCondLst>
                                  <p:childTnLst>
                                    <p:set>
                                      <p:cBhvr>
                                        <p:cTn id="27" dur="1" fill="hold">
                                          <p:stCondLst>
                                            <p:cond delay="0"/>
                                          </p:stCondLst>
                                        </p:cTn>
                                        <p:tgtEl>
                                          <p:spTgt spid="50"/>
                                        </p:tgtEl>
                                        <p:attrNameLst>
                                          <p:attrName>style.visibility</p:attrName>
                                        </p:attrNameLst>
                                      </p:cBhvr>
                                      <p:to>
                                        <p:strVal val="visible"/>
                                      </p:to>
                                    </p:set>
                                    <p:anim calcmode="lin" valueType="num">
                                      <p:cBhvr>
                                        <p:cTn id="28" dur="500" fill="hold"/>
                                        <p:tgtEl>
                                          <p:spTgt spid="50"/>
                                        </p:tgtEl>
                                        <p:attrNameLst>
                                          <p:attrName>ppt_w</p:attrName>
                                        </p:attrNameLst>
                                      </p:cBhvr>
                                      <p:tavLst>
                                        <p:tav tm="0">
                                          <p:val>
                                            <p:fltVal val="0"/>
                                          </p:val>
                                        </p:tav>
                                        <p:tav tm="100000">
                                          <p:val>
                                            <p:strVal val="#ppt_w"/>
                                          </p:val>
                                        </p:tav>
                                      </p:tavLst>
                                    </p:anim>
                                    <p:anim calcmode="lin" valueType="num">
                                      <p:cBhvr>
                                        <p:cTn id="29" dur="500" fill="hold"/>
                                        <p:tgtEl>
                                          <p:spTgt spid="50"/>
                                        </p:tgtEl>
                                        <p:attrNameLst>
                                          <p:attrName>ppt_h</p:attrName>
                                        </p:attrNameLst>
                                      </p:cBhvr>
                                      <p:tavLst>
                                        <p:tav tm="0">
                                          <p:val>
                                            <p:fltVal val="0"/>
                                          </p:val>
                                        </p:tav>
                                        <p:tav tm="100000">
                                          <p:val>
                                            <p:strVal val="#ppt_h"/>
                                          </p:val>
                                        </p:tav>
                                      </p:tavLst>
                                    </p:anim>
                                    <p:animEffect transition="in" filter="fade">
                                      <p:cBhvr>
                                        <p:cTn id="30" dur="500"/>
                                        <p:tgtEl>
                                          <p:spTgt spid="50"/>
                                        </p:tgtEl>
                                      </p:cBhvr>
                                    </p:animEffect>
                                  </p:childTnLst>
                                </p:cTn>
                              </p:par>
                            </p:childTnLst>
                          </p:cTn>
                        </p:par>
                        <p:par>
                          <p:cTn id="31" fill="hold">
                            <p:stCondLst>
                              <p:cond delay="1500"/>
                            </p:stCondLst>
                            <p:childTnLst>
                              <p:par>
                                <p:cTn id="32" presetID="21" presetClass="entr" presetSubtype="1"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heel(1)">
                                      <p:cBhvr>
                                        <p:cTn id="34" dur="500"/>
                                        <p:tgtEl>
                                          <p:spTgt spid="20"/>
                                        </p:tgtEl>
                                      </p:cBhvr>
                                    </p:animEffect>
                                  </p:childTnLst>
                                </p:cTn>
                              </p:par>
                              <p:par>
                                <p:cTn id="35" presetID="53" presetClass="entr" presetSubtype="16" fill="hold" nodeType="withEffect">
                                  <p:stCondLst>
                                    <p:cond delay="0"/>
                                  </p:stCondLst>
                                  <p:childTnLst>
                                    <p:set>
                                      <p:cBhvr>
                                        <p:cTn id="36" dur="1" fill="hold">
                                          <p:stCondLst>
                                            <p:cond delay="0"/>
                                          </p:stCondLst>
                                        </p:cTn>
                                        <p:tgtEl>
                                          <p:spTgt spid="58"/>
                                        </p:tgtEl>
                                        <p:attrNameLst>
                                          <p:attrName>style.visibility</p:attrName>
                                        </p:attrNameLst>
                                      </p:cBhvr>
                                      <p:to>
                                        <p:strVal val="visible"/>
                                      </p:to>
                                    </p:set>
                                    <p:anim calcmode="lin" valueType="num">
                                      <p:cBhvr>
                                        <p:cTn id="37" dur="500" fill="hold"/>
                                        <p:tgtEl>
                                          <p:spTgt spid="58"/>
                                        </p:tgtEl>
                                        <p:attrNameLst>
                                          <p:attrName>ppt_w</p:attrName>
                                        </p:attrNameLst>
                                      </p:cBhvr>
                                      <p:tavLst>
                                        <p:tav tm="0">
                                          <p:val>
                                            <p:fltVal val="0"/>
                                          </p:val>
                                        </p:tav>
                                        <p:tav tm="100000">
                                          <p:val>
                                            <p:strVal val="#ppt_w"/>
                                          </p:val>
                                        </p:tav>
                                      </p:tavLst>
                                    </p:anim>
                                    <p:anim calcmode="lin" valueType="num">
                                      <p:cBhvr>
                                        <p:cTn id="38" dur="500" fill="hold"/>
                                        <p:tgtEl>
                                          <p:spTgt spid="58"/>
                                        </p:tgtEl>
                                        <p:attrNameLst>
                                          <p:attrName>ppt_h</p:attrName>
                                        </p:attrNameLst>
                                      </p:cBhvr>
                                      <p:tavLst>
                                        <p:tav tm="0">
                                          <p:val>
                                            <p:fltVal val="0"/>
                                          </p:val>
                                        </p:tav>
                                        <p:tav tm="100000">
                                          <p:val>
                                            <p:strVal val="#ppt_h"/>
                                          </p:val>
                                        </p:tav>
                                      </p:tavLst>
                                    </p:anim>
                                    <p:animEffect transition="in" filter="fade">
                                      <p:cBhvr>
                                        <p:cTn id="39" dur="500"/>
                                        <p:tgtEl>
                                          <p:spTgt spid="58"/>
                                        </p:tgtEl>
                                      </p:cBhvr>
                                    </p:animEffect>
                                  </p:childTnLst>
                                </p:cTn>
                              </p:par>
                            </p:childTnLst>
                          </p:cTn>
                        </p:par>
                        <p:par>
                          <p:cTn id="40" fill="hold">
                            <p:stCondLst>
                              <p:cond delay="2000"/>
                            </p:stCondLst>
                            <p:childTnLst>
                              <p:par>
                                <p:cTn id="41" presetID="21" presetClass="entr" presetSubtype="1" fill="hold" nodeType="after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wheel(1)">
                                      <p:cBhvr>
                                        <p:cTn id="43" dur="500"/>
                                        <p:tgtEl>
                                          <p:spTgt spid="102"/>
                                        </p:tgtEl>
                                      </p:cBhvr>
                                    </p:animEffect>
                                  </p:childTnLst>
                                </p:cTn>
                              </p:par>
                            </p:childTnLst>
                          </p:cTn>
                        </p:par>
                        <p:par>
                          <p:cTn id="44" fill="hold">
                            <p:stCondLst>
                              <p:cond delay="2500"/>
                            </p:stCondLst>
                            <p:childTnLst>
                              <p:par>
                                <p:cTn id="45" presetID="3" presetClass="entr" presetSubtype="10"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blinds(horizontal)">
                                      <p:cBhvr>
                                        <p:cTn id="4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措施一：落实医改要求，加强医疗质量</a:t>
            </a:r>
          </a:p>
        </p:txBody>
      </p:sp>
      <p:sp>
        <p:nvSpPr>
          <p:cNvPr id="8" name="内容占位符 7"/>
          <p:cNvSpPr>
            <a:spLocks noGrp="1"/>
          </p:cNvSpPr>
          <p:nvPr>
            <p:ph idx="1"/>
          </p:nvPr>
        </p:nvSpPr>
        <p:spPr>
          <a:xfrm>
            <a:off x="566060" y="3723877"/>
            <a:ext cx="4494301" cy="1043385"/>
          </a:xfrm>
        </p:spPr>
        <p:txBody>
          <a:bodyPr>
            <a:normAutofit lnSpcReduction="10000"/>
          </a:bodyPr>
          <a:lstStyle/>
          <a:p>
            <a:r>
              <a:rPr lang="zh-CN" altLang="zh-CN" b="1" kern="100" dirty="0">
                <a:latin typeface="楷体" pitchFamily="49" charset="-122"/>
                <a:ea typeface="楷体" pitchFamily="49" charset="-122"/>
              </a:rPr>
              <a:t>加强医疗管理，强化质量与安全，</a:t>
            </a:r>
            <a:r>
              <a:rPr lang="zh-CN" altLang="en-US" b="1" kern="100" dirty="0">
                <a:latin typeface="楷体" pitchFamily="49" charset="-122"/>
                <a:ea typeface="楷体" pitchFamily="49" charset="-122"/>
              </a:rPr>
              <a:t>实行全面质量管理和质量控制，建立完善的医院质量考核体系，保障医疗质量和安全，</a:t>
            </a:r>
            <a:r>
              <a:rPr lang="zh-CN" altLang="zh-CN" b="1" kern="100" dirty="0">
                <a:latin typeface="楷体" pitchFamily="49" charset="-122"/>
                <a:ea typeface="楷体" pitchFamily="49" charset="-122"/>
              </a:rPr>
              <a:t>进一步提升整体技术水平</a:t>
            </a:r>
            <a:r>
              <a:rPr lang="zh-CN" altLang="en-US" b="1" kern="100" dirty="0">
                <a:latin typeface="楷体" pitchFamily="49" charset="-122"/>
                <a:ea typeface="楷体" pitchFamily="49" charset="-122"/>
              </a:rPr>
              <a:t>。</a:t>
            </a:r>
            <a:endParaRPr lang="zh-CN" altLang="zh-CN" b="1" kern="100" dirty="0">
              <a:latin typeface="楷体" pitchFamily="49" charset="-122"/>
              <a:ea typeface="楷体" pitchFamily="49" charset="-122"/>
            </a:endParaRPr>
          </a:p>
          <a:p>
            <a:endParaRPr lang="zh-CN" altLang="en-US" dirty="0"/>
          </a:p>
        </p:txBody>
      </p:sp>
      <p:pic>
        <p:nvPicPr>
          <p:cNvPr id="9"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9024" y="1059582"/>
            <a:ext cx="4351338" cy="2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p:cNvPicPr>
            <a:picLocks noChangeAspect="1"/>
          </p:cNvPicPr>
          <p:nvPr/>
        </p:nvPicPr>
        <p:blipFill rotWithShape="1">
          <a:blip r:embed="rId3" cstate="print"/>
          <a:srcRect l="7067" t="5201" r="10800" b="8001"/>
          <a:stretch/>
        </p:blipFill>
        <p:spPr>
          <a:xfrm>
            <a:off x="6084168" y="1059582"/>
            <a:ext cx="1765403" cy="2487613"/>
          </a:xfrm>
          <a:prstGeom prst="rect">
            <a:avLst/>
          </a:prstGeom>
        </p:spPr>
      </p:pic>
      <p:sp>
        <p:nvSpPr>
          <p:cNvPr id="12" name="内容占位符 7"/>
          <p:cNvSpPr txBox="1">
            <a:spLocks/>
          </p:cNvSpPr>
          <p:nvPr/>
        </p:nvSpPr>
        <p:spPr>
          <a:xfrm>
            <a:off x="5060362" y="3723877"/>
            <a:ext cx="3688102" cy="1043385"/>
          </a:xfrm>
          <a:prstGeom prst="rect">
            <a:avLst/>
          </a:prstGeom>
        </p:spPr>
        <p:txBody>
          <a:bodyPr vert="horz" lIns="91440" tIns="45720" rIns="91440" bIns="45720" rtlCol="0">
            <a:normAutofit lnSpcReduction="10000"/>
          </a:bodyPr>
          <a:lstStyle/>
          <a:p>
            <a:pPr marL="267970" indent="-267970" defTabSz="685800" fontAlgn="auto">
              <a:lnSpc>
                <a:spcPct val="90000"/>
              </a:lnSpc>
              <a:spcBef>
                <a:spcPts val="1350"/>
              </a:spcBef>
              <a:spcAft>
                <a:spcPts val="0"/>
              </a:spcAft>
              <a:buClr>
                <a:schemeClr val="tx1"/>
              </a:buClr>
              <a:buSzPct val="70000"/>
              <a:buFont typeface="Wingdings" panose="05000000000000000000" pitchFamily="2" charset="2"/>
              <a:buChar char=""/>
            </a:pPr>
            <a:r>
              <a:rPr lang="zh-CN" altLang="en-US" b="1" kern="100" dirty="0">
                <a:latin typeface="楷体" pitchFamily="49" charset="-122"/>
                <a:ea typeface="楷体" pitchFamily="49" charset="-122"/>
              </a:rPr>
              <a:t>医院</a:t>
            </a:r>
            <a:r>
              <a:rPr lang="zh-CN" altLang="zh-CN" b="1" kern="100" dirty="0">
                <a:latin typeface="楷体" pitchFamily="49" charset="-122"/>
                <a:ea typeface="楷体" pitchFamily="49" charset="-122"/>
              </a:rPr>
              <a:t>严格执行医保管理制度，适应医保管理的新常态，严格按照标准规范收费行为，同时加强院内审计工作。</a:t>
            </a:r>
          </a:p>
          <a:p>
            <a:pPr marL="267970" marR="0" lvl="0" indent="-267970" algn="l" defTabSz="685800" rtl="0" eaLnBrk="1" fontAlgn="auto" latinLnBrk="0" hangingPunct="1">
              <a:lnSpc>
                <a:spcPct val="90000"/>
              </a:lnSpc>
              <a:spcBef>
                <a:spcPts val="1350"/>
              </a:spcBef>
              <a:spcAft>
                <a:spcPts val="0"/>
              </a:spcAft>
              <a:buClr>
                <a:schemeClr val="tx1"/>
              </a:buClr>
              <a:buSzPct val="70000"/>
              <a:buFont typeface="Wingdings" panose="05000000000000000000" pitchFamily="2" charset="2"/>
              <a:buChar char=""/>
              <a:tabLst/>
              <a:defRPr/>
            </a:pPr>
            <a:endParaRPr kumimoji="0" lang="zh-CN" altLang="zh-CN" sz="1100" b="0" i="0" u="none" strike="noStrike" kern="1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措施二：提高服务质量，服务患者健康</a:t>
            </a:r>
          </a:p>
        </p:txBody>
      </p:sp>
      <p:sp>
        <p:nvSpPr>
          <p:cNvPr id="3" name="内容占位符 2"/>
          <p:cNvSpPr>
            <a:spLocks noGrp="1"/>
          </p:cNvSpPr>
          <p:nvPr>
            <p:ph idx="1"/>
          </p:nvPr>
        </p:nvSpPr>
        <p:spPr>
          <a:xfrm>
            <a:off x="755576" y="3147814"/>
            <a:ext cx="3960440" cy="1638201"/>
          </a:xfrm>
        </p:spPr>
        <p:txBody>
          <a:bodyPr>
            <a:normAutofit/>
          </a:bodyPr>
          <a:lstStyle/>
          <a:p>
            <a:r>
              <a:rPr lang="zh-CN" altLang="en-US" b="1" kern="100" dirty="0">
                <a:latin typeface="楷体" pitchFamily="49" charset="-122"/>
                <a:ea typeface="楷体" pitchFamily="49" charset="-122"/>
                <a:cs typeface="Times New Roman" panose="02020603050405020304" pitchFamily="18" charset="0"/>
              </a:rPr>
              <a:t>坚持</a:t>
            </a:r>
            <a:r>
              <a:rPr lang="zh-CN" altLang="zh-CN" b="1" kern="100" dirty="0">
                <a:latin typeface="楷体" pitchFamily="49" charset="-122"/>
                <a:ea typeface="楷体" pitchFamily="49" charset="-122"/>
                <a:cs typeface="Times New Roman" panose="02020603050405020304" pitchFamily="18" charset="0"/>
              </a:rPr>
              <a:t>以问题为导向，改善服务，提升患者的就医感受，重视窗口服务，实行首诊负责、首问负责</a:t>
            </a:r>
            <a:r>
              <a:rPr lang="zh-CN" altLang="en-US" b="1" kern="100" dirty="0">
                <a:latin typeface="楷体" pitchFamily="49" charset="-122"/>
                <a:ea typeface="楷体" pitchFamily="49" charset="-122"/>
                <a:cs typeface="Times New Roman" panose="02020603050405020304" pitchFamily="18" charset="0"/>
              </a:rPr>
              <a:t>，同时进一步做好改善医疗服务工作，增强服务意识，规范医疗行为。</a:t>
            </a:r>
            <a:endParaRPr lang="zh-CN" altLang="en-US" b="1" dirty="0">
              <a:latin typeface="楷体" pitchFamily="49" charset="-122"/>
              <a:ea typeface="楷体" pitchFamily="49" charset="-122"/>
            </a:endParaRPr>
          </a:p>
        </p:txBody>
      </p:sp>
      <p:pic>
        <p:nvPicPr>
          <p:cNvPr id="4"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059583"/>
            <a:ext cx="3805238" cy="190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0614" y="1059583"/>
            <a:ext cx="3581512" cy="190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内容占位符 2"/>
          <p:cNvSpPr txBox="1">
            <a:spLocks/>
          </p:cNvSpPr>
          <p:nvPr/>
        </p:nvSpPr>
        <p:spPr>
          <a:xfrm>
            <a:off x="4868416" y="3147815"/>
            <a:ext cx="3707897" cy="1296144"/>
          </a:xfrm>
          <a:prstGeom prst="rect">
            <a:avLst/>
          </a:prstGeom>
        </p:spPr>
        <p:txBody>
          <a:bodyPr vert="horz" lIns="91440" tIns="45720" rIns="91440" bIns="45720" rtlCol="0">
            <a:normAutofit/>
          </a:bodyPr>
          <a:lstStyle/>
          <a:p>
            <a:pPr marL="267970" indent="-267970" defTabSz="685800" fontAlgn="auto">
              <a:lnSpc>
                <a:spcPct val="90000"/>
              </a:lnSpc>
              <a:spcBef>
                <a:spcPts val="1350"/>
              </a:spcBef>
              <a:spcAft>
                <a:spcPts val="0"/>
              </a:spcAft>
              <a:buClr>
                <a:schemeClr val="tx1"/>
              </a:buClr>
              <a:buSzPct val="70000"/>
              <a:buFont typeface="Wingdings" panose="05000000000000000000" pitchFamily="2" charset="2"/>
              <a:buChar char=""/>
            </a:pPr>
            <a:r>
              <a:rPr lang="zh-CN" altLang="en-US" b="1" kern="100" dirty="0">
                <a:latin typeface="楷体" pitchFamily="49" charset="-122"/>
                <a:ea typeface="楷体" pitchFamily="49" charset="-122"/>
              </a:rPr>
              <a:t>推行“护理垂直管理”模式，</a:t>
            </a:r>
            <a:r>
              <a:rPr lang="zh-CN" altLang="zh-CN" b="1" kern="100" dirty="0">
                <a:latin typeface="楷体" pitchFamily="49" charset="-122"/>
                <a:ea typeface="楷体" pitchFamily="49" charset="-122"/>
              </a:rPr>
              <a:t>将“全院一张床、主诊医师制、护理垂直管理模式”统筹规划，整合推进</a:t>
            </a:r>
            <a:r>
              <a:rPr lang="zh-CN" altLang="en-US" b="1" kern="100" dirty="0">
                <a:latin typeface="楷体" pitchFamily="49" charset="-122"/>
                <a:ea typeface="楷体" pitchFamily="49" charset="-122"/>
              </a:rPr>
              <a:t>。</a:t>
            </a:r>
          </a:p>
          <a:p>
            <a:pPr marL="267970" marR="0" lvl="0" indent="-267970" algn="l" defTabSz="685800" rtl="0" eaLnBrk="1" fontAlgn="auto" latinLnBrk="0" hangingPunct="1">
              <a:lnSpc>
                <a:spcPct val="90000"/>
              </a:lnSpc>
              <a:spcBef>
                <a:spcPts val="1350"/>
              </a:spcBef>
              <a:spcAft>
                <a:spcPts val="0"/>
              </a:spcAft>
              <a:buClr>
                <a:schemeClr val="tx1"/>
              </a:buClr>
              <a:buSzPct val="70000"/>
              <a:buFont typeface="Wingdings" panose="05000000000000000000" pitchFamily="2" charset="2"/>
              <a:buChar char=""/>
              <a:tabLst/>
              <a:defRPr/>
            </a:pPr>
            <a:endParaRPr kumimoji="0" lang="zh-CN" altLang="en-US" sz="1800" b="1" i="0" u="none" strike="noStrike" kern="1200" cap="none" spc="0" normalizeH="0" baseline="0" noProof="0" dirty="0">
              <a:ln>
                <a:noFill/>
              </a:ln>
              <a:solidFill>
                <a:schemeClr val="tx1"/>
              </a:solidFill>
              <a:effectLst/>
              <a:uLnTx/>
              <a:uFillTx/>
              <a:latin typeface="楷体" pitchFamily="49" charset="-122"/>
              <a:ea typeface="楷体" pitchFamily="49" charset="-122"/>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措施三：加强内涵建设，提升管理水平</a:t>
            </a:r>
          </a:p>
        </p:txBody>
      </p:sp>
      <p:sp>
        <p:nvSpPr>
          <p:cNvPr id="3" name="内容占位符 2"/>
          <p:cNvSpPr>
            <a:spLocks noGrp="1"/>
          </p:cNvSpPr>
          <p:nvPr>
            <p:ph idx="1"/>
          </p:nvPr>
        </p:nvSpPr>
        <p:spPr>
          <a:xfrm>
            <a:off x="566061" y="3363837"/>
            <a:ext cx="4254838" cy="1584177"/>
          </a:xfrm>
        </p:spPr>
        <p:txBody>
          <a:bodyPr>
            <a:normAutofit/>
          </a:bodyPr>
          <a:lstStyle/>
          <a:p>
            <a:r>
              <a:rPr lang="zh-CN" altLang="zh-CN" sz="1900" b="1" kern="100" dirty="0">
                <a:latin typeface="楷体" pitchFamily="49" charset="-122"/>
                <a:ea typeface="楷体" pitchFamily="49" charset="-122"/>
              </a:rPr>
              <a:t>强化疫情</a:t>
            </a:r>
            <a:r>
              <a:rPr lang="zh-CN" altLang="en-US" sz="1900" b="1" kern="100" dirty="0">
                <a:latin typeface="楷体" pitchFamily="49" charset="-122"/>
                <a:ea typeface="楷体" pitchFamily="49" charset="-122"/>
              </a:rPr>
              <a:t>防控常态化</a:t>
            </a:r>
            <a:r>
              <a:rPr lang="zh-CN" altLang="zh-CN" sz="1900" b="1" kern="100" dirty="0">
                <a:latin typeface="楷体" pitchFamily="49" charset="-122"/>
                <a:ea typeface="楷体" pitchFamily="49" charset="-122"/>
              </a:rPr>
              <a:t>工作，</a:t>
            </a:r>
            <a:r>
              <a:rPr lang="zh-CN" altLang="en-US" sz="1900" b="1" kern="100" dirty="0">
                <a:latin typeface="楷体" pitchFamily="49" charset="-122"/>
                <a:ea typeface="楷体" pitchFamily="49" charset="-122"/>
              </a:rPr>
              <a:t>落实三级公立医院绩效考核，加强运营管理、全面预算管理、全成本核算工作</a:t>
            </a:r>
            <a:r>
              <a:rPr lang="zh-CN" altLang="zh-CN" sz="1900" b="1" kern="100" dirty="0">
                <a:latin typeface="楷体" pitchFamily="49" charset="-122"/>
                <a:ea typeface="楷体" pitchFamily="49" charset="-122"/>
              </a:rPr>
              <a:t>。</a:t>
            </a:r>
          </a:p>
          <a:p>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192" y="987575"/>
            <a:ext cx="4148707" cy="2232248"/>
          </a:xfrm>
          <a:prstGeom prst="rect">
            <a:avLst/>
          </a:prstGeom>
        </p:spPr>
      </p:pic>
      <p:sp>
        <p:nvSpPr>
          <p:cNvPr id="5" name="内容占位符 2"/>
          <p:cNvSpPr txBox="1">
            <a:spLocks/>
          </p:cNvSpPr>
          <p:nvPr/>
        </p:nvSpPr>
        <p:spPr>
          <a:xfrm>
            <a:off x="4644008" y="3363837"/>
            <a:ext cx="4254838" cy="1080121"/>
          </a:xfrm>
          <a:prstGeom prst="rect">
            <a:avLst/>
          </a:prstGeom>
        </p:spPr>
        <p:txBody>
          <a:bodyPr vert="horz" lIns="91440" tIns="45720" rIns="91440" bIns="45720" rtlCol="0">
            <a:normAutofit/>
          </a:bodyPr>
          <a:lstStyle/>
          <a:p>
            <a:pPr marL="267970" lvl="0" indent="-267970" defTabSz="685800" fontAlgn="auto">
              <a:lnSpc>
                <a:spcPct val="90000"/>
              </a:lnSpc>
              <a:spcBef>
                <a:spcPts val="1350"/>
              </a:spcBef>
              <a:spcAft>
                <a:spcPts val="0"/>
              </a:spcAft>
              <a:buClr>
                <a:schemeClr val="tx1"/>
              </a:buClr>
              <a:buSzPct val="70000"/>
              <a:buFont typeface="Wingdings" panose="05000000000000000000" pitchFamily="2" charset="2"/>
              <a:buChar char=""/>
            </a:pPr>
            <a:r>
              <a:rPr lang="zh-CN" altLang="en-US" b="1" kern="100" dirty="0">
                <a:latin typeface="楷体" pitchFamily="49" charset="-122"/>
                <a:ea typeface="楷体" pitchFamily="49" charset="-122"/>
                <a:cs typeface="Times New Roman" panose="02020603050405020304" pitchFamily="18" charset="0"/>
              </a:rPr>
              <a:t>加强通用设备的集中管理，树立“全院一盘棋，资源共享化”的理念，成立了通用设备集中管理中心。</a:t>
            </a:r>
            <a:endParaRPr kumimoji="0" lang="zh-CN" altLang="zh-CN" b="1" i="0" u="none" strike="noStrike" kern="100" cap="none" spc="0" normalizeH="0" baseline="0" noProof="0" dirty="0">
              <a:ln>
                <a:noFill/>
              </a:ln>
              <a:solidFill>
                <a:schemeClr val="tx1"/>
              </a:solidFill>
              <a:effectLst/>
              <a:uLnTx/>
              <a:uFillTx/>
              <a:latin typeface="楷体" pitchFamily="49" charset="-122"/>
              <a:ea typeface="楷体" pitchFamily="49" charset="-122"/>
            </a:endParaRPr>
          </a:p>
        </p:txBody>
      </p:sp>
      <p:pic>
        <p:nvPicPr>
          <p:cNvPr id="120834" name="Picture 2" descr="I:\文件\医院\2021\办公室\会议通知\内蒙古医院大会\资料\照片\31ed46fc57b14f3df3676302753e12a.jpg"/>
          <p:cNvPicPr>
            <a:picLocks noChangeAspect="1" noChangeArrowheads="1"/>
          </p:cNvPicPr>
          <p:nvPr/>
        </p:nvPicPr>
        <p:blipFill>
          <a:blip r:embed="rId3"/>
          <a:srcRect/>
          <a:stretch>
            <a:fillRect/>
          </a:stretch>
        </p:blipFill>
        <p:spPr bwMode="auto">
          <a:xfrm>
            <a:off x="4956368" y="1008111"/>
            <a:ext cx="3931627" cy="221171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2"/>
          <p:cNvSpPr>
            <a:spLocks noChangeArrowheads="1"/>
          </p:cNvSpPr>
          <p:nvPr/>
        </p:nvSpPr>
        <p:spPr bwMode="auto">
          <a:xfrm>
            <a:off x="0" y="0"/>
            <a:ext cx="138558" cy="346247"/>
          </a:xfrm>
          <a:prstGeom prst="rect">
            <a:avLst/>
          </a:prstGeom>
          <a:noFill/>
          <a:ln w="9525">
            <a:noFill/>
            <a:miter lim="800000"/>
            <a:headEnd/>
            <a:tailEnd/>
          </a:ln>
        </p:spPr>
        <p:txBody>
          <a:bodyPr wrap="none" lIns="68577" tIns="34289" rIns="68577" bIns="34289" anchor="ctr">
            <a:spAutoFit/>
          </a:bodyPr>
          <a:lstStyle/>
          <a:p>
            <a:endParaRPr lang="zh-CN" altLang="en-US"/>
          </a:p>
        </p:txBody>
      </p:sp>
      <p:graphicFrame>
        <p:nvGraphicFramePr>
          <p:cNvPr id="1026" name="Object 3"/>
          <p:cNvGraphicFramePr>
            <a:graphicFrameLocks noChangeAspect="1"/>
          </p:cNvGraphicFramePr>
          <p:nvPr/>
        </p:nvGraphicFramePr>
        <p:xfrm>
          <a:off x="179389" y="1114426"/>
          <a:ext cx="4321175" cy="1564481"/>
        </p:xfrm>
        <a:graphic>
          <a:graphicData uri="http://schemas.openxmlformats.org/presentationml/2006/ole">
            <mc:AlternateContent xmlns:mc="http://schemas.openxmlformats.org/markup-compatibility/2006">
              <mc:Choice xmlns:v="urn:schemas-microsoft-com:vml" Requires="v">
                <p:oleObj name="图表" r:id="rId2" imgW="5334120" imgH="1828800" progId="MSGraph.Chart.8">
                  <p:embed/>
                </p:oleObj>
              </mc:Choice>
              <mc:Fallback>
                <p:oleObj name="图表" r:id="rId2" imgW="5334120" imgH="1828800" progId="MSGraph.Chart.8">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9" y="1114426"/>
                        <a:ext cx="4321175" cy="15644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1" name="Rectangle 4"/>
          <p:cNvSpPr>
            <a:spLocks noChangeArrowheads="1"/>
          </p:cNvSpPr>
          <p:nvPr/>
        </p:nvSpPr>
        <p:spPr bwMode="auto">
          <a:xfrm>
            <a:off x="0" y="1884760"/>
            <a:ext cx="138558" cy="346247"/>
          </a:xfrm>
          <a:prstGeom prst="rect">
            <a:avLst/>
          </a:prstGeom>
          <a:noFill/>
          <a:ln w="9525">
            <a:noFill/>
            <a:miter lim="800000"/>
            <a:headEnd/>
            <a:tailEnd/>
          </a:ln>
        </p:spPr>
        <p:txBody>
          <a:bodyPr wrap="none" lIns="68577" tIns="34289" rIns="68577" bIns="34289" anchor="ctr">
            <a:spAutoFit/>
          </a:bodyPr>
          <a:lstStyle/>
          <a:p>
            <a:endParaRPr lang="zh-CN" altLang="en-US"/>
          </a:p>
        </p:txBody>
      </p:sp>
      <p:graphicFrame>
        <p:nvGraphicFramePr>
          <p:cNvPr id="1027" name="Object 5"/>
          <p:cNvGraphicFramePr>
            <a:graphicFrameLocks noChangeAspect="1"/>
          </p:cNvGraphicFramePr>
          <p:nvPr/>
        </p:nvGraphicFramePr>
        <p:xfrm>
          <a:off x="4500563" y="1114426"/>
          <a:ext cx="4535487" cy="1512094"/>
        </p:xfrm>
        <a:graphic>
          <a:graphicData uri="http://schemas.openxmlformats.org/presentationml/2006/ole">
            <mc:AlternateContent xmlns:mc="http://schemas.openxmlformats.org/markup-compatibility/2006">
              <mc:Choice xmlns:v="urn:schemas-microsoft-com:vml" Requires="v">
                <p:oleObj name="图表" r:id="rId4" imgW="5134050" imgH="1828800" progId="MSGraph.Chart.8">
                  <p:embed/>
                </p:oleObj>
              </mc:Choice>
              <mc:Fallback>
                <p:oleObj name="图表" r:id="rId4" imgW="5134050" imgH="1828800" progId="MSGraph.Char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1114426"/>
                        <a:ext cx="4535487" cy="15120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Rectangle 6"/>
          <p:cNvSpPr>
            <a:spLocks noChangeArrowheads="1"/>
          </p:cNvSpPr>
          <p:nvPr/>
        </p:nvSpPr>
        <p:spPr bwMode="auto">
          <a:xfrm>
            <a:off x="0" y="1884760"/>
            <a:ext cx="138558" cy="346247"/>
          </a:xfrm>
          <a:prstGeom prst="rect">
            <a:avLst/>
          </a:prstGeom>
          <a:noFill/>
          <a:ln w="9525">
            <a:noFill/>
            <a:miter lim="800000"/>
            <a:headEnd/>
            <a:tailEnd/>
          </a:ln>
        </p:spPr>
        <p:txBody>
          <a:bodyPr wrap="none" lIns="68577" tIns="34289" rIns="68577" bIns="34289" anchor="ctr">
            <a:spAutoFit/>
          </a:bodyPr>
          <a:lstStyle/>
          <a:p>
            <a:endParaRPr lang="zh-CN" altLang="en-US"/>
          </a:p>
        </p:txBody>
      </p:sp>
      <p:graphicFrame>
        <p:nvGraphicFramePr>
          <p:cNvPr id="1028" name="Object 7"/>
          <p:cNvGraphicFramePr>
            <a:graphicFrameLocks noChangeAspect="1"/>
          </p:cNvGraphicFramePr>
          <p:nvPr/>
        </p:nvGraphicFramePr>
        <p:xfrm>
          <a:off x="179388" y="2734866"/>
          <a:ext cx="4394200" cy="1566863"/>
        </p:xfrm>
        <a:graphic>
          <a:graphicData uri="http://schemas.openxmlformats.org/presentationml/2006/ole">
            <mc:AlternateContent xmlns:mc="http://schemas.openxmlformats.org/markup-compatibility/2006">
              <mc:Choice xmlns:v="urn:schemas-microsoft-com:vml" Requires="v">
                <p:oleObj name="图表" r:id="rId6" imgW="5067360" imgH="1828800" progId="MSGraph.Chart.8">
                  <p:embed/>
                </p:oleObj>
              </mc:Choice>
              <mc:Fallback>
                <p:oleObj name="图表" r:id="rId6" imgW="5067360" imgH="1828800" progId="MSGraph.Chart.8">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2734866"/>
                        <a:ext cx="4394200" cy="1566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3" name="Rectangle 8"/>
          <p:cNvSpPr>
            <a:spLocks noChangeArrowheads="1"/>
          </p:cNvSpPr>
          <p:nvPr/>
        </p:nvSpPr>
        <p:spPr bwMode="auto">
          <a:xfrm>
            <a:off x="0" y="1884760"/>
            <a:ext cx="138558" cy="346247"/>
          </a:xfrm>
          <a:prstGeom prst="rect">
            <a:avLst/>
          </a:prstGeom>
          <a:noFill/>
          <a:ln w="9525">
            <a:noFill/>
            <a:miter lim="800000"/>
            <a:headEnd/>
            <a:tailEnd/>
          </a:ln>
        </p:spPr>
        <p:txBody>
          <a:bodyPr wrap="none" lIns="68577" tIns="34289" rIns="68577" bIns="34289" anchor="ctr">
            <a:spAutoFit/>
          </a:bodyPr>
          <a:lstStyle/>
          <a:p>
            <a:endParaRPr lang="zh-CN" altLang="en-US"/>
          </a:p>
        </p:txBody>
      </p:sp>
      <p:graphicFrame>
        <p:nvGraphicFramePr>
          <p:cNvPr id="1029" name="Object 9"/>
          <p:cNvGraphicFramePr>
            <a:graphicFrameLocks noChangeAspect="1"/>
          </p:cNvGraphicFramePr>
          <p:nvPr/>
        </p:nvGraphicFramePr>
        <p:xfrm>
          <a:off x="4573589" y="2734866"/>
          <a:ext cx="4462462" cy="1566863"/>
        </p:xfrm>
        <a:graphic>
          <a:graphicData uri="http://schemas.openxmlformats.org/presentationml/2006/ole">
            <mc:AlternateContent xmlns:mc="http://schemas.openxmlformats.org/markup-compatibility/2006">
              <mc:Choice xmlns:v="urn:schemas-microsoft-com:vml" Requires="v">
                <p:oleObj name="图表" r:id="rId8" imgW="5000670" imgH="1828800" progId="MSGraph.Chart.8">
                  <p:embed/>
                </p:oleObj>
              </mc:Choice>
              <mc:Fallback>
                <p:oleObj name="图表" r:id="rId8" imgW="5000670" imgH="1828800" progId="MSGraph.Chart.8">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3589" y="2734866"/>
                        <a:ext cx="4462462" cy="1566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4" name="Text Box 10"/>
          <p:cNvSpPr txBox="1">
            <a:spLocks noChangeArrowheads="1"/>
          </p:cNvSpPr>
          <p:nvPr/>
        </p:nvSpPr>
        <p:spPr bwMode="auto">
          <a:xfrm>
            <a:off x="468313" y="4624388"/>
            <a:ext cx="7199312" cy="346247"/>
          </a:xfrm>
          <a:prstGeom prst="rect">
            <a:avLst/>
          </a:prstGeom>
          <a:noFill/>
          <a:ln w="9525">
            <a:noFill/>
            <a:miter lim="800000"/>
            <a:headEnd/>
            <a:tailEnd/>
          </a:ln>
        </p:spPr>
        <p:txBody>
          <a:bodyPr lIns="68577" tIns="34289" rIns="68577" bIns="34289">
            <a:spAutoFit/>
          </a:bodyPr>
          <a:lstStyle/>
          <a:p>
            <a:pPr>
              <a:spcBef>
                <a:spcPct val="50000"/>
              </a:spcBef>
            </a:pPr>
            <a:r>
              <a:rPr lang="zh-CN" altLang="en-US" sz="1100" b="1" dirty="0"/>
              <a:t>资料来源：国家、内蒙古自治区、包头市</a:t>
            </a:r>
            <a:r>
              <a:rPr lang="en-US" altLang="zh-CN" sz="1100" b="1" dirty="0"/>
              <a:t>2020</a:t>
            </a:r>
            <a:r>
              <a:rPr lang="zh-CN" altLang="en-US" sz="1100" b="1" dirty="0"/>
              <a:t>年国民经济和社会发展统计公报</a:t>
            </a:r>
            <a:r>
              <a:rPr lang="zh-CN" altLang="en-US" b="1" dirty="0"/>
              <a:t> </a:t>
            </a:r>
          </a:p>
        </p:txBody>
      </p:sp>
      <p:sp>
        <p:nvSpPr>
          <p:cNvPr id="1036" name="Rectangle 18"/>
          <p:cNvSpPr>
            <a:spLocks noChangeArrowheads="1"/>
          </p:cNvSpPr>
          <p:nvPr/>
        </p:nvSpPr>
        <p:spPr bwMode="auto">
          <a:xfrm>
            <a:off x="2771776" y="3273029"/>
            <a:ext cx="360363" cy="301228"/>
          </a:xfrm>
          <a:prstGeom prst="rect">
            <a:avLst/>
          </a:prstGeom>
          <a:noFill/>
          <a:ln w="9525">
            <a:noFill/>
            <a:miter lim="800000"/>
            <a:headEnd/>
            <a:tailEnd/>
          </a:ln>
        </p:spPr>
        <p:txBody>
          <a:bodyPr lIns="68577" tIns="34289" rIns="68577" bIns="34289">
            <a:spAutoFit/>
          </a:bodyPr>
          <a:lstStyle/>
          <a:p>
            <a:r>
              <a:rPr lang="zh-CN" altLang="en-US" sz="1500" dirty="0">
                <a:solidFill>
                  <a:srgbClr val="FF0000"/>
                </a:solidFill>
              </a:rPr>
              <a:t>★</a:t>
            </a:r>
          </a:p>
        </p:txBody>
      </p:sp>
      <p:sp>
        <p:nvSpPr>
          <p:cNvPr id="1037" name="Rectangle 19"/>
          <p:cNvSpPr>
            <a:spLocks noChangeArrowheads="1"/>
          </p:cNvSpPr>
          <p:nvPr/>
        </p:nvSpPr>
        <p:spPr bwMode="auto">
          <a:xfrm>
            <a:off x="7162801" y="3328987"/>
            <a:ext cx="360363" cy="300038"/>
          </a:xfrm>
          <a:prstGeom prst="rect">
            <a:avLst/>
          </a:prstGeom>
          <a:noFill/>
          <a:ln w="9525">
            <a:noFill/>
            <a:miter lim="800000"/>
            <a:headEnd/>
            <a:tailEnd/>
          </a:ln>
        </p:spPr>
        <p:txBody>
          <a:bodyPr lIns="68577" tIns="34289" rIns="68577" bIns="34289">
            <a:spAutoFit/>
          </a:bodyPr>
          <a:lstStyle/>
          <a:p>
            <a:r>
              <a:rPr lang="zh-CN" altLang="en-US" sz="1500" dirty="0">
                <a:solidFill>
                  <a:srgbClr val="FF0000"/>
                </a:solidFill>
              </a:rPr>
              <a:t>★</a:t>
            </a:r>
          </a:p>
        </p:txBody>
      </p:sp>
      <p:sp>
        <p:nvSpPr>
          <p:cNvPr id="14" name="Rectangle 18"/>
          <p:cNvSpPr>
            <a:spLocks noChangeArrowheads="1"/>
          </p:cNvSpPr>
          <p:nvPr/>
        </p:nvSpPr>
        <p:spPr bwMode="auto">
          <a:xfrm>
            <a:off x="7164289" y="1653649"/>
            <a:ext cx="360363" cy="301228"/>
          </a:xfrm>
          <a:prstGeom prst="rect">
            <a:avLst/>
          </a:prstGeom>
          <a:noFill/>
          <a:ln w="9525">
            <a:noFill/>
            <a:miter lim="800000"/>
            <a:headEnd/>
            <a:tailEnd/>
          </a:ln>
        </p:spPr>
        <p:txBody>
          <a:bodyPr lIns="68577" tIns="34289" rIns="68577" bIns="34289">
            <a:spAutoFit/>
          </a:bodyPr>
          <a:lstStyle/>
          <a:p>
            <a:r>
              <a:rPr lang="zh-CN" altLang="en-US" sz="1500" dirty="0">
                <a:solidFill>
                  <a:srgbClr val="FF0000"/>
                </a:solidFill>
              </a:rPr>
              <a:t>★</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95536" y="1059582"/>
            <a:ext cx="8424937" cy="1512168"/>
          </a:xfrm>
        </p:spPr>
        <p:txBody>
          <a:bodyPr>
            <a:normAutofit/>
          </a:bodyPr>
          <a:lstStyle/>
          <a:p>
            <a:pPr>
              <a:lnSpc>
                <a:spcPts val="2000"/>
              </a:lnSpc>
            </a:pPr>
            <a:r>
              <a:rPr lang="en-US" altLang="zh-CN" sz="1400" b="1" dirty="0">
                <a:latin typeface="微软雅黑" panose="020B0503020204020204" charset="-122"/>
                <a:ea typeface="微软雅黑" panose="020B0503020204020204" charset="-122"/>
              </a:rPr>
              <a:t>2021</a:t>
            </a:r>
            <a:r>
              <a:rPr lang="zh-CN" altLang="en-US" sz="1400" b="1" dirty="0">
                <a:latin typeface="微软雅黑" panose="020B0503020204020204" charset="-122"/>
                <a:ea typeface="微软雅黑" panose="020B0503020204020204" charset="-122"/>
              </a:rPr>
              <a:t>年</a:t>
            </a:r>
            <a:r>
              <a:rPr lang="en-US" altLang="zh-CN" sz="1400" b="1" dirty="0">
                <a:latin typeface="微软雅黑" panose="020B0503020204020204" charset="-122"/>
                <a:ea typeface="微软雅黑" panose="020B0503020204020204" charset="-122"/>
              </a:rPr>
              <a:t>3</a:t>
            </a:r>
            <a:r>
              <a:rPr lang="zh-CN" altLang="en-US" sz="1400" b="1" dirty="0">
                <a:latin typeface="微软雅黑" panose="020B0503020204020204" charset="-122"/>
                <a:ea typeface="微软雅黑" panose="020B0503020204020204" charset="-122"/>
              </a:rPr>
              <a:t>月</a:t>
            </a:r>
            <a:r>
              <a:rPr lang="en-US" altLang="zh-CN" sz="1400" b="1" dirty="0">
                <a:latin typeface="微软雅黑" panose="020B0503020204020204" charset="-122"/>
                <a:ea typeface="微软雅黑" panose="020B0503020204020204" charset="-122"/>
              </a:rPr>
              <a:t>30</a:t>
            </a:r>
            <a:r>
              <a:rPr lang="zh-CN" altLang="en-US" sz="1400" b="1" dirty="0">
                <a:latin typeface="微软雅黑" panose="020B0503020204020204" charset="-122"/>
                <a:ea typeface="微软雅黑" panose="020B0503020204020204" charset="-122"/>
              </a:rPr>
              <a:t>日，国家卫生健康委办公厅下发</a:t>
            </a:r>
            <a:r>
              <a:rPr lang="en-US" altLang="zh-CN" sz="1400" b="1" dirty="0">
                <a:latin typeface="微软雅黑" panose="020B0503020204020204" charset="-122"/>
                <a:ea typeface="微软雅黑" panose="020B0503020204020204" charset="-122"/>
              </a:rPr>
              <a:t>《</a:t>
            </a:r>
            <a:r>
              <a:rPr lang="zh-CN" altLang="en-US" sz="1400" b="1" dirty="0">
                <a:latin typeface="微软雅黑" panose="020B0503020204020204" charset="-122"/>
                <a:ea typeface="微软雅黑" panose="020B0503020204020204" charset="-122"/>
              </a:rPr>
              <a:t>关于</a:t>
            </a:r>
            <a:r>
              <a:rPr lang="en-US" altLang="zh-CN" sz="1400" b="1" dirty="0">
                <a:latin typeface="微软雅黑" panose="020B0503020204020204" charset="-122"/>
                <a:ea typeface="微软雅黑" panose="020B0503020204020204" charset="-122"/>
              </a:rPr>
              <a:t>2019</a:t>
            </a:r>
            <a:r>
              <a:rPr lang="zh-CN" altLang="en-US" sz="1400" b="1" dirty="0">
                <a:latin typeface="微软雅黑" panose="020B0503020204020204" charset="-122"/>
                <a:ea typeface="微软雅黑" panose="020B0503020204020204" charset="-122"/>
              </a:rPr>
              <a:t>年度全国三级公立医院绩效考核国家监测分析有关情况的通报</a:t>
            </a:r>
            <a:r>
              <a:rPr lang="en-US" altLang="zh-CN" sz="1400" b="1" dirty="0">
                <a:latin typeface="微软雅黑" panose="020B0503020204020204" charset="-122"/>
                <a:ea typeface="微软雅黑" panose="020B0503020204020204" charset="-122"/>
              </a:rPr>
              <a:t>》</a:t>
            </a:r>
            <a:r>
              <a:rPr lang="zh-CN" altLang="en-US" sz="1400" b="1" dirty="0">
                <a:latin typeface="微软雅黑" panose="020B0503020204020204" charset="-122"/>
                <a:ea typeface="微软雅黑" panose="020B0503020204020204" charset="-122"/>
              </a:rPr>
              <a:t>。我院以</a:t>
            </a:r>
            <a:r>
              <a:rPr lang="zh-CN" altLang="en-US" sz="1400" b="1" dirty="0">
                <a:solidFill>
                  <a:srgbClr val="FF0000"/>
                </a:solidFill>
                <a:latin typeface="微软雅黑" panose="020B0503020204020204" charset="-122"/>
                <a:ea typeface="微软雅黑" panose="020B0503020204020204" charset="-122"/>
              </a:rPr>
              <a:t>总分</a:t>
            </a:r>
            <a:r>
              <a:rPr lang="en-US" altLang="zh-CN" sz="1400" b="1" dirty="0">
                <a:solidFill>
                  <a:srgbClr val="FF0000"/>
                </a:solidFill>
                <a:latin typeface="微软雅黑" panose="020B0503020204020204" charset="-122"/>
                <a:ea typeface="微软雅黑" panose="020B0503020204020204" charset="-122"/>
              </a:rPr>
              <a:t>668</a:t>
            </a:r>
            <a:r>
              <a:rPr lang="zh-CN" altLang="en-US" sz="1400" b="1" dirty="0">
                <a:latin typeface="微软雅黑" panose="020B0503020204020204" charset="-122"/>
                <a:ea typeface="微软雅黑" panose="020B0503020204020204" charset="-122"/>
              </a:rPr>
              <a:t>在内蒙古自治区三级综合医院排名第五，在包头市三级综合医院排名第一，排名较上年</a:t>
            </a:r>
            <a:r>
              <a:rPr lang="zh-CN" altLang="en-US" sz="1400" b="1" dirty="0">
                <a:solidFill>
                  <a:srgbClr val="FF0000"/>
                </a:solidFill>
                <a:latin typeface="微软雅黑" panose="020B0503020204020204" charset="-122"/>
                <a:ea typeface="微软雅黑" panose="020B0503020204020204" charset="-122"/>
              </a:rPr>
              <a:t>提升</a:t>
            </a:r>
            <a:r>
              <a:rPr lang="en-US" altLang="zh-CN" sz="1400" b="1" dirty="0">
                <a:solidFill>
                  <a:srgbClr val="FF0000"/>
                </a:solidFill>
                <a:latin typeface="微软雅黑" panose="020B0503020204020204" charset="-122"/>
                <a:ea typeface="微软雅黑" panose="020B0503020204020204" charset="-122"/>
              </a:rPr>
              <a:t>23</a:t>
            </a:r>
            <a:r>
              <a:rPr lang="zh-CN" altLang="en-US" sz="1400" b="1" dirty="0">
                <a:solidFill>
                  <a:srgbClr val="FF0000"/>
                </a:solidFill>
                <a:latin typeface="微软雅黑" panose="020B0503020204020204" charset="-122"/>
                <a:ea typeface="微软雅黑" panose="020B0503020204020204" charset="-122"/>
              </a:rPr>
              <a:t>名</a:t>
            </a:r>
            <a:r>
              <a:rPr lang="zh-CN" altLang="en-US" sz="1400" b="1" dirty="0">
                <a:latin typeface="微软雅黑" panose="020B0503020204020204" charset="-122"/>
                <a:ea typeface="微软雅黑" panose="020B0503020204020204" charset="-122"/>
              </a:rPr>
              <a:t>，其中医疗质量</a:t>
            </a:r>
            <a:r>
              <a:rPr lang="en-US" altLang="zh-CN" sz="1400" b="1" dirty="0">
                <a:latin typeface="微软雅黑" panose="020B0503020204020204" charset="-122"/>
                <a:ea typeface="微软雅黑" panose="020B0503020204020204" charset="-122"/>
              </a:rPr>
              <a:t>206.4</a:t>
            </a:r>
            <a:r>
              <a:rPr lang="zh-CN" altLang="en-US" sz="1400" b="1" dirty="0">
                <a:latin typeface="微软雅黑" panose="020B0503020204020204" charset="-122"/>
                <a:ea typeface="微软雅黑" panose="020B0503020204020204" charset="-122"/>
              </a:rPr>
              <a:t>分，运营效率</a:t>
            </a:r>
            <a:r>
              <a:rPr lang="en-US" altLang="zh-CN" sz="1400" b="1" dirty="0">
                <a:latin typeface="微软雅黑" panose="020B0503020204020204" charset="-122"/>
                <a:ea typeface="微软雅黑" panose="020B0503020204020204" charset="-122"/>
              </a:rPr>
              <a:t>231</a:t>
            </a:r>
            <a:r>
              <a:rPr lang="zh-CN" altLang="en-US" sz="1400" b="1" dirty="0">
                <a:latin typeface="微软雅黑" panose="020B0503020204020204" charset="-122"/>
                <a:ea typeface="微软雅黑" panose="020B0503020204020204" charset="-122"/>
              </a:rPr>
              <a:t>分，持续发展</a:t>
            </a:r>
            <a:r>
              <a:rPr lang="en-US" altLang="zh-CN" sz="1400" b="1" dirty="0">
                <a:latin typeface="微软雅黑" panose="020B0503020204020204" charset="-122"/>
                <a:ea typeface="微软雅黑" panose="020B0503020204020204" charset="-122"/>
              </a:rPr>
              <a:t>124.6</a:t>
            </a:r>
            <a:r>
              <a:rPr lang="zh-CN" altLang="en-US" sz="1400" b="1" dirty="0">
                <a:latin typeface="微软雅黑" panose="020B0503020204020204" charset="-122"/>
                <a:ea typeface="微软雅黑" panose="020B0503020204020204" charset="-122"/>
              </a:rPr>
              <a:t>分，满意度评价</a:t>
            </a:r>
            <a:r>
              <a:rPr lang="en-US" altLang="zh-CN" sz="1400" b="1" dirty="0">
                <a:latin typeface="微软雅黑" panose="020B0503020204020204" charset="-122"/>
                <a:ea typeface="微软雅黑" panose="020B0503020204020204" charset="-122"/>
              </a:rPr>
              <a:t>106</a:t>
            </a:r>
            <a:r>
              <a:rPr lang="zh-CN" altLang="en-US" sz="1400" b="1" dirty="0">
                <a:latin typeface="微软雅黑" panose="020B0503020204020204" charset="-122"/>
                <a:ea typeface="微软雅黑" panose="020B0503020204020204" charset="-122"/>
              </a:rPr>
              <a:t>分，</a:t>
            </a:r>
            <a:r>
              <a:rPr lang="zh-CN" altLang="en-US" sz="1400" b="1" dirty="0">
                <a:solidFill>
                  <a:srgbClr val="FF0000"/>
                </a:solidFill>
                <a:latin typeface="微软雅黑" panose="020B0503020204020204" charset="-122"/>
                <a:ea typeface="微软雅黑" panose="020B0503020204020204" charset="-122"/>
              </a:rPr>
              <a:t>排名区间</a:t>
            </a:r>
            <a:r>
              <a:rPr lang="en-US" altLang="zh-CN" sz="1400" b="1" dirty="0">
                <a:solidFill>
                  <a:srgbClr val="FF0000"/>
                </a:solidFill>
                <a:latin typeface="微软雅黑" panose="020B0503020204020204" charset="-122"/>
                <a:ea typeface="微软雅黑" panose="020B0503020204020204" charset="-122"/>
              </a:rPr>
              <a:t>24.17%</a:t>
            </a:r>
            <a:r>
              <a:rPr lang="zh-CN" altLang="en-US" sz="1400" b="1" dirty="0">
                <a:latin typeface="微软雅黑" panose="020B0503020204020204" charset="-122"/>
                <a:ea typeface="微软雅黑" panose="020B0503020204020204" charset="-122"/>
              </a:rPr>
              <a:t>，获</a:t>
            </a:r>
            <a:r>
              <a:rPr lang="zh-CN" altLang="en-US" sz="1400" b="1" dirty="0">
                <a:solidFill>
                  <a:srgbClr val="FF0000"/>
                </a:solidFill>
                <a:latin typeface="微软雅黑" panose="020B0503020204020204" charset="-122"/>
                <a:ea typeface="微软雅黑" panose="020B0503020204020204" charset="-122"/>
              </a:rPr>
              <a:t>无年报综合医院组</a:t>
            </a:r>
            <a:r>
              <a:rPr lang="en-US" altLang="zh-CN" sz="1400" b="1" dirty="0">
                <a:solidFill>
                  <a:srgbClr val="FF0000"/>
                </a:solidFill>
                <a:latin typeface="微软雅黑" panose="020B0503020204020204" charset="-122"/>
                <a:ea typeface="微软雅黑" panose="020B0503020204020204" charset="-122"/>
              </a:rPr>
              <a:t>B</a:t>
            </a:r>
            <a:r>
              <a:rPr lang="zh-CN" altLang="en-US" sz="1400" b="1" dirty="0">
                <a:solidFill>
                  <a:srgbClr val="FF0000"/>
                </a:solidFill>
                <a:latin typeface="微软雅黑" panose="020B0503020204020204" charset="-122"/>
                <a:ea typeface="微软雅黑" panose="020B0503020204020204" charset="-122"/>
              </a:rPr>
              <a:t>级</a:t>
            </a:r>
            <a:r>
              <a:rPr lang="zh-CN" altLang="en-US" sz="1400" b="1" dirty="0">
                <a:latin typeface="微软雅黑" panose="020B0503020204020204" charset="-122"/>
                <a:ea typeface="微软雅黑" panose="020B0503020204020204" charset="-122"/>
              </a:rPr>
              <a:t>，</a:t>
            </a:r>
            <a:r>
              <a:rPr lang="zh-CN" altLang="en-US" sz="1400" b="1" dirty="0">
                <a:solidFill>
                  <a:srgbClr val="FF0000"/>
                </a:solidFill>
                <a:latin typeface="微软雅黑" panose="020B0503020204020204" charset="-122"/>
                <a:ea typeface="微软雅黑" panose="020B0503020204020204" charset="-122"/>
              </a:rPr>
              <a:t>相当于综合医院组</a:t>
            </a:r>
            <a:r>
              <a:rPr lang="en-US" altLang="zh-CN" sz="1400" b="1" dirty="0">
                <a:solidFill>
                  <a:srgbClr val="FF0000"/>
                </a:solidFill>
                <a:latin typeface="微软雅黑" panose="020B0503020204020204" charset="-122"/>
                <a:ea typeface="微软雅黑" panose="020B0503020204020204" charset="-122"/>
              </a:rPr>
              <a:t>B++</a:t>
            </a:r>
            <a:r>
              <a:rPr lang="zh-CN" altLang="en-US" sz="1400" b="1" dirty="0">
                <a:latin typeface="微软雅黑" panose="020B0503020204020204" charset="-122"/>
                <a:ea typeface="微软雅黑" panose="020B0503020204020204" charset="-122"/>
              </a:rPr>
              <a:t>。</a:t>
            </a:r>
          </a:p>
        </p:txBody>
      </p:sp>
      <p:sp>
        <p:nvSpPr>
          <p:cNvPr id="7" name="Text Box 18"/>
          <p:cNvSpPr txBox="1">
            <a:spLocks noChangeArrowheads="1"/>
          </p:cNvSpPr>
          <p:nvPr/>
        </p:nvSpPr>
        <p:spPr bwMode="gray">
          <a:xfrm>
            <a:off x="1331640" y="304846"/>
            <a:ext cx="5976664"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全国三级公立医院绩效考核</a:t>
            </a:r>
          </a:p>
        </p:txBody>
      </p:sp>
      <p:cxnSp>
        <p:nvCxnSpPr>
          <p:cNvPr id="8" name="直接连接符​​ 14"/>
          <p:cNvCxnSpPr/>
          <p:nvPr/>
        </p:nvCxnSpPr>
        <p:spPr>
          <a:xfrm>
            <a:off x="2267744" y="841609"/>
            <a:ext cx="4507168"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 name="表格 5"/>
          <p:cNvGraphicFramePr>
            <a:graphicFrameLocks noGrp="1"/>
          </p:cNvGraphicFramePr>
          <p:nvPr/>
        </p:nvGraphicFramePr>
        <p:xfrm>
          <a:off x="395537" y="2283718"/>
          <a:ext cx="8424937" cy="2400300"/>
        </p:xfrm>
        <a:graphic>
          <a:graphicData uri="http://schemas.openxmlformats.org/drawingml/2006/table">
            <a:tbl>
              <a:tblPr/>
              <a:tblGrid>
                <a:gridCol w="421247">
                  <a:extLst>
                    <a:ext uri="{9D8B030D-6E8A-4147-A177-3AD203B41FA5}">
                      <a16:colId xmlns:a16="http://schemas.microsoft.com/office/drawing/2014/main" val="20000"/>
                    </a:ext>
                  </a:extLst>
                </a:gridCol>
                <a:gridCol w="926743">
                  <a:extLst>
                    <a:ext uri="{9D8B030D-6E8A-4147-A177-3AD203B41FA5}">
                      <a16:colId xmlns:a16="http://schemas.microsoft.com/office/drawing/2014/main" val="20001"/>
                    </a:ext>
                  </a:extLst>
                </a:gridCol>
                <a:gridCol w="505496">
                  <a:extLst>
                    <a:ext uri="{9D8B030D-6E8A-4147-A177-3AD203B41FA5}">
                      <a16:colId xmlns:a16="http://schemas.microsoft.com/office/drawing/2014/main" val="20002"/>
                    </a:ext>
                  </a:extLst>
                </a:gridCol>
                <a:gridCol w="336998">
                  <a:extLst>
                    <a:ext uri="{9D8B030D-6E8A-4147-A177-3AD203B41FA5}">
                      <a16:colId xmlns:a16="http://schemas.microsoft.com/office/drawing/2014/main" val="20003"/>
                    </a:ext>
                  </a:extLst>
                </a:gridCol>
                <a:gridCol w="926743">
                  <a:extLst>
                    <a:ext uri="{9D8B030D-6E8A-4147-A177-3AD203B41FA5}">
                      <a16:colId xmlns:a16="http://schemas.microsoft.com/office/drawing/2014/main" val="20004"/>
                    </a:ext>
                  </a:extLst>
                </a:gridCol>
                <a:gridCol w="421247">
                  <a:extLst>
                    <a:ext uri="{9D8B030D-6E8A-4147-A177-3AD203B41FA5}">
                      <a16:colId xmlns:a16="http://schemas.microsoft.com/office/drawing/2014/main" val="20005"/>
                    </a:ext>
                  </a:extLst>
                </a:gridCol>
                <a:gridCol w="421247">
                  <a:extLst>
                    <a:ext uri="{9D8B030D-6E8A-4147-A177-3AD203B41FA5}">
                      <a16:colId xmlns:a16="http://schemas.microsoft.com/office/drawing/2014/main" val="20006"/>
                    </a:ext>
                  </a:extLst>
                </a:gridCol>
                <a:gridCol w="421247">
                  <a:extLst>
                    <a:ext uri="{9D8B030D-6E8A-4147-A177-3AD203B41FA5}">
                      <a16:colId xmlns:a16="http://schemas.microsoft.com/office/drawing/2014/main" val="20007"/>
                    </a:ext>
                  </a:extLst>
                </a:gridCol>
                <a:gridCol w="421247">
                  <a:extLst>
                    <a:ext uri="{9D8B030D-6E8A-4147-A177-3AD203B41FA5}">
                      <a16:colId xmlns:a16="http://schemas.microsoft.com/office/drawing/2014/main" val="20008"/>
                    </a:ext>
                  </a:extLst>
                </a:gridCol>
                <a:gridCol w="598384">
                  <a:extLst>
                    <a:ext uri="{9D8B030D-6E8A-4147-A177-3AD203B41FA5}">
                      <a16:colId xmlns:a16="http://schemas.microsoft.com/office/drawing/2014/main" val="20009"/>
                    </a:ext>
                  </a:extLst>
                </a:gridCol>
                <a:gridCol w="1152128">
                  <a:extLst>
                    <a:ext uri="{9D8B030D-6E8A-4147-A177-3AD203B41FA5}">
                      <a16:colId xmlns:a16="http://schemas.microsoft.com/office/drawing/2014/main" val="20010"/>
                    </a:ext>
                  </a:extLst>
                </a:gridCol>
                <a:gridCol w="1224136">
                  <a:extLst>
                    <a:ext uri="{9D8B030D-6E8A-4147-A177-3AD203B41FA5}">
                      <a16:colId xmlns:a16="http://schemas.microsoft.com/office/drawing/2014/main" val="20011"/>
                    </a:ext>
                  </a:extLst>
                </a:gridCol>
                <a:gridCol w="648074">
                  <a:extLst>
                    <a:ext uri="{9D8B030D-6E8A-4147-A177-3AD203B41FA5}">
                      <a16:colId xmlns:a16="http://schemas.microsoft.com/office/drawing/2014/main" val="20012"/>
                    </a:ext>
                  </a:extLst>
                </a:gridCol>
              </a:tblGrid>
              <a:tr h="171450">
                <a:tc gridSpan="3">
                  <a:txBody>
                    <a:bodyPr/>
                    <a:lstStyle/>
                    <a:p>
                      <a:pPr algn="ctr">
                        <a:spcAft>
                          <a:spcPts val="0"/>
                        </a:spcAft>
                      </a:pPr>
                      <a:r>
                        <a:rPr lang="zh-CN" sz="1100" b="1" kern="0" dirty="0">
                          <a:solidFill>
                            <a:srgbClr val="000000"/>
                          </a:solidFill>
                          <a:latin typeface="Calibri"/>
                          <a:ea typeface="宋体"/>
                          <a:cs typeface="宋体"/>
                        </a:rPr>
                        <a:t>综合</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hMerge="1">
                  <a:txBody>
                    <a:bodyPr/>
                    <a:lstStyle/>
                    <a:p>
                      <a:endParaRPr lang="zh-CN" altLang="en-US"/>
                    </a:p>
                  </a:txBody>
                  <a:tcPr/>
                </a:tc>
                <a:tc hMerge="1">
                  <a:txBody>
                    <a:bodyPr/>
                    <a:lstStyle/>
                    <a:p>
                      <a:endParaRPr lang="zh-CN" altLang="en-US"/>
                    </a:p>
                  </a:txBody>
                  <a:tcPr/>
                </a:tc>
                <a:tc gridSpan="10">
                  <a:txBody>
                    <a:bodyPr/>
                    <a:lstStyle/>
                    <a:p>
                      <a:pPr algn="ctr">
                        <a:spcAft>
                          <a:spcPts val="0"/>
                        </a:spcAft>
                      </a:pPr>
                      <a:r>
                        <a:rPr lang="zh-CN" sz="1100" b="1" kern="0">
                          <a:solidFill>
                            <a:srgbClr val="000000"/>
                          </a:solidFill>
                          <a:latin typeface="Calibri"/>
                          <a:ea typeface="宋体"/>
                          <a:cs typeface="宋体"/>
                        </a:rPr>
                        <a:t>其他类别</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171450">
                <a:tc rowSpan="2">
                  <a:txBody>
                    <a:bodyPr/>
                    <a:lstStyle/>
                    <a:p>
                      <a:pPr algn="ctr">
                        <a:spcAft>
                          <a:spcPts val="0"/>
                        </a:spcAft>
                      </a:pPr>
                      <a:r>
                        <a:rPr lang="zh-CN" sz="1100" b="1" kern="0">
                          <a:solidFill>
                            <a:srgbClr val="000000"/>
                          </a:solidFill>
                          <a:latin typeface="Calibri"/>
                          <a:ea typeface="宋体"/>
                          <a:cs typeface="宋体"/>
                        </a:rPr>
                        <a:t>等级</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rowSpan="2">
                  <a:txBody>
                    <a:bodyPr/>
                    <a:lstStyle/>
                    <a:p>
                      <a:pPr algn="ctr">
                        <a:spcAft>
                          <a:spcPts val="0"/>
                        </a:spcAft>
                      </a:pPr>
                      <a:r>
                        <a:rPr lang="zh-CN" sz="1100" b="1" kern="0" dirty="0">
                          <a:solidFill>
                            <a:srgbClr val="000000"/>
                          </a:solidFill>
                          <a:latin typeface="Calibri"/>
                          <a:ea typeface="宋体"/>
                          <a:cs typeface="宋体"/>
                        </a:rPr>
                        <a:t>排名区间</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rowSpan="2">
                  <a:txBody>
                    <a:bodyPr/>
                    <a:lstStyle/>
                    <a:p>
                      <a:pPr algn="ctr">
                        <a:spcAft>
                          <a:spcPts val="0"/>
                        </a:spcAft>
                      </a:pPr>
                      <a:r>
                        <a:rPr lang="zh-CN" sz="1100" b="1" kern="0">
                          <a:solidFill>
                            <a:srgbClr val="000000"/>
                          </a:solidFill>
                          <a:latin typeface="Calibri"/>
                          <a:ea typeface="宋体"/>
                          <a:cs typeface="宋体"/>
                        </a:rPr>
                        <a:t>数量</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rowSpan="2">
                  <a:txBody>
                    <a:bodyPr/>
                    <a:lstStyle/>
                    <a:p>
                      <a:pPr algn="ctr">
                        <a:spcAft>
                          <a:spcPts val="0"/>
                        </a:spcAft>
                      </a:pPr>
                      <a:r>
                        <a:rPr lang="zh-CN" sz="1100" b="1" kern="0">
                          <a:solidFill>
                            <a:srgbClr val="000000"/>
                          </a:solidFill>
                          <a:latin typeface="Calibri"/>
                          <a:ea typeface="宋体"/>
                          <a:cs typeface="宋体"/>
                        </a:rPr>
                        <a:t>等级</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rowSpan="2">
                  <a:txBody>
                    <a:bodyPr/>
                    <a:lstStyle/>
                    <a:p>
                      <a:pPr algn="ctr">
                        <a:spcAft>
                          <a:spcPts val="0"/>
                        </a:spcAft>
                      </a:pPr>
                      <a:r>
                        <a:rPr lang="zh-CN" sz="1100" b="1" kern="0">
                          <a:solidFill>
                            <a:srgbClr val="000000"/>
                          </a:solidFill>
                          <a:latin typeface="Calibri"/>
                          <a:ea typeface="宋体"/>
                          <a:cs typeface="宋体"/>
                        </a:rPr>
                        <a:t>排名区间</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gridSpan="8">
                  <a:txBody>
                    <a:bodyPr/>
                    <a:lstStyle/>
                    <a:p>
                      <a:pPr algn="ctr">
                        <a:spcAft>
                          <a:spcPts val="0"/>
                        </a:spcAft>
                      </a:pPr>
                      <a:r>
                        <a:rPr lang="zh-CN" sz="1100" b="1" kern="0">
                          <a:solidFill>
                            <a:srgbClr val="000000"/>
                          </a:solidFill>
                          <a:latin typeface="Calibri"/>
                          <a:ea typeface="宋体"/>
                          <a:cs typeface="宋体"/>
                        </a:rPr>
                        <a:t>数量</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1"/>
                  </a:ext>
                </a:extLst>
              </a:tr>
              <a:tr h="17145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zh-CN" sz="1100" b="1" kern="0">
                          <a:solidFill>
                            <a:srgbClr val="000000"/>
                          </a:solidFill>
                          <a:latin typeface="Calibri"/>
                          <a:ea typeface="宋体"/>
                          <a:cs typeface="宋体"/>
                        </a:rPr>
                        <a:t>精神</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儿童</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口腔</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肿瘤</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妇产</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其他专科</a:t>
                      </a:r>
                      <a:r>
                        <a:rPr lang="en-US" sz="1100" b="1" kern="0">
                          <a:solidFill>
                            <a:srgbClr val="000000"/>
                          </a:solidFill>
                          <a:latin typeface="Calibri"/>
                          <a:ea typeface="宋体"/>
                          <a:cs typeface="宋体"/>
                        </a:rPr>
                        <a:t>-</a:t>
                      </a:r>
                      <a:r>
                        <a:rPr lang="zh-CN" sz="1100" b="1" kern="0">
                          <a:solidFill>
                            <a:srgbClr val="000000"/>
                          </a:solidFill>
                          <a:latin typeface="Calibri"/>
                          <a:ea typeface="宋体"/>
                          <a:cs typeface="宋体"/>
                        </a:rPr>
                        <a:t>手术</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其他专科</a:t>
                      </a:r>
                      <a:r>
                        <a:rPr lang="en-US" sz="1100" b="1" kern="0">
                          <a:solidFill>
                            <a:srgbClr val="000000"/>
                          </a:solidFill>
                          <a:latin typeface="Calibri"/>
                          <a:ea typeface="宋体"/>
                          <a:cs typeface="宋体"/>
                        </a:rPr>
                        <a:t>-</a:t>
                      </a:r>
                      <a:r>
                        <a:rPr lang="zh-CN" sz="1100" b="1" kern="0">
                          <a:solidFill>
                            <a:srgbClr val="000000"/>
                          </a:solidFill>
                          <a:latin typeface="Calibri"/>
                          <a:ea typeface="宋体"/>
                          <a:cs typeface="宋体"/>
                        </a:rPr>
                        <a:t>无手术</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tc>
                  <a:txBody>
                    <a:bodyPr/>
                    <a:lstStyle/>
                    <a:p>
                      <a:pPr algn="ctr">
                        <a:spcAft>
                          <a:spcPts val="0"/>
                        </a:spcAft>
                      </a:pPr>
                      <a:r>
                        <a:rPr lang="zh-CN" sz="1100" b="1" kern="0">
                          <a:solidFill>
                            <a:srgbClr val="000000"/>
                          </a:solidFill>
                          <a:latin typeface="Calibri"/>
                          <a:ea typeface="宋体"/>
                          <a:cs typeface="宋体"/>
                        </a:rPr>
                        <a:t>无年报</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9CC2E5"/>
                    </a:solidFill>
                  </a:tcPr>
                </a:tc>
                <a:extLst>
                  <a:ext uri="{0D108BD9-81ED-4DB2-BD59-A6C34878D82A}">
                    <a16:rowId xmlns:a16="http://schemas.microsoft.com/office/drawing/2014/main" val="10002"/>
                  </a:ext>
                </a:extLst>
              </a:tr>
              <a:tr h="171450">
                <a:tc>
                  <a:txBody>
                    <a:bodyPr/>
                    <a:lstStyle/>
                    <a:p>
                      <a:pPr algn="ctr">
                        <a:spcAft>
                          <a:spcPts val="0"/>
                        </a:spcAft>
                      </a:pPr>
                      <a:r>
                        <a:rPr lang="en-US" sz="1100" b="1" kern="0">
                          <a:solidFill>
                            <a:srgbClr val="000000"/>
                          </a:solidFill>
                          <a:latin typeface="宋体"/>
                          <a:ea typeface="宋体"/>
                          <a:cs typeface="宋体"/>
                        </a:rPr>
                        <a:t>A++</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zh-CN" sz="1100" b="1" kern="0">
                          <a:solidFill>
                            <a:srgbClr val="000000"/>
                          </a:solidFill>
                          <a:latin typeface="Calibri"/>
                          <a:ea typeface="宋体"/>
                          <a:cs typeface="宋体"/>
                        </a:rPr>
                        <a:t>前</a:t>
                      </a:r>
                      <a:r>
                        <a:rPr lang="en-US" sz="1100" b="1" kern="0">
                          <a:solidFill>
                            <a:srgbClr val="000000"/>
                          </a:solidFill>
                          <a:latin typeface="Calibri"/>
                          <a:ea typeface="宋体"/>
                          <a:cs typeface="宋体"/>
                        </a:rPr>
                        <a:t>1%</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12</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dirty="0">
                          <a:solidFill>
                            <a:srgbClr val="000000"/>
                          </a:solidFill>
                          <a:latin typeface="宋体"/>
                          <a:ea typeface="宋体"/>
                          <a:cs typeface="宋体"/>
                        </a:rPr>
                        <a:t>A</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zh-CN" sz="1100" b="1" kern="0" dirty="0">
                          <a:solidFill>
                            <a:srgbClr val="000000"/>
                          </a:solidFill>
                          <a:latin typeface="Calibri"/>
                          <a:ea typeface="宋体"/>
                          <a:cs typeface="宋体"/>
                        </a:rPr>
                        <a:t>前</a:t>
                      </a:r>
                      <a:r>
                        <a:rPr lang="en-US" sz="1100" b="1" kern="0" dirty="0">
                          <a:solidFill>
                            <a:srgbClr val="000000"/>
                          </a:solidFill>
                          <a:latin typeface="Calibri"/>
                          <a:ea typeface="宋体"/>
                          <a:cs typeface="宋体"/>
                        </a:rPr>
                        <a:t>20%</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21</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8</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9</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10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24</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23</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8</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43</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10003"/>
                  </a:ext>
                </a:extLst>
              </a:tr>
              <a:tr h="171450">
                <a:tc>
                  <a:txBody>
                    <a:bodyPr/>
                    <a:lstStyle/>
                    <a:p>
                      <a:pPr algn="ctr">
                        <a:spcAft>
                          <a:spcPts val="0"/>
                        </a:spcAft>
                      </a:pPr>
                      <a:r>
                        <a:rPr lang="en-US" sz="1100" b="1" kern="0">
                          <a:solidFill>
                            <a:srgbClr val="000000"/>
                          </a:solidFill>
                          <a:latin typeface="宋体"/>
                          <a:ea typeface="宋体"/>
                          <a:cs typeface="宋体"/>
                        </a:rPr>
                        <a:t>A+</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1%~10%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107</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04"/>
                  </a:ext>
                </a:extLst>
              </a:tr>
              <a:tr h="171450">
                <a:tc>
                  <a:txBody>
                    <a:bodyPr/>
                    <a:lstStyle/>
                    <a:p>
                      <a:pPr algn="ctr">
                        <a:spcAft>
                          <a:spcPts val="0"/>
                        </a:spcAft>
                      </a:pPr>
                      <a:r>
                        <a:rPr lang="en-US" sz="1100" b="1" kern="0">
                          <a:solidFill>
                            <a:srgbClr val="000000"/>
                          </a:solidFill>
                          <a:latin typeface="宋体"/>
                          <a:ea typeface="宋体"/>
                          <a:cs typeface="宋体"/>
                        </a:rPr>
                        <a:t>A</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10%-20%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118</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05"/>
                  </a:ext>
                </a:extLst>
              </a:tr>
              <a:tr h="171450">
                <a:tc>
                  <a:txBody>
                    <a:bodyPr/>
                    <a:lstStyle/>
                    <a:p>
                      <a:pPr algn="ctr">
                        <a:spcAft>
                          <a:spcPts val="0"/>
                        </a:spcAft>
                      </a:pPr>
                      <a:r>
                        <a:rPr lang="en-US" sz="1100" b="1" kern="0">
                          <a:solidFill>
                            <a:srgbClr val="000000"/>
                          </a:solidFill>
                          <a:latin typeface="宋体"/>
                          <a:ea typeface="宋体"/>
                          <a:cs typeface="宋体"/>
                        </a:rPr>
                        <a:t>B++</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20%-35%</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179</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B</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20%-75%</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56</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19</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22</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26</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dirty="0">
                          <a:solidFill>
                            <a:srgbClr val="000000"/>
                          </a:solidFill>
                          <a:latin typeface="宋体"/>
                          <a:ea typeface="宋体"/>
                          <a:cs typeface="宋体"/>
                        </a:rPr>
                        <a:t>64</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dirty="0">
                          <a:solidFill>
                            <a:srgbClr val="000000"/>
                          </a:solidFill>
                          <a:latin typeface="宋体"/>
                          <a:ea typeface="宋体"/>
                          <a:cs typeface="宋体"/>
                        </a:rPr>
                        <a:t>61</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116</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10006"/>
                  </a:ext>
                </a:extLst>
              </a:tr>
              <a:tr h="171450">
                <a:tc>
                  <a:txBody>
                    <a:bodyPr/>
                    <a:lstStyle/>
                    <a:p>
                      <a:pPr algn="ctr">
                        <a:spcAft>
                          <a:spcPts val="0"/>
                        </a:spcAft>
                      </a:pPr>
                      <a:r>
                        <a:rPr lang="en-US" sz="1100" b="1" kern="0">
                          <a:solidFill>
                            <a:srgbClr val="000000"/>
                          </a:solidFill>
                          <a:latin typeface="宋体"/>
                          <a:ea typeface="宋体"/>
                          <a:cs typeface="宋体"/>
                        </a:rPr>
                        <a:t>B+</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35%-50%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175</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07"/>
                  </a:ext>
                </a:extLst>
              </a:tr>
              <a:tr h="171450">
                <a:tc>
                  <a:txBody>
                    <a:bodyPr/>
                    <a:lstStyle/>
                    <a:p>
                      <a:pPr algn="ctr">
                        <a:spcAft>
                          <a:spcPts val="0"/>
                        </a:spcAft>
                      </a:pPr>
                      <a:r>
                        <a:rPr lang="en-US" sz="1100" b="1" kern="0">
                          <a:solidFill>
                            <a:srgbClr val="000000"/>
                          </a:solidFill>
                          <a:latin typeface="宋体"/>
                          <a:ea typeface="宋体"/>
                          <a:cs typeface="宋体"/>
                        </a:rPr>
                        <a:t>B</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50%-75%</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296</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08"/>
                  </a:ext>
                </a:extLst>
              </a:tr>
              <a:tr h="171450">
                <a:tc>
                  <a:txBody>
                    <a:bodyPr/>
                    <a:lstStyle/>
                    <a:p>
                      <a:pPr algn="ctr">
                        <a:spcAft>
                          <a:spcPts val="0"/>
                        </a:spcAft>
                      </a:pPr>
                      <a:r>
                        <a:rPr lang="en-US" sz="1100" b="1" kern="0">
                          <a:solidFill>
                            <a:srgbClr val="000000"/>
                          </a:solidFill>
                          <a:latin typeface="宋体"/>
                          <a:ea typeface="宋体"/>
                          <a:cs typeface="宋体"/>
                        </a:rPr>
                        <a:t>C++</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75%-85%</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118</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C</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75%-100%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25</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9</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10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11</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29</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28</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9</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rowSpan="3">
                  <a:txBody>
                    <a:bodyPr/>
                    <a:lstStyle/>
                    <a:p>
                      <a:pPr algn="ctr">
                        <a:spcAft>
                          <a:spcPts val="0"/>
                        </a:spcAft>
                      </a:pPr>
                      <a:r>
                        <a:rPr lang="en-US" sz="1100" b="1" kern="0">
                          <a:solidFill>
                            <a:srgbClr val="000000"/>
                          </a:solidFill>
                          <a:latin typeface="宋体"/>
                          <a:ea typeface="宋体"/>
                          <a:cs typeface="宋体"/>
                        </a:rPr>
                        <a:t>52</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10009"/>
                  </a:ext>
                </a:extLst>
              </a:tr>
              <a:tr h="171450">
                <a:tc>
                  <a:txBody>
                    <a:bodyPr/>
                    <a:lstStyle/>
                    <a:p>
                      <a:pPr algn="ctr">
                        <a:spcAft>
                          <a:spcPts val="0"/>
                        </a:spcAft>
                      </a:pPr>
                      <a:r>
                        <a:rPr lang="en-US" sz="1100" b="1" kern="0">
                          <a:solidFill>
                            <a:srgbClr val="000000"/>
                          </a:solidFill>
                          <a:latin typeface="宋体"/>
                          <a:ea typeface="宋体"/>
                          <a:cs typeface="宋体"/>
                        </a:rPr>
                        <a:t>C+</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85%-95%</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118</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10"/>
                  </a:ext>
                </a:extLst>
              </a:tr>
              <a:tr h="171450">
                <a:tc>
                  <a:txBody>
                    <a:bodyPr/>
                    <a:lstStyle/>
                    <a:p>
                      <a:pPr algn="ctr">
                        <a:spcAft>
                          <a:spcPts val="0"/>
                        </a:spcAft>
                      </a:pPr>
                      <a:r>
                        <a:rPr lang="en-US" sz="1100" b="1" kern="0">
                          <a:solidFill>
                            <a:srgbClr val="000000"/>
                          </a:solidFill>
                          <a:latin typeface="宋体"/>
                          <a:ea typeface="宋体"/>
                          <a:cs typeface="宋体"/>
                        </a:rPr>
                        <a:t>C</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95%-100%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59</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0011"/>
                  </a:ext>
                </a:extLst>
              </a:tr>
              <a:tr h="171450">
                <a:tc>
                  <a:txBody>
                    <a:bodyPr/>
                    <a:lstStyle/>
                    <a:p>
                      <a:pPr algn="ctr">
                        <a:spcAft>
                          <a:spcPts val="0"/>
                        </a:spcAft>
                      </a:pPr>
                      <a:r>
                        <a:rPr lang="en-US" sz="1100" b="1" kern="0">
                          <a:solidFill>
                            <a:srgbClr val="000000"/>
                          </a:solidFill>
                          <a:latin typeface="宋体"/>
                          <a:ea typeface="宋体"/>
                          <a:cs typeface="宋体"/>
                        </a:rPr>
                        <a:t> </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zh-CN" sz="1000" b="1" kern="0" dirty="0">
                          <a:solidFill>
                            <a:srgbClr val="000000"/>
                          </a:solidFill>
                          <a:latin typeface="Calibri"/>
                          <a:ea typeface="宋体"/>
                          <a:cs typeface="宋体"/>
                        </a:rPr>
                        <a:t>取消参评资格</a:t>
                      </a:r>
                      <a:endParaRPr lang="zh-CN" sz="100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endParaRPr lang="zh-CN" sz="1050" b="1" kern="100">
                        <a:latin typeface="Calibri"/>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zh-CN" sz="1000" b="1" kern="0" dirty="0">
                          <a:solidFill>
                            <a:srgbClr val="000000"/>
                          </a:solidFill>
                          <a:latin typeface="Calibri"/>
                          <a:ea typeface="宋体"/>
                          <a:cs typeface="宋体"/>
                        </a:rPr>
                        <a:t>取消参评资格</a:t>
                      </a:r>
                      <a:endParaRPr lang="zh-CN" sz="100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0</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0</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0</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10012"/>
                  </a:ext>
                </a:extLst>
              </a:tr>
              <a:tr h="171450">
                <a:tc>
                  <a:txBody>
                    <a:bodyPr/>
                    <a:lstStyle/>
                    <a:p>
                      <a:pPr algn="ctr">
                        <a:spcAft>
                          <a:spcPts val="0"/>
                        </a:spcAft>
                      </a:pPr>
                      <a:r>
                        <a:rPr lang="zh-CN" sz="1100" b="1" kern="0">
                          <a:solidFill>
                            <a:srgbClr val="000000"/>
                          </a:solidFill>
                          <a:latin typeface="Calibri"/>
                          <a:ea typeface="宋体"/>
                          <a:cs typeface="宋体"/>
                        </a:rPr>
                        <a:t>总计</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1183</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102</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36</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41</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47</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117</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112</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a:solidFill>
                            <a:srgbClr val="000000"/>
                          </a:solidFill>
                          <a:latin typeface="宋体"/>
                          <a:ea typeface="宋体"/>
                          <a:cs typeface="宋体"/>
                        </a:rPr>
                        <a:t>37</a:t>
                      </a:r>
                      <a:endParaRPr lang="zh-CN" sz="1050" b="1" kern="10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tc>
                  <a:txBody>
                    <a:bodyPr/>
                    <a:lstStyle/>
                    <a:p>
                      <a:pPr algn="ctr">
                        <a:spcAft>
                          <a:spcPts val="0"/>
                        </a:spcAft>
                      </a:pPr>
                      <a:r>
                        <a:rPr lang="en-US" sz="1100" b="1" kern="0" dirty="0">
                          <a:solidFill>
                            <a:srgbClr val="000000"/>
                          </a:solidFill>
                          <a:latin typeface="宋体"/>
                          <a:ea typeface="宋体"/>
                          <a:cs typeface="宋体"/>
                        </a:rPr>
                        <a:t>211</a:t>
                      </a:r>
                      <a:endParaRPr lang="zh-CN" sz="1050" b="1" kern="100" dirty="0">
                        <a:latin typeface="Calibri"/>
                        <a:ea typeface="宋体"/>
                        <a:cs typeface="Times New Roman"/>
                      </a:endParaRPr>
                    </a:p>
                  </a:txBody>
                  <a:tcPr marL="68580" marR="68580" marT="0" marB="0" anchor="ctr">
                    <a:lnL w="12700" cap="flat" cmpd="sng" algn="ctr">
                      <a:solidFill>
                        <a:srgbClr val="1F4E79"/>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722511533"/>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dirty="0"/>
              <a:t>2019</a:t>
            </a:r>
            <a:r>
              <a:rPr lang="zh-CN" altLang="en-US" dirty="0"/>
              <a:t>年国家绩效考核内蒙古自治区综合医院排名</a:t>
            </a:r>
          </a:p>
        </p:txBody>
      </p:sp>
      <p:graphicFrame>
        <p:nvGraphicFramePr>
          <p:cNvPr id="6" name="内容占位符 5"/>
          <p:cNvGraphicFramePr>
            <a:graphicFrameLocks noGrp="1"/>
          </p:cNvGraphicFramePr>
          <p:nvPr>
            <p:ph idx="1"/>
            <p:extLst>
              <p:ext uri="{D42A27DB-BD31-4B8C-83A1-F6EECF244321}">
                <p14:modId xmlns:p14="http://schemas.microsoft.com/office/powerpoint/2010/main" val="1674478295"/>
              </p:ext>
            </p:extLst>
          </p:nvPr>
        </p:nvGraphicFramePr>
        <p:xfrm>
          <a:off x="755576" y="1059582"/>
          <a:ext cx="7820739" cy="3773805"/>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1028254">
                  <a:extLst>
                    <a:ext uri="{9D8B030D-6E8A-4147-A177-3AD203B41FA5}">
                      <a16:colId xmlns:a16="http://schemas.microsoft.com/office/drawing/2014/main" val="20002"/>
                    </a:ext>
                  </a:extLst>
                </a:gridCol>
                <a:gridCol w="840870">
                  <a:extLst>
                    <a:ext uri="{9D8B030D-6E8A-4147-A177-3AD203B41FA5}">
                      <a16:colId xmlns:a16="http://schemas.microsoft.com/office/drawing/2014/main" val="20003"/>
                    </a:ext>
                  </a:extLst>
                </a:gridCol>
                <a:gridCol w="700725">
                  <a:extLst>
                    <a:ext uri="{9D8B030D-6E8A-4147-A177-3AD203B41FA5}">
                      <a16:colId xmlns:a16="http://schemas.microsoft.com/office/drawing/2014/main" val="20004"/>
                    </a:ext>
                  </a:extLst>
                </a:gridCol>
                <a:gridCol w="840870">
                  <a:extLst>
                    <a:ext uri="{9D8B030D-6E8A-4147-A177-3AD203B41FA5}">
                      <a16:colId xmlns:a16="http://schemas.microsoft.com/office/drawing/2014/main" val="20005"/>
                    </a:ext>
                  </a:extLst>
                </a:gridCol>
                <a:gridCol w="953636">
                  <a:extLst>
                    <a:ext uri="{9D8B030D-6E8A-4147-A177-3AD203B41FA5}">
                      <a16:colId xmlns:a16="http://schemas.microsoft.com/office/drawing/2014/main" val="20006"/>
                    </a:ext>
                  </a:extLst>
                </a:gridCol>
              </a:tblGrid>
              <a:tr h="370840">
                <a:tc>
                  <a:txBody>
                    <a:bodyPr/>
                    <a:lstStyle/>
                    <a:p>
                      <a:pPr algn="ctr" fontAlgn="ctr"/>
                      <a:r>
                        <a:rPr lang="zh-CN" altLang="en-US" sz="1400" b="1" i="0" u="none" strike="noStrike" dirty="0">
                          <a:latin typeface="黑体"/>
                        </a:rPr>
                        <a:t>机构名称</a:t>
                      </a:r>
                    </a:p>
                  </a:txBody>
                  <a:tcPr marL="9525" marR="9525" marT="9525" marB="0" anchor="ctr"/>
                </a:tc>
                <a:tc>
                  <a:txBody>
                    <a:bodyPr/>
                    <a:lstStyle/>
                    <a:p>
                      <a:pPr algn="ctr" fontAlgn="ctr"/>
                      <a:r>
                        <a:rPr lang="zh-CN" altLang="en-US" sz="1400" b="1" i="0" u="none" strike="noStrike" dirty="0">
                          <a:latin typeface="黑体"/>
                        </a:rPr>
                        <a:t>国家监测指标得分</a:t>
                      </a:r>
                    </a:p>
                  </a:txBody>
                  <a:tcPr marL="9525" marR="9525" marT="9525" marB="0" anchor="ctr"/>
                </a:tc>
                <a:tc>
                  <a:txBody>
                    <a:bodyPr/>
                    <a:lstStyle/>
                    <a:p>
                      <a:pPr algn="ctr" fontAlgn="ctr"/>
                      <a:r>
                        <a:rPr lang="zh-CN" altLang="en-US" sz="1400" b="1" i="0" u="none" strike="noStrike" dirty="0">
                          <a:latin typeface="黑体"/>
                        </a:rPr>
                        <a:t>国家监测指标排名</a:t>
                      </a:r>
                    </a:p>
                  </a:txBody>
                  <a:tcPr marL="9525" marR="9525" marT="9525" marB="0" anchor="ctr"/>
                </a:tc>
                <a:tc>
                  <a:txBody>
                    <a:bodyPr/>
                    <a:lstStyle/>
                    <a:p>
                      <a:pPr algn="ctr" fontAlgn="ctr"/>
                      <a:r>
                        <a:rPr lang="zh-CN" altLang="en-US" sz="1400" b="1" i="0" u="none" strike="noStrike" dirty="0">
                          <a:latin typeface="黑体"/>
                        </a:rPr>
                        <a:t>同类医院总数</a:t>
                      </a:r>
                    </a:p>
                  </a:txBody>
                  <a:tcPr marL="9525" marR="9525" marT="9525" marB="0" anchor="ctr"/>
                </a:tc>
                <a:tc>
                  <a:txBody>
                    <a:bodyPr/>
                    <a:lstStyle/>
                    <a:p>
                      <a:pPr algn="ctr" fontAlgn="ctr"/>
                      <a:r>
                        <a:rPr lang="zh-CN" altLang="en-US" sz="1400" b="1" i="0" u="none" strike="noStrike" dirty="0">
                          <a:latin typeface="黑体"/>
                        </a:rPr>
                        <a:t>排名百分位</a:t>
                      </a:r>
                    </a:p>
                  </a:txBody>
                  <a:tcPr marL="9525" marR="9525" marT="9525" marB="0" anchor="ctr"/>
                </a:tc>
                <a:tc>
                  <a:txBody>
                    <a:bodyPr/>
                    <a:lstStyle/>
                    <a:p>
                      <a:pPr algn="ctr" fontAlgn="ctr"/>
                      <a:r>
                        <a:rPr lang="zh-CN" altLang="en-US" sz="1400" b="1" i="0" u="none" strike="noStrike" dirty="0">
                          <a:latin typeface="黑体"/>
                        </a:rPr>
                        <a:t>国家监测指标等级</a:t>
                      </a:r>
                    </a:p>
                  </a:txBody>
                  <a:tcPr marL="9525" marR="9525" marT="9525" marB="0" anchor="ctr"/>
                </a:tc>
                <a:tc>
                  <a:txBody>
                    <a:bodyPr/>
                    <a:lstStyle/>
                    <a:p>
                      <a:pPr algn="ctr" fontAlgn="ctr"/>
                      <a:r>
                        <a:rPr lang="zh-CN" altLang="en-US" sz="1400" b="1" i="0" u="none" strike="noStrike" dirty="0">
                          <a:solidFill>
                            <a:srgbClr val="333333"/>
                          </a:solidFill>
                          <a:latin typeface="黑体"/>
                        </a:rPr>
                        <a:t>考核分类</a:t>
                      </a:r>
                    </a:p>
                  </a:txBody>
                  <a:tcPr marL="9525" marR="9525" marT="9525" marB="0" anchor="ctr"/>
                </a:tc>
                <a:extLst>
                  <a:ext uri="{0D108BD9-81ED-4DB2-BD59-A6C34878D82A}">
                    <a16:rowId xmlns:a16="http://schemas.microsoft.com/office/drawing/2014/main" val="10000"/>
                  </a:ext>
                </a:extLst>
              </a:tr>
              <a:tr h="370840">
                <a:tc>
                  <a:txBody>
                    <a:bodyPr/>
                    <a:lstStyle/>
                    <a:p>
                      <a:pPr algn="l" fontAlgn="ctr"/>
                      <a:r>
                        <a:rPr lang="en-US" altLang="zh-CN" sz="1125" b="1" i="0" u="none" strike="noStrike" dirty="0">
                          <a:solidFill>
                            <a:srgbClr val="333333"/>
                          </a:solidFill>
                          <a:latin typeface="Helvetica"/>
                        </a:rPr>
                        <a:t>1.XX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712.00 </a:t>
                      </a:r>
                    </a:p>
                  </a:txBody>
                  <a:tcPr marL="9525" marR="9525" marT="9525" marB="0" anchor="ctr"/>
                </a:tc>
                <a:tc>
                  <a:txBody>
                    <a:bodyPr/>
                    <a:lstStyle/>
                    <a:p>
                      <a:pPr algn="ctr" fontAlgn="ctr"/>
                      <a:r>
                        <a:rPr lang="en-US" altLang="zh-CN" sz="1200" b="1" i="0" u="none" strike="noStrike">
                          <a:latin typeface="宋体"/>
                        </a:rPr>
                        <a:t>211</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17.85%</a:t>
                      </a:r>
                    </a:p>
                  </a:txBody>
                  <a:tcPr marL="9525" marR="9525" marT="9525" marB="0" anchor="ctr"/>
                </a:tc>
                <a:tc>
                  <a:txBody>
                    <a:bodyPr/>
                    <a:lstStyle/>
                    <a:p>
                      <a:pPr algn="ctr" fontAlgn="ctr"/>
                      <a:r>
                        <a:rPr lang="en-US" sz="1200" b="1" i="0" u="none" strike="noStrike">
                          <a:latin typeface="宋体"/>
                        </a:rPr>
                        <a:t>A</a:t>
                      </a:r>
                    </a:p>
                  </a:txBody>
                  <a:tcPr marL="9525" marR="9525" marT="9525" marB="0" anchor="ctr"/>
                </a:tc>
                <a:tc>
                  <a:txBody>
                    <a:bodyPr/>
                    <a:lstStyle/>
                    <a:p>
                      <a:pPr algn="l" fontAlgn="ctr"/>
                      <a:r>
                        <a:rPr lang="zh-CN" altLang="en-US" sz="1200" b="1" i="0" u="none" strike="noStrike">
                          <a:latin typeface="宋体"/>
                        </a:rPr>
                        <a:t>综合</a:t>
                      </a:r>
                    </a:p>
                  </a:txBody>
                  <a:tcPr marL="9525" marR="9525" marT="9525" marB="0" anchor="ctr"/>
                </a:tc>
                <a:extLst>
                  <a:ext uri="{0D108BD9-81ED-4DB2-BD59-A6C34878D82A}">
                    <a16:rowId xmlns:a16="http://schemas.microsoft.com/office/drawing/2014/main" val="10001"/>
                  </a:ext>
                </a:extLst>
              </a:tr>
              <a:tr h="370840">
                <a:tc>
                  <a:txBody>
                    <a:bodyPr/>
                    <a:lstStyle/>
                    <a:p>
                      <a:pPr algn="l" fontAlgn="ctr"/>
                      <a:r>
                        <a:rPr lang="en-US" altLang="zh-CN" sz="1125" b="1" i="0" u="none" strike="noStrike" dirty="0">
                          <a:solidFill>
                            <a:srgbClr val="333333"/>
                          </a:solidFill>
                          <a:latin typeface="Helvetica"/>
                        </a:rPr>
                        <a:t>2.XX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690.50 </a:t>
                      </a:r>
                    </a:p>
                  </a:txBody>
                  <a:tcPr marL="9525" marR="9525" marT="9525" marB="0" anchor="ctr"/>
                </a:tc>
                <a:tc>
                  <a:txBody>
                    <a:bodyPr/>
                    <a:lstStyle/>
                    <a:p>
                      <a:pPr algn="ctr" fontAlgn="ctr"/>
                      <a:r>
                        <a:rPr lang="en-US" altLang="zh-CN" sz="1200" b="1" i="0" u="none" strike="noStrike" dirty="0">
                          <a:latin typeface="宋体"/>
                        </a:rPr>
                        <a:t>265</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22.42%</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a:latin typeface="宋体"/>
                        </a:rPr>
                        <a:t>综合</a:t>
                      </a:r>
                    </a:p>
                  </a:txBody>
                  <a:tcPr marL="9525" marR="9525" marT="9525" marB="0" anchor="ctr"/>
                </a:tc>
                <a:extLst>
                  <a:ext uri="{0D108BD9-81ED-4DB2-BD59-A6C34878D82A}">
                    <a16:rowId xmlns:a16="http://schemas.microsoft.com/office/drawing/2014/main" val="10002"/>
                  </a:ext>
                </a:extLst>
              </a:tr>
              <a:tr h="370840">
                <a:tc>
                  <a:txBody>
                    <a:bodyPr/>
                    <a:lstStyle/>
                    <a:p>
                      <a:pPr algn="l" fontAlgn="ctr"/>
                      <a:r>
                        <a:rPr lang="en-US" altLang="zh-CN" sz="1125" b="1" i="0" u="none" strike="noStrike" dirty="0">
                          <a:solidFill>
                            <a:srgbClr val="333333"/>
                          </a:solidFill>
                          <a:latin typeface="Helvetica"/>
                        </a:rPr>
                        <a:t>3.XX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682.70 </a:t>
                      </a:r>
                    </a:p>
                  </a:txBody>
                  <a:tcPr marL="9525" marR="9525" marT="9525" marB="0" anchor="ctr"/>
                </a:tc>
                <a:tc>
                  <a:txBody>
                    <a:bodyPr/>
                    <a:lstStyle/>
                    <a:p>
                      <a:pPr algn="ctr" fontAlgn="ctr"/>
                      <a:r>
                        <a:rPr lang="en-US" altLang="zh-CN" sz="1200" b="1" i="0" u="none" strike="noStrike">
                          <a:latin typeface="宋体"/>
                        </a:rPr>
                        <a:t>302</a:t>
                      </a:r>
                    </a:p>
                  </a:txBody>
                  <a:tcPr marL="9525" marR="9525" marT="9525" marB="0" anchor="ctr"/>
                </a:tc>
                <a:tc>
                  <a:txBody>
                    <a:bodyPr/>
                    <a:lstStyle/>
                    <a:p>
                      <a:pPr algn="ctr" fontAlgn="ctr"/>
                      <a:r>
                        <a:rPr lang="en-US" altLang="zh-CN" sz="1200" b="1" i="0" u="none" strike="noStrike" dirty="0">
                          <a:latin typeface="宋体"/>
                        </a:rPr>
                        <a:t>1182</a:t>
                      </a:r>
                    </a:p>
                  </a:txBody>
                  <a:tcPr marL="9525" marR="9525" marT="9525" marB="0" anchor="ctr"/>
                </a:tc>
                <a:tc>
                  <a:txBody>
                    <a:bodyPr/>
                    <a:lstStyle/>
                    <a:p>
                      <a:pPr algn="ctr" fontAlgn="ctr"/>
                      <a:r>
                        <a:rPr lang="en-US" altLang="zh-CN" sz="1200" b="1" i="0" u="none" strike="noStrike">
                          <a:latin typeface="宋体"/>
                        </a:rPr>
                        <a:t>25.55%</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a:latin typeface="宋体"/>
                        </a:rPr>
                        <a:t>综合</a:t>
                      </a:r>
                    </a:p>
                  </a:txBody>
                  <a:tcPr marL="9525" marR="9525" marT="9525" marB="0" anchor="ctr"/>
                </a:tc>
                <a:extLst>
                  <a:ext uri="{0D108BD9-81ED-4DB2-BD59-A6C34878D82A}">
                    <a16:rowId xmlns:a16="http://schemas.microsoft.com/office/drawing/2014/main" val="10003"/>
                  </a:ext>
                </a:extLst>
              </a:tr>
              <a:tr h="370840">
                <a:tc>
                  <a:txBody>
                    <a:bodyPr/>
                    <a:lstStyle/>
                    <a:p>
                      <a:pPr algn="l" fontAlgn="ctr"/>
                      <a:r>
                        <a:rPr lang="en-US" altLang="zh-CN" sz="1125" b="1" i="0" u="none" strike="noStrike" dirty="0">
                          <a:solidFill>
                            <a:srgbClr val="333333"/>
                          </a:solidFill>
                          <a:latin typeface="Helvetica"/>
                        </a:rPr>
                        <a:t>4.XX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668.90 </a:t>
                      </a:r>
                    </a:p>
                  </a:txBody>
                  <a:tcPr marL="9525" marR="9525" marT="9525" marB="0" anchor="ctr"/>
                </a:tc>
                <a:tc>
                  <a:txBody>
                    <a:bodyPr/>
                    <a:lstStyle/>
                    <a:p>
                      <a:pPr algn="ctr" fontAlgn="ctr"/>
                      <a:r>
                        <a:rPr lang="en-US" altLang="zh-CN" sz="1200" b="1" i="0" u="none" strike="noStrike">
                          <a:latin typeface="宋体"/>
                        </a:rPr>
                        <a:t>352</a:t>
                      </a:r>
                    </a:p>
                  </a:txBody>
                  <a:tcPr marL="9525" marR="9525" marT="9525" marB="0" anchor="ctr"/>
                </a:tc>
                <a:tc>
                  <a:txBody>
                    <a:bodyPr/>
                    <a:lstStyle/>
                    <a:p>
                      <a:pPr algn="ctr" fontAlgn="ctr"/>
                      <a:r>
                        <a:rPr lang="en-US" altLang="zh-CN" sz="1200" b="1" i="0" u="none" strike="noStrike" dirty="0">
                          <a:latin typeface="宋体"/>
                        </a:rPr>
                        <a:t>1182</a:t>
                      </a:r>
                    </a:p>
                  </a:txBody>
                  <a:tcPr marL="9525" marR="9525" marT="9525" marB="0" anchor="ctr"/>
                </a:tc>
                <a:tc>
                  <a:txBody>
                    <a:bodyPr/>
                    <a:lstStyle/>
                    <a:p>
                      <a:pPr algn="ctr" fontAlgn="ctr"/>
                      <a:r>
                        <a:rPr lang="en-US" altLang="zh-CN" sz="1200" b="1" i="0" u="none" strike="noStrike" dirty="0">
                          <a:latin typeface="宋体"/>
                        </a:rPr>
                        <a:t>29.78%</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a:latin typeface="宋体"/>
                        </a:rPr>
                        <a:t>综合</a:t>
                      </a:r>
                    </a:p>
                  </a:txBody>
                  <a:tcPr marL="9525" marR="9525" marT="9525" marB="0" anchor="ctr"/>
                </a:tc>
                <a:extLst>
                  <a:ext uri="{0D108BD9-81ED-4DB2-BD59-A6C34878D82A}">
                    <a16:rowId xmlns:a16="http://schemas.microsoft.com/office/drawing/2014/main" val="10004"/>
                  </a:ext>
                </a:extLst>
              </a:tr>
              <a:tr h="370840">
                <a:tc>
                  <a:txBody>
                    <a:bodyPr/>
                    <a:lstStyle/>
                    <a:p>
                      <a:pPr algn="l" fontAlgn="ctr"/>
                      <a:r>
                        <a:rPr lang="en-US" altLang="zh-CN" sz="1125" b="1" i="0" u="none" strike="noStrike" dirty="0">
                          <a:solidFill>
                            <a:srgbClr val="333333"/>
                          </a:solidFill>
                          <a:latin typeface="Helvetica"/>
                        </a:rPr>
                        <a:t>5</a:t>
                      </a:r>
                      <a:r>
                        <a:rPr lang="en-US" altLang="zh-CN" sz="1125" b="1" i="0" u="none" strike="noStrike" kern="1200" dirty="0">
                          <a:solidFill>
                            <a:srgbClr val="333333"/>
                          </a:solidFill>
                          <a:latin typeface="宋体"/>
                          <a:ea typeface="+mn-ea"/>
                          <a:cs typeface="+mn-cs"/>
                        </a:rPr>
                        <a:t>.</a:t>
                      </a:r>
                      <a:r>
                        <a:rPr lang="zh-CN" altLang="en-US" sz="1125" b="1" i="0" u="none" strike="noStrike" kern="1200" dirty="0">
                          <a:solidFill>
                            <a:srgbClr val="333333"/>
                          </a:solidFill>
                          <a:latin typeface="宋体"/>
                          <a:ea typeface="+mn-ea"/>
                          <a:cs typeface="+mn-cs"/>
                        </a:rPr>
                        <a:t>内蒙古包钢医院</a:t>
                      </a:r>
                    </a:p>
                  </a:txBody>
                  <a:tcPr marL="9525" marR="9525" marT="9525" marB="0" anchor="ctr"/>
                </a:tc>
                <a:tc>
                  <a:txBody>
                    <a:bodyPr/>
                    <a:lstStyle/>
                    <a:p>
                      <a:pPr algn="ctr" fontAlgn="ctr"/>
                      <a:r>
                        <a:rPr lang="en-US" altLang="zh-CN" sz="1200" b="1" i="0" u="none" strike="noStrike" dirty="0">
                          <a:latin typeface="宋体"/>
                        </a:rPr>
                        <a:t>668.00 </a:t>
                      </a:r>
                    </a:p>
                  </a:txBody>
                  <a:tcPr marL="9525" marR="9525" marT="9525" marB="0" anchor="ctr"/>
                </a:tc>
                <a:tc>
                  <a:txBody>
                    <a:bodyPr/>
                    <a:lstStyle/>
                    <a:p>
                      <a:pPr algn="ctr" fontAlgn="ctr"/>
                      <a:r>
                        <a:rPr lang="en-US" altLang="zh-CN" sz="1200" b="1" i="0" u="none" strike="noStrike">
                          <a:latin typeface="宋体"/>
                        </a:rPr>
                        <a:t>51</a:t>
                      </a:r>
                    </a:p>
                  </a:txBody>
                  <a:tcPr marL="9525" marR="9525" marT="9525" marB="0" anchor="ctr"/>
                </a:tc>
                <a:tc>
                  <a:txBody>
                    <a:bodyPr/>
                    <a:lstStyle/>
                    <a:p>
                      <a:pPr algn="ctr" fontAlgn="ctr"/>
                      <a:r>
                        <a:rPr lang="en-US" altLang="zh-CN" sz="1200" b="1" i="0" u="none" strike="noStrike">
                          <a:latin typeface="宋体"/>
                        </a:rPr>
                        <a:t>211</a:t>
                      </a:r>
                    </a:p>
                  </a:txBody>
                  <a:tcPr marL="9525" marR="9525" marT="9525" marB="0" anchor="ctr"/>
                </a:tc>
                <a:tc>
                  <a:txBody>
                    <a:bodyPr/>
                    <a:lstStyle/>
                    <a:p>
                      <a:pPr algn="ctr" fontAlgn="ctr"/>
                      <a:r>
                        <a:rPr lang="en-US" altLang="zh-CN" sz="1200" b="1" i="0" u="none" strike="noStrike" dirty="0">
                          <a:latin typeface="宋体"/>
                        </a:rPr>
                        <a:t>24.17%</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a:latin typeface="宋体"/>
                        </a:rPr>
                        <a:t>无年报综合</a:t>
                      </a:r>
                    </a:p>
                  </a:txBody>
                  <a:tcPr marL="9525" marR="9525" marT="9525" marB="0" anchor="ctr"/>
                </a:tc>
                <a:extLst>
                  <a:ext uri="{0D108BD9-81ED-4DB2-BD59-A6C34878D82A}">
                    <a16:rowId xmlns:a16="http://schemas.microsoft.com/office/drawing/2014/main" val="10005"/>
                  </a:ext>
                </a:extLst>
              </a:tr>
              <a:tr h="370840">
                <a:tc>
                  <a:txBody>
                    <a:bodyPr/>
                    <a:lstStyle/>
                    <a:p>
                      <a:pPr algn="l" fontAlgn="ctr"/>
                      <a:r>
                        <a:rPr lang="en-US" altLang="zh-CN" sz="1125" b="1" i="0" u="none" strike="noStrike" dirty="0">
                          <a:solidFill>
                            <a:srgbClr val="333333"/>
                          </a:solidFill>
                          <a:latin typeface="Helvetica"/>
                        </a:rPr>
                        <a:t>6.XX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655.20 </a:t>
                      </a:r>
                    </a:p>
                  </a:txBody>
                  <a:tcPr marL="9525" marR="9525" marT="9525" marB="0" anchor="ctr"/>
                </a:tc>
                <a:tc>
                  <a:txBody>
                    <a:bodyPr/>
                    <a:lstStyle/>
                    <a:p>
                      <a:pPr algn="ctr" fontAlgn="ctr"/>
                      <a:r>
                        <a:rPr lang="en-US" altLang="zh-CN" sz="1200" b="1" i="0" u="none" strike="noStrike">
                          <a:latin typeface="宋体"/>
                        </a:rPr>
                        <a:t>427</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36.13%</a:t>
                      </a:r>
                    </a:p>
                  </a:txBody>
                  <a:tcPr marL="9525" marR="9525" marT="9525" marB="0" anchor="ctr"/>
                </a:tc>
                <a:tc>
                  <a:txBody>
                    <a:bodyPr/>
                    <a:lstStyle/>
                    <a:p>
                      <a:pPr algn="ctr" fontAlgn="ctr"/>
                      <a:r>
                        <a:rPr lang="en-US" sz="1200" b="1" i="0" u="none" strike="noStrike" dirty="0">
                          <a:latin typeface="宋体"/>
                        </a:rPr>
                        <a:t>B+</a:t>
                      </a:r>
                    </a:p>
                  </a:txBody>
                  <a:tcPr marL="9525" marR="9525" marT="9525" marB="0" anchor="ctr"/>
                </a:tc>
                <a:tc>
                  <a:txBody>
                    <a:bodyPr/>
                    <a:lstStyle/>
                    <a:p>
                      <a:pPr algn="l" fontAlgn="ctr"/>
                      <a:r>
                        <a:rPr lang="zh-CN" altLang="en-US" sz="1200" b="1" i="0" u="none" strike="noStrike">
                          <a:latin typeface="宋体"/>
                        </a:rPr>
                        <a:t>综合</a:t>
                      </a:r>
                    </a:p>
                  </a:txBody>
                  <a:tcPr marL="9525" marR="9525" marT="9525" marB="0" anchor="ctr"/>
                </a:tc>
                <a:extLst>
                  <a:ext uri="{0D108BD9-81ED-4DB2-BD59-A6C34878D82A}">
                    <a16:rowId xmlns:a16="http://schemas.microsoft.com/office/drawing/2014/main" val="10006"/>
                  </a:ext>
                </a:extLst>
              </a:tr>
              <a:tr h="370840">
                <a:tc>
                  <a:txBody>
                    <a:bodyPr/>
                    <a:lstStyle/>
                    <a:p>
                      <a:pPr algn="l" fontAlgn="ctr"/>
                      <a:r>
                        <a:rPr lang="en-US" altLang="zh-CN" sz="1125" b="1" i="0" u="none" strike="noStrike" dirty="0">
                          <a:solidFill>
                            <a:srgbClr val="333333"/>
                          </a:solidFill>
                          <a:latin typeface="Helvetica"/>
                        </a:rPr>
                        <a:t>7.XX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636.80 </a:t>
                      </a:r>
                    </a:p>
                  </a:txBody>
                  <a:tcPr marL="9525" marR="9525" marT="9525" marB="0" anchor="ctr"/>
                </a:tc>
                <a:tc>
                  <a:txBody>
                    <a:bodyPr/>
                    <a:lstStyle/>
                    <a:p>
                      <a:pPr algn="ctr" fontAlgn="ctr"/>
                      <a:r>
                        <a:rPr lang="en-US" altLang="zh-CN" sz="1200" b="1" i="0" u="none" strike="noStrike">
                          <a:latin typeface="宋体"/>
                        </a:rPr>
                        <a:t>546</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46.19%</a:t>
                      </a:r>
                    </a:p>
                  </a:txBody>
                  <a:tcPr marL="9525" marR="9525" marT="9525" marB="0" anchor="ctr"/>
                </a:tc>
                <a:tc>
                  <a:txBody>
                    <a:bodyPr/>
                    <a:lstStyle/>
                    <a:p>
                      <a:pPr algn="ctr" fontAlgn="ctr"/>
                      <a:r>
                        <a:rPr lang="en-US" sz="1200" b="1" i="0" u="none" strike="noStrike" dirty="0">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7"/>
                  </a:ext>
                </a:extLst>
              </a:tr>
              <a:tr h="370840">
                <a:tc>
                  <a:txBody>
                    <a:bodyPr/>
                    <a:lstStyle/>
                    <a:p>
                      <a:pPr algn="l" fontAlgn="ctr"/>
                      <a:r>
                        <a:rPr lang="en-US" altLang="zh-CN" sz="1125" b="1" i="0" u="none" strike="noStrike" dirty="0">
                          <a:solidFill>
                            <a:srgbClr val="333333"/>
                          </a:solidFill>
                          <a:latin typeface="Helvetica"/>
                        </a:rPr>
                        <a:t>8.XX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633.30 </a:t>
                      </a:r>
                    </a:p>
                  </a:txBody>
                  <a:tcPr marL="9525" marR="9525" marT="9525" marB="0" anchor="ctr"/>
                </a:tc>
                <a:tc>
                  <a:txBody>
                    <a:bodyPr/>
                    <a:lstStyle/>
                    <a:p>
                      <a:pPr algn="ctr" fontAlgn="ctr"/>
                      <a:r>
                        <a:rPr lang="en-US" altLang="zh-CN" sz="1200" b="1" i="0" u="none" strike="noStrike">
                          <a:latin typeface="宋体"/>
                        </a:rPr>
                        <a:t>567</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47.97%</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8"/>
                  </a:ext>
                </a:extLst>
              </a:tr>
              <a:tr h="370840">
                <a:tc>
                  <a:txBody>
                    <a:bodyPr/>
                    <a:lstStyle/>
                    <a:p>
                      <a:pPr algn="l" fontAlgn="ctr"/>
                      <a:r>
                        <a:rPr lang="en-US" altLang="zh-CN" sz="1125" b="1" i="0" u="none" strike="noStrike" dirty="0">
                          <a:solidFill>
                            <a:srgbClr val="333333"/>
                          </a:solidFill>
                          <a:latin typeface="Helvetica"/>
                        </a:rPr>
                        <a:t>9.XX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630.40 </a:t>
                      </a:r>
                    </a:p>
                  </a:txBody>
                  <a:tcPr marL="9525" marR="9525" marT="9525" marB="0" anchor="ctr"/>
                </a:tc>
                <a:tc>
                  <a:txBody>
                    <a:bodyPr/>
                    <a:lstStyle/>
                    <a:p>
                      <a:pPr algn="ctr" fontAlgn="ctr"/>
                      <a:r>
                        <a:rPr lang="en-US" altLang="zh-CN" sz="1200" b="1" i="0" u="none" strike="noStrike">
                          <a:latin typeface="宋体"/>
                        </a:rPr>
                        <a:t>586</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49.58%</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9"/>
                  </a:ext>
                </a:extLst>
              </a:tr>
            </a:tbl>
          </a:graphicData>
        </a:graphic>
      </p:graphicFrame>
      <p:sp>
        <p:nvSpPr>
          <p:cNvPr id="7" name="矩形 6"/>
          <p:cNvSpPr/>
          <p:nvPr/>
        </p:nvSpPr>
        <p:spPr>
          <a:xfrm>
            <a:off x="1924254" y="3003798"/>
            <a:ext cx="415498" cy="369332"/>
          </a:xfrm>
          <a:prstGeom prst="rect">
            <a:avLst/>
          </a:prstGeom>
        </p:spPr>
        <p:txBody>
          <a:bodyPr wrap="none">
            <a:spAutoFit/>
          </a:bodyPr>
          <a:lstStyle/>
          <a:p>
            <a:r>
              <a:rPr lang="zh-CN" altLang="en-US" dirty="0">
                <a:solidFill>
                  <a:srgbClr val="FF0000"/>
                </a:solidFill>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95376" y="407530"/>
            <a:ext cx="7869112" cy="451144"/>
          </a:xfrm>
        </p:spPr>
        <p:txBody>
          <a:bodyPr/>
          <a:lstStyle/>
          <a:p>
            <a:r>
              <a:rPr lang="en-US" altLang="zh-CN" dirty="0"/>
              <a:t>2019</a:t>
            </a:r>
            <a:r>
              <a:rPr lang="zh-CN" altLang="en-US" dirty="0"/>
              <a:t>年国家绩效考核内蒙古自治区包头市综合医院排名</a:t>
            </a:r>
          </a:p>
        </p:txBody>
      </p:sp>
      <p:graphicFrame>
        <p:nvGraphicFramePr>
          <p:cNvPr id="4" name="内容占位符 3"/>
          <p:cNvGraphicFramePr>
            <a:graphicFrameLocks noGrp="1"/>
          </p:cNvGraphicFramePr>
          <p:nvPr>
            <p:ph idx="1"/>
            <p:extLst>
              <p:ext uri="{D42A27DB-BD31-4B8C-83A1-F6EECF244321}">
                <p14:modId xmlns:p14="http://schemas.microsoft.com/office/powerpoint/2010/main" val="1220527737"/>
              </p:ext>
            </p:extLst>
          </p:nvPr>
        </p:nvGraphicFramePr>
        <p:xfrm>
          <a:off x="611560" y="1220788"/>
          <a:ext cx="7964116" cy="3032125"/>
        </p:xfrm>
        <a:graphic>
          <a:graphicData uri="http://schemas.openxmlformats.org/drawingml/2006/table">
            <a:tbl>
              <a:tblPr firstRow="1" bandRow="1">
                <a:tableStyleId>{5C22544A-7EE6-4342-B048-85BDC9FD1C3A}</a:tableStyleId>
              </a:tblPr>
              <a:tblGrid>
                <a:gridCol w="2808312">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720080">
                  <a:extLst>
                    <a:ext uri="{9D8B030D-6E8A-4147-A177-3AD203B41FA5}">
                      <a16:colId xmlns:a16="http://schemas.microsoft.com/office/drawing/2014/main" val="20003"/>
                    </a:ext>
                  </a:extLst>
                </a:gridCol>
                <a:gridCol w="720080">
                  <a:extLst>
                    <a:ext uri="{9D8B030D-6E8A-4147-A177-3AD203B41FA5}">
                      <a16:colId xmlns:a16="http://schemas.microsoft.com/office/drawing/2014/main" val="20004"/>
                    </a:ext>
                  </a:extLst>
                </a:gridCol>
                <a:gridCol w="864096">
                  <a:extLst>
                    <a:ext uri="{9D8B030D-6E8A-4147-A177-3AD203B41FA5}">
                      <a16:colId xmlns:a16="http://schemas.microsoft.com/office/drawing/2014/main" val="20005"/>
                    </a:ext>
                  </a:extLst>
                </a:gridCol>
                <a:gridCol w="835324">
                  <a:extLst>
                    <a:ext uri="{9D8B030D-6E8A-4147-A177-3AD203B41FA5}">
                      <a16:colId xmlns:a16="http://schemas.microsoft.com/office/drawing/2014/main" val="20006"/>
                    </a:ext>
                  </a:extLst>
                </a:gridCol>
              </a:tblGrid>
              <a:tr h="370840">
                <a:tc>
                  <a:txBody>
                    <a:bodyPr/>
                    <a:lstStyle/>
                    <a:p>
                      <a:pPr algn="ctr" fontAlgn="ctr"/>
                      <a:r>
                        <a:rPr lang="zh-CN" altLang="en-US" sz="1400" b="1" i="0" u="none" strike="noStrike" dirty="0">
                          <a:latin typeface="黑体"/>
                        </a:rPr>
                        <a:t>机构名称</a:t>
                      </a:r>
                    </a:p>
                  </a:txBody>
                  <a:tcPr marL="9525" marR="9525" marT="9525" marB="0" anchor="ctr"/>
                </a:tc>
                <a:tc>
                  <a:txBody>
                    <a:bodyPr/>
                    <a:lstStyle/>
                    <a:p>
                      <a:pPr algn="ctr" fontAlgn="ctr"/>
                      <a:r>
                        <a:rPr lang="zh-CN" altLang="en-US" sz="1400" b="1" i="0" u="none" strike="noStrike" dirty="0">
                          <a:latin typeface="黑体"/>
                        </a:rPr>
                        <a:t>国家监测指标得分</a:t>
                      </a:r>
                    </a:p>
                  </a:txBody>
                  <a:tcPr marL="9525" marR="9525" marT="9525" marB="0" anchor="ctr"/>
                </a:tc>
                <a:tc>
                  <a:txBody>
                    <a:bodyPr/>
                    <a:lstStyle/>
                    <a:p>
                      <a:pPr algn="ctr" fontAlgn="ctr"/>
                      <a:r>
                        <a:rPr lang="zh-CN" altLang="en-US" sz="1400" b="1" i="0" u="none" strike="noStrike" dirty="0">
                          <a:latin typeface="黑体"/>
                        </a:rPr>
                        <a:t>国家监测指标排名</a:t>
                      </a:r>
                    </a:p>
                  </a:txBody>
                  <a:tcPr marL="9525" marR="9525" marT="9525" marB="0" anchor="ctr"/>
                </a:tc>
                <a:tc>
                  <a:txBody>
                    <a:bodyPr/>
                    <a:lstStyle/>
                    <a:p>
                      <a:pPr algn="ctr" fontAlgn="ctr"/>
                      <a:r>
                        <a:rPr lang="zh-CN" altLang="en-US" sz="1400" b="1" i="0" u="none" strike="noStrike" dirty="0">
                          <a:latin typeface="黑体"/>
                        </a:rPr>
                        <a:t>同类医院总数</a:t>
                      </a:r>
                    </a:p>
                  </a:txBody>
                  <a:tcPr marL="9525" marR="9525" marT="9525" marB="0" anchor="ctr"/>
                </a:tc>
                <a:tc>
                  <a:txBody>
                    <a:bodyPr/>
                    <a:lstStyle/>
                    <a:p>
                      <a:pPr algn="ctr" fontAlgn="ctr"/>
                      <a:r>
                        <a:rPr lang="zh-CN" altLang="en-US" sz="1400" b="1" i="0" u="none" strike="noStrike" dirty="0">
                          <a:latin typeface="黑体"/>
                        </a:rPr>
                        <a:t>排名百分位</a:t>
                      </a:r>
                    </a:p>
                  </a:txBody>
                  <a:tcPr marL="9525" marR="9525" marT="9525" marB="0" anchor="ctr"/>
                </a:tc>
                <a:tc>
                  <a:txBody>
                    <a:bodyPr/>
                    <a:lstStyle/>
                    <a:p>
                      <a:pPr algn="ctr" fontAlgn="ctr"/>
                      <a:r>
                        <a:rPr lang="zh-CN" altLang="en-US" sz="1400" b="1" i="0" u="none" strike="noStrike" dirty="0">
                          <a:latin typeface="黑体"/>
                        </a:rPr>
                        <a:t>国家监测指标等级</a:t>
                      </a:r>
                    </a:p>
                  </a:txBody>
                  <a:tcPr marL="9525" marR="9525" marT="9525" marB="0" anchor="ctr"/>
                </a:tc>
                <a:tc>
                  <a:txBody>
                    <a:bodyPr/>
                    <a:lstStyle/>
                    <a:p>
                      <a:pPr algn="ctr" fontAlgn="ctr"/>
                      <a:r>
                        <a:rPr lang="zh-CN" altLang="en-US" sz="1400" b="1" i="0" u="none" strike="noStrike" dirty="0">
                          <a:solidFill>
                            <a:srgbClr val="333333"/>
                          </a:solidFill>
                          <a:latin typeface="黑体"/>
                        </a:rPr>
                        <a:t>考核分类</a:t>
                      </a:r>
                    </a:p>
                  </a:txBody>
                  <a:tcPr marL="9525" marR="9525" marT="9525" marB="0" anchor="ctr"/>
                </a:tc>
                <a:extLst>
                  <a:ext uri="{0D108BD9-81ED-4DB2-BD59-A6C34878D82A}">
                    <a16:rowId xmlns:a16="http://schemas.microsoft.com/office/drawing/2014/main" val="10000"/>
                  </a:ext>
                </a:extLst>
              </a:tr>
              <a:tr h="370840">
                <a:tc>
                  <a:txBody>
                    <a:bodyPr/>
                    <a:lstStyle/>
                    <a:p>
                      <a:pPr algn="l" fontAlgn="ctr"/>
                      <a:r>
                        <a:rPr lang="en-US" altLang="zh-CN" sz="1125" b="1" i="0" u="none" strike="noStrike" dirty="0">
                          <a:solidFill>
                            <a:srgbClr val="333333"/>
                          </a:solidFill>
                          <a:latin typeface="Helvetica"/>
                        </a:rPr>
                        <a:t>1</a:t>
                      </a:r>
                      <a:r>
                        <a:rPr lang="en-US" altLang="zh-CN" sz="1125" b="1" i="0" u="none" strike="noStrike" dirty="0">
                          <a:solidFill>
                            <a:srgbClr val="333333"/>
                          </a:solidFill>
                          <a:latin typeface="宋体"/>
                        </a:rPr>
                        <a:t>.</a:t>
                      </a:r>
                      <a:r>
                        <a:rPr lang="zh-CN" altLang="en-US" sz="1125" b="1" i="0" u="none" strike="noStrike" dirty="0">
                          <a:solidFill>
                            <a:srgbClr val="333333"/>
                          </a:solidFill>
                          <a:latin typeface="宋体"/>
                        </a:rPr>
                        <a:t>内蒙古包钢医院</a:t>
                      </a:r>
                    </a:p>
                  </a:txBody>
                  <a:tcPr marL="9525" marR="9525" marT="9525" marB="0" anchor="ctr"/>
                </a:tc>
                <a:tc>
                  <a:txBody>
                    <a:bodyPr/>
                    <a:lstStyle/>
                    <a:p>
                      <a:pPr algn="ctr" fontAlgn="ctr"/>
                      <a:r>
                        <a:rPr lang="en-US" altLang="zh-CN" sz="1200" b="1" i="0" u="none" strike="noStrike" dirty="0">
                          <a:latin typeface="宋体"/>
                        </a:rPr>
                        <a:t>668.00 </a:t>
                      </a:r>
                    </a:p>
                  </a:txBody>
                  <a:tcPr marL="9525" marR="9525" marT="9525" marB="0" anchor="ctr"/>
                </a:tc>
                <a:tc>
                  <a:txBody>
                    <a:bodyPr/>
                    <a:lstStyle/>
                    <a:p>
                      <a:pPr algn="ctr" fontAlgn="ctr"/>
                      <a:r>
                        <a:rPr lang="en-US" altLang="zh-CN" sz="1200" b="1" i="0" u="none" strike="noStrike" dirty="0">
                          <a:latin typeface="宋体"/>
                        </a:rPr>
                        <a:t>51</a:t>
                      </a:r>
                    </a:p>
                  </a:txBody>
                  <a:tcPr marL="9525" marR="9525" marT="9525" marB="0" anchor="ctr"/>
                </a:tc>
                <a:tc>
                  <a:txBody>
                    <a:bodyPr/>
                    <a:lstStyle/>
                    <a:p>
                      <a:pPr algn="ctr" fontAlgn="ctr"/>
                      <a:r>
                        <a:rPr lang="en-US" altLang="zh-CN" sz="1200" b="1" i="0" u="none" strike="noStrike" dirty="0">
                          <a:latin typeface="宋体"/>
                        </a:rPr>
                        <a:t>211</a:t>
                      </a:r>
                    </a:p>
                  </a:txBody>
                  <a:tcPr marL="9525" marR="9525" marT="9525" marB="0" anchor="ctr"/>
                </a:tc>
                <a:tc>
                  <a:txBody>
                    <a:bodyPr/>
                    <a:lstStyle/>
                    <a:p>
                      <a:pPr algn="ctr" fontAlgn="ctr"/>
                      <a:r>
                        <a:rPr lang="en-US" altLang="zh-CN" sz="1200" b="1" i="0" u="none" strike="noStrike">
                          <a:latin typeface="宋体"/>
                        </a:rPr>
                        <a:t>24.17%</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a:latin typeface="宋体"/>
                        </a:rPr>
                        <a:t>无年报综合</a:t>
                      </a:r>
                    </a:p>
                  </a:txBody>
                  <a:tcPr marL="9525" marR="9525" marT="9525" marB="0" anchor="ctr"/>
                </a:tc>
                <a:extLst>
                  <a:ext uri="{0D108BD9-81ED-4DB2-BD59-A6C34878D82A}">
                    <a16:rowId xmlns:a16="http://schemas.microsoft.com/office/drawing/2014/main" val="10001"/>
                  </a:ext>
                </a:extLst>
              </a:tr>
              <a:tr h="370840">
                <a:tc>
                  <a:txBody>
                    <a:bodyPr/>
                    <a:lstStyle/>
                    <a:p>
                      <a:pPr algn="l" fontAlgn="ctr"/>
                      <a:r>
                        <a:rPr lang="en-US" altLang="zh-CN" sz="1125" b="1" i="0" u="none" strike="noStrike" dirty="0">
                          <a:solidFill>
                            <a:srgbClr val="333333"/>
                          </a:solidFill>
                          <a:latin typeface="Helvetica"/>
                        </a:rPr>
                        <a:t>2.XX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655.20 </a:t>
                      </a:r>
                    </a:p>
                  </a:txBody>
                  <a:tcPr marL="9525" marR="9525" marT="9525" marB="0" anchor="ctr"/>
                </a:tc>
                <a:tc>
                  <a:txBody>
                    <a:bodyPr/>
                    <a:lstStyle/>
                    <a:p>
                      <a:pPr algn="ctr" fontAlgn="ctr"/>
                      <a:r>
                        <a:rPr lang="en-US" altLang="zh-CN" sz="1200" b="1" i="0" u="none" strike="noStrike">
                          <a:latin typeface="宋体"/>
                        </a:rPr>
                        <a:t>427</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dirty="0">
                          <a:latin typeface="宋体"/>
                        </a:rPr>
                        <a:t>36.13%</a:t>
                      </a:r>
                    </a:p>
                  </a:txBody>
                  <a:tcPr marL="9525" marR="9525" marT="9525" marB="0" anchor="ctr"/>
                </a:tc>
                <a:tc>
                  <a:txBody>
                    <a:bodyPr/>
                    <a:lstStyle/>
                    <a:p>
                      <a:pPr algn="ctr" fontAlgn="ctr"/>
                      <a:r>
                        <a:rPr lang="en-US" sz="1200" b="1" i="0" u="none" strike="noStrike" dirty="0">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2"/>
                  </a:ext>
                </a:extLst>
              </a:tr>
              <a:tr h="370840">
                <a:tc>
                  <a:txBody>
                    <a:bodyPr/>
                    <a:lstStyle/>
                    <a:p>
                      <a:pPr algn="l" fontAlgn="ctr"/>
                      <a:r>
                        <a:rPr lang="en-US" altLang="zh-CN" sz="1125" b="1" i="0" u="none" strike="noStrike" dirty="0">
                          <a:solidFill>
                            <a:srgbClr val="333333"/>
                          </a:solidFill>
                          <a:latin typeface="Helvetica"/>
                        </a:rPr>
                        <a:t>3.XX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630.40 </a:t>
                      </a:r>
                    </a:p>
                  </a:txBody>
                  <a:tcPr marL="9525" marR="9525" marT="9525" marB="0" anchor="ctr"/>
                </a:tc>
                <a:tc>
                  <a:txBody>
                    <a:bodyPr/>
                    <a:lstStyle/>
                    <a:p>
                      <a:pPr algn="ctr" fontAlgn="ctr"/>
                      <a:r>
                        <a:rPr lang="en-US" altLang="zh-CN" sz="1200" b="1" i="0" u="none" strike="noStrike">
                          <a:latin typeface="宋体"/>
                        </a:rPr>
                        <a:t>586</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49.58%</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3"/>
                  </a:ext>
                </a:extLst>
              </a:tr>
              <a:tr h="370840">
                <a:tc>
                  <a:txBody>
                    <a:bodyPr/>
                    <a:lstStyle/>
                    <a:p>
                      <a:pPr algn="l" fontAlgn="ctr"/>
                      <a:r>
                        <a:rPr lang="en-US" altLang="zh-CN" sz="1125" b="1" i="0" u="none" strike="noStrike" dirty="0">
                          <a:solidFill>
                            <a:srgbClr val="333333"/>
                          </a:solidFill>
                          <a:latin typeface="Helvetica"/>
                        </a:rPr>
                        <a:t>4.XX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621.75 </a:t>
                      </a:r>
                    </a:p>
                  </a:txBody>
                  <a:tcPr marL="9525" marR="9525" marT="9525" marB="0" anchor="ctr"/>
                </a:tc>
                <a:tc>
                  <a:txBody>
                    <a:bodyPr/>
                    <a:lstStyle/>
                    <a:p>
                      <a:pPr algn="ctr" fontAlgn="ctr"/>
                      <a:r>
                        <a:rPr lang="en-US" altLang="zh-CN" sz="1200" b="1" i="0" u="none" strike="noStrike">
                          <a:latin typeface="宋体"/>
                        </a:rPr>
                        <a:t>635</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53.72%</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4"/>
                  </a:ext>
                </a:extLst>
              </a:tr>
              <a:tr h="370840">
                <a:tc>
                  <a:txBody>
                    <a:bodyPr/>
                    <a:lstStyle/>
                    <a:p>
                      <a:pPr algn="l" fontAlgn="ctr"/>
                      <a:r>
                        <a:rPr lang="en-US" altLang="zh-CN" sz="1125" b="1" i="0" u="none" strike="noStrike" dirty="0">
                          <a:solidFill>
                            <a:srgbClr val="333333"/>
                          </a:solidFill>
                          <a:latin typeface="Helvetica"/>
                        </a:rPr>
                        <a:t>5.XX</a:t>
                      </a:r>
                      <a:r>
                        <a:rPr lang="zh-CN" altLang="en-US" sz="1125" b="1" i="0" u="none" strike="noStrike" dirty="0">
                          <a:solidFill>
                            <a:srgbClr val="333333"/>
                          </a:solidFill>
                          <a:latin typeface="Helvetica"/>
                        </a:rPr>
                        <a:t>医院</a:t>
                      </a:r>
                    </a:p>
                  </a:txBody>
                  <a:tcPr marL="9525" marR="9525" marT="9525" marB="0" anchor="ctr"/>
                </a:tc>
                <a:tc>
                  <a:txBody>
                    <a:bodyPr/>
                    <a:lstStyle/>
                    <a:p>
                      <a:pPr algn="ctr" fontAlgn="ctr"/>
                      <a:r>
                        <a:rPr lang="en-US" altLang="zh-CN" sz="1200" b="1" i="0" u="none" strike="noStrike" dirty="0">
                          <a:latin typeface="宋体"/>
                        </a:rPr>
                        <a:t>607.40 </a:t>
                      </a:r>
                    </a:p>
                  </a:txBody>
                  <a:tcPr marL="9525" marR="9525" marT="9525" marB="0" anchor="ctr"/>
                </a:tc>
                <a:tc>
                  <a:txBody>
                    <a:bodyPr/>
                    <a:lstStyle/>
                    <a:p>
                      <a:pPr algn="ctr" fontAlgn="ctr"/>
                      <a:r>
                        <a:rPr lang="en-US" altLang="zh-CN" sz="1200" b="1" i="0" u="none" strike="noStrike">
                          <a:latin typeface="宋体"/>
                        </a:rPr>
                        <a:t>737</a:t>
                      </a:r>
                    </a:p>
                  </a:txBody>
                  <a:tcPr marL="9525" marR="9525" marT="9525" marB="0" anchor="ctr"/>
                </a:tc>
                <a:tc>
                  <a:txBody>
                    <a:bodyPr/>
                    <a:lstStyle/>
                    <a:p>
                      <a:pPr algn="ctr" fontAlgn="ctr"/>
                      <a:r>
                        <a:rPr lang="en-US" altLang="zh-CN" sz="1200" b="1" i="0" u="none" strike="noStrike">
                          <a:latin typeface="宋体"/>
                        </a:rPr>
                        <a:t>1182</a:t>
                      </a:r>
                    </a:p>
                  </a:txBody>
                  <a:tcPr marL="9525" marR="9525" marT="9525" marB="0" anchor="ctr"/>
                </a:tc>
                <a:tc>
                  <a:txBody>
                    <a:bodyPr/>
                    <a:lstStyle/>
                    <a:p>
                      <a:pPr algn="ctr" fontAlgn="ctr"/>
                      <a:r>
                        <a:rPr lang="en-US" altLang="zh-CN" sz="1200" b="1" i="0" u="none" strike="noStrike">
                          <a:latin typeface="宋体"/>
                        </a:rPr>
                        <a:t>62.35%</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dirty="0">
                          <a:latin typeface="宋体"/>
                        </a:rPr>
                        <a:t>综合</a:t>
                      </a:r>
                    </a:p>
                  </a:txBody>
                  <a:tcPr marL="9525" marR="9525" marT="9525" marB="0" anchor="ctr"/>
                </a:tc>
                <a:extLst>
                  <a:ext uri="{0D108BD9-81ED-4DB2-BD59-A6C34878D82A}">
                    <a16:rowId xmlns:a16="http://schemas.microsoft.com/office/drawing/2014/main" val="10005"/>
                  </a:ext>
                </a:extLst>
              </a:tr>
              <a:tr h="370840">
                <a:tc>
                  <a:txBody>
                    <a:bodyPr/>
                    <a:lstStyle/>
                    <a:p>
                      <a:pPr algn="l" fontAlgn="ctr"/>
                      <a:r>
                        <a:rPr lang="en-US" altLang="zh-CN" sz="1125" b="1" i="0" u="none" strike="noStrike" dirty="0">
                          <a:solidFill>
                            <a:srgbClr val="333333"/>
                          </a:solidFill>
                          <a:latin typeface="Helvetica"/>
                        </a:rPr>
                        <a:t>6.XX</a:t>
                      </a:r>
                      <a:r>
                        <a:rPr lang="zh-CN" altLang="en-US" sz="1125" b="1" i="0" u="none" strike="noStrike" dirty="0">
                          <a:solidFill>
                            <a:srgbClr val="333333"/>
                          </a:solidFill>
                          <a:latin typeface="宋体"/>
                        </a:rPr>
                        <a:t>医院</a:t>
                      </a:r>
                    </a:p>
                  </a:txBody>
                  <a:tcPr marL="9525" marR="9525" marT="9525" marB="0" anchor="ctr"/>
                </a:tc>
                <a:tc>
                  <a:txBody>
                    <a:bodyPr/>
                    <a:lstStyle/>
                    <a:p>
                      <a:pPr algn="ctr" fontAlgn="ctr"/>
                      <a:r>
                        <a:rPr lang="en-US" altLang="zh-CN" sz="1200" b="1" i="0" u="none" strike="noStrike" dirty="0">
                          <a:latin typeface="宋体"/>
                        </a:rPr>
                        <a:t>597.10 </a:t>
                      </a:r>
                    </a:p>
                  </a:txBody>
                  <a:tcPr marL="9525" marR="9525" marT="9525" marB="0" anchor="ctr"/>
                </a:tc>
                <a:tc>
                  <a:txBody>
                    <a:bodyPr/>
                    <a:lstStyle/>
                    <a:p>
                      <a:pPr algn="ctr" fontAlgn="ctr"/>
                      <a:r>
                        <a:rPr lang="en-US" altLang="zh-CN" sz="1200" b="1" i="0" u="none" strike="noStrike">
                          <a:latin typeface="宋体"/>
                        </a:rPr>
                        <a:t>104</a:t>
                      </a:r>
                    </a:p>
                  </a:txBody>
                  <a:tcPr marL="9525" marR="9525" marT="9525" marB="0" anchor="ctr"/>
                </a:tc>
                <a:tc>
                  <a:txBody>
                    <a:bodyPr/>
                    <a:lstStyle/>
                    <a:p>
                      <a:pPr algn="ctr" fontAlgn="ctr"/>
                      <a:r>
                        <a:rPr lang="en-US" altLang="zh-CN" sz="1200" b="1" i="0" u="none" strike="noStrike">
                          <a:latin typeface="宋体"/>
                        </a:rPr>
                        <a:t>211</a:t>
                      </a:r>
                    </a:p>
                  </a:txBody>
                  <a:tcPr marL="9525" marR="9525" marT="9525" marB="0" anchor="ctr"/>
                </a:tc>
                <a:tc>
                  <a:txBody>
                    <a:bodyPr/>
                    <a:lstStyle/>
                    <a:p>
                      <a:pPr algn="ctr" fontAlgn="ctr"/>
                      <a:r>
                        <a:rPr lang="en-US" altLang="zh-CN" sz="1200" b="1" i="0" u="none" strike="noStrike">
                          <a:latin typeface="宋体"/>
                        </a:rPr>
                        <a:t>49.29%</a:t>
                      </a:r>
                    </a:p>
                  </a:txBody>
                  <a:tcPr marL="9525" marR="9525" marT="9525" marB="0" anchor="ctr"/>
                </a:tc>
                <a:tc>
                  <a:txBody>
                    <a:bodyPr/>
                    <a:lstStyle/>
                    <a:p>
                      <a:pPr algn="ctr" fontAlgn="ctr"/>
                      <a:r>
                        <a:rPr lang="en-US" sz="1200" b="1" i="0" u="none" strike="noStrike">
                          <a:latin typeface="宋体"/>
                        </a:rPr>
                        <a:t>B</a:t>
                      </a:r>
                    </a:p>
                  </a:txBody>
                  <a:tcPr marL="9525" marR="9525" marT="9525" marB="0" anchor="ctr"/>
                </a:tc>
                <a:tc>
                  <a:txBody>
                    <a:bodyPr/>
                    <a:lstStyle/>
                    <a:p>
                      <a:pPr algn="l" fontAlgn="ctr"/>
                      <a:r>
                        <a:rPr lang="zh-CN" altLang="en-US" sz="1200" b="1" i="0" u="none" strike="noStrike" dirty="0">
                          <a:latin typeface="宋体"/>
                        </a:rPr>
                        <a:t>无年报综合</a:t>
                      </a:r>
                    </a:p>
                  </a:txBody>
                  <a:tcPr marL="9525" marR="9525" marT="9525" marB="0" anchor="ctr"/>
                </a:tc>
                <a:extLst>
                  <a:ext uri="{0D108BD9-81ED-4DB2-BD59-A6C34878D82A}">
                    <a16:rowId xmlns:a16="http://schemas.microsoft.com/office/drawing/2014/main" val="10006"/>
                  </a:ext>
                </a:extLst>
              </a:tr>
              <a:tr h="370840">
                <a:tc>
                  <a:txBody>
                    <a:bodyPr/>
                    <a:lstStyle/>
                    <a:p>
                      <a:pPr algn="l" fontAlgn="ctr"/>
                      <a:r>
                        <a:rPr lang="en-US" altLang="zh-CN" sz="1125" b="1" i="0" u="none" strike="noStrike" dirty="0">
                          <a:solidFill>
                            <a:srgbClr val="333333"/>
                          </a:solidFill>
                          <a:latin typeface="Helvetica"/>
                        </a:rPr>
                        <a:t>7.XX</a:t>
                      </a:r>
                      <a:r>
                        <a:rPr lang="zh-CN" altLang="en-US" sz="1125" b="1" i="0" u="none" strike="noStrike" dirty="0">
                          <a:solidFill>
                            <a:srgbClr val="333333"/>
                          </a:solidFill>
                          <a:latin typeface="宋体"/>
                        </a:rPr>
                        <a:t>医院</a:t>
                      </a:r>
                    </a:p>
                  </a:txBody>
                  <a:tcPr marL="9525" marR="9525" marT="9525" marB="0" anchor="ctr"/>
                </a:tc>
                <a:tc>
                  <a:txBody>
                    <a:bodyPr/>
                    <a:lstStyle/>
                    <a:p>
                      <a:pPr algn="ctr" fontAlgn="ctr"/>
                      <a:r>
                        <a:rPr lang="en-US" altLang="zh-CN" sz="1200" b="1" i="0" u="none" strike="noStrike" dirty="0">
                          <a:latin typeface="宋体"/>
                        </a:rPr>
                        <a:t>546.45 </a:t>
                      </a:r>
                    </a:p>
                  </a:txBody>
                  <a:tcPr marL="9525" marR="9525" marT="9525" marB="0" anchor="ctr"/>
                </a:tc>
                <a:tc>
                  <a:txBody>
                    <a:bodyPr/>
                    <a:lstStyle/>
                    <a:p>
                      <a:pPr algn="ctr" fontAlgn="ctr"/>
                      <a:r>
                        <a:rPr lang="en-US" altLang="zh-CN" sz="1200" b="1" i="0" u="none" strike="noStrike">
                          <a:latin typeface="宋体"/>
                        </a:rPr>
                        <a:t>161</a:t>
                      </a:r>
                    </a:p>
                  </a:txBody>
                  <a:tcPr marL="9525" marR="9525" marT="9525" marB="0" anchor="ctr"/>
                </a:tc>
                <a:tc>
                  <a:txBody>
                    <a:bodyPr/>
                    <a:lstStyle/>
                    <a:p>
                      <a:pPr algn="ctr" fontAlgn="ctr"/>
                      <a:r>
                        <a:rPr lang="en-US" altLang="zh-CN" sz="1200" b="1" i="0" u="none" strike="noStrike">
                          <a:latin typeface="宋体"/>
                        </a:rPr>
                        <a:t>211</a:t>
                      </a:r>
                    </a:p>
                  </a:txBody>
                  <a:tcPr marL="9525" marR="9525" marT="9525" marB="0" anchor="ctr"/>
                </a:tc>
                <a:tc>
                  <a:txBody>
                    <a:bodyPr/>
                    <a:lstStyle/>
                    <a:p>
                      <a:pPr algn="ctr" fontAlgn="ctr"/>
                      <a:r>
                        <a:rPr lang="en-US" altLang="zh-CN" sz="1200" b="1" i="0" u="none" strike="noStrike">
                          <a:latin typeface="宋体"/>
                        </a:rPr>
                        <a:t>76.30%</a:t>
                      </a:r>
                    </a:p>
                  </a:txBody>
                  <a:tcPr marL="9525" marR="9525" marT="9525" marB="0" anchor="ctr"/>
                </a:tc>
                <a:tc>
                  <a:txBody>
                    <a:bodyPr/>
                    <a:lstStyle/>
                    <a:p>
                      <a:pPr algn="ctr" fontAlgn="ctr"/>
                      <a:r>
                        <a:rPr lang="en-US" sz="1200" b="1" i="0" u="none" strike="noStrike">
                          <a:latin typeface="宋体"/>
                        </a:rPr>
                        <a:t>C</a:t>
                      </a:r>
                    </a:p>
                  </a:txBody>
                  <a:tcPr marL="9525" marR="9525" marT="9525" marB="0" anchor="ctr"/>
                </a:tc>
                <a:tc>
                  <a:txBody>
                    <a:bodyPr/>
                    <a:lstStyle/>
                    <a:p>
                      <a:pPr algn="l" fontAlgn="ctr"/>
                      <a:r>
                        <a:rPr lang="zh-CN" altLang="en-US" sz="1200" b="1" i="0" u="none" strike="noStrike" dirty="0">
                          <a:latin typeface="宋体"/>
                        </a:rPr>
                        <a:t>无年报综合</a:t>
                      </a:r>
                    </a:p>
                  </a:txBody>
                  <a:tcPr marL="9525" marR="9525" marT="9525" marB="0" anchor="ctr"/>
                </a:tc>
                <a:extLst>
                  <a:ext uri="{0D108BD9-81ED-4DB2-BD59-A6C34878D82A}">
                    <a16:rowId xmlns:a16="http://schemas.microsoft.com/office/drawing/2014/main" val="10007"/>
                  </a:ext>
                </a:extLst>
              </a:tr>
            </a:tbl>
          </a:graphicData>
        </a:graphic>
      </p:graphicFrame>
      <p:sp>
        <p:nvSpPr>
          <p:cNvPr id="5" name="矩形 4"/>
          <p:cNvSpPr/>
          <p:nvPr/>
        </p:nvSpPr>
        <p:spPr>
          <a:xfrm>
            <a:off x="1763688" y="1635646"/>
            <a:ext cx="415498" cy="369332"/>
          </a:xfrm>
          <a:prstGeom prst="rect">
            <a:avLst/>
          </a:prstGeom>
        </p:spPr>
        <p:txBody>
          <a:bodyPr wrap="none">
            <a:spAutoFit/>
          </a:bodyPr>
          <a:lstStyle/>
          <a:p>
            <a:r>
              <a:rPr lang="zh-CN" altLang="en-US" dirty="0">
                <a:solidFill>
                  <a:srgbClr val="FF0000"/>
                </a:solidFill>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25525" y="0"/>
            <a:ext cx="6680791" cy="5143500"/>
          </a:xfrm>
          <a:prstGeom prst="rect">
            <a:avLst/>
          </a:prstGeom>
        </p:spPr>
      </p:pic>
      <p:sp>
        <p:nvSpPr>
          <p:cNvPr id="6" name="平行四边形 5"/>
          <p:cNvSpPr/>
          <p:nvPr/>
        </p:nvSpPr>
        <p:spPr>
          <a:xfrm>
            <a:off x="3635896" y="0"/>
            <a:ext cx="5530329" cy="5143500"/>
          </a:xfrm>
          <a:custGeom>
            <a:avLst/>
            <a:gdLst>
              <a:gd name="connsiteX0" fmla="*/ 0 w 5508104"/>
              <a:gd name="connsiteY0" fmla="*/ 5143500 h 5143500"/>
              <a:gd name="connsiteX1" fmla="*/ 1285875 w 5508104"/>
              <a:gd name="connsiteY1" fmla="*/ 0 h 5143500"/>
              <a:gd name="connsiteX2" fmla="*/ 5508104 w 5508104"/>
              <a:gd name="connsiteY2" fmla="*/ 0 h 5143500"/>
              <a:gd name="connsiteX3" fmla="*/ 4222229 w 5508104"/>
              <a:gd name="connsiteY3" fmla="*/ 5143500 h 5143500"/>
              <a:gd name="connsiteX4" fmla="*/ 0 w 5508104"/>
              <a:gd name="connsiteY4" fmla="*/ 5143500 h 5143500"/>
              <a:gd name="connsiteX0-1" fmla="*/ 0 w 5530329"/>
              <a:gd name="connsiteY0-2" fmla="*/ 5143500 h 5143500"/>
              <a:gd name="connsiteX1-3" fmla="*/ 1285875 w 5530329"/>
              <a:gd name="connsiteY1-4" fmla="*/ 0 h 5143500"/>
              <a:gd name="connsiteX2-5" fmla="*/ 5508104 w 5530329"/>
              <a:gd name="connsiteY2-6" fmla="*/ 0 h 5143500"/>
              <a:gd name="connsiteX3-7" fmla="*/ 5530329 w 5530329"/>
              <a:gd name="connsiteY3-8" fmla="*/ 5143500 h 5143500"/>
              <a:gd name="connsiteX4-9" fmla="*/ 0 w 5530329"/>
              <a:gd name="connsiteY4-10" fmla="*/ 5143500 h 51435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530329" h="5143500">
                <a:moveTo>
                  <a:pt x="0" y="5143500"/>
                </a:moveTo>
                <a:lnTo>
                  <a:pt x="1285875" y="0"/>
                </a:lnTo>
                <a:lnTo>
                  <a:pt x="5508104" y="0"/>
                </a:lnTo>
                <a:cubicBezTo>
                  <a:pt x="5515512" y="1714500"/>
                  <a:pt x="5522921" y="3429000"/>
                  <a:pt x="5530329" y="5143500"/>
                </a:cubicBezTo>
                <a:lnTo>
                  <a:pt x="0" y="5143500"/>
                </a:lnTo>
                <a:close/>
              </a:path>
            </a:pathLst>
          </a:custGeom>
          <a:gradFill>
            <a:gsLst>
              <a:gs pos="0">
                <a:schemeClr val="bg1"/>
              </a:gs>
              <a:gs pos="100000">
                <a:srgbClr val="0439CE">
                  <a:lumMod val="16000"/>
                  <a:lumOff val="8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2"/>
          <p:cNvSpPr txBox="1"/>
          <p:nvPr/>
        </p:nvSpPr>
        <p:spPr>
          <a:xfrm>
            <a:off x="4540411" y="1675390"/>
            <a:ext cx="4276237" cy="1915855"/>
          </a:xfrm>
          <a:prstGeom prst="rect">
            <a:avLst/>
          </a:prstGeom>
          <a:noFill/>
        </p:spPr>
        <p:txBody>
          <a:bodyPr wrap="square" lIns="91386" tIns="45693" rIns="91386" bIns="45693" rtlCol="0">
            <a:spAutoFit/>
          </a:bodyPr>
          <a:lstStyle/>
          <a:p>
            <a:pPr>
              <a:lnSpc>
                <a:spcPct val="150000"/>
              </a:lnSpc>
            </a:pPr>
            <a:r>
              <a:rPr lang="zh-CN" altLang="en-US" sz="1400" dirty="0">
                <a:solidFill>
                  <a:prstClr val="black"/>
                </a:solidFill>
                <a:latin typeface="微软雅黑" panose="020B0503020204020204" charset="-122"/>
                <a:ea typeface="微软雅黑" panose="020B0503020204020204" charset="-122"/>
                <a:sym typeface="微软雅黑" panose="020B0503020204020204" charset="-122"/>
              </a:rPr>
              <a:t>       </a:t>
            </a:r>
            <a:r>
              <a:rPr lang="zh-CN" altLang="en-US" sz="1300" b="1" dirty="0">
                <a:latin typeface="微软雅黑" panose="020B0503020204020204" charset="-122"/>
                <a:ea typeface="微软雅黑" panose="020B0503020204020204" charset="-122"/>
                <a:sym typeface="微软雅黑" panose="020B0503020204020204" charset="-122"/>
              </a:rPr>
              <a:t>内蒙古包钢医院移交包头市人民政府管理，开启了发展新征程。近年来，医院坚持以人民为中心的发展思想，围绕战略目标任务，攻坚克难，群策群力，全力推进医院各项工作。目前，医院改革发展工作以及重点项目建设稳步推进，党建工作进一步加强，移交政府后续工作逐步落地。</a:t>
            </a:r>
            <a:endParaRPr lang="zh-CN" altLang="en-US" sz="1300" b="1" dirty="0">
              <a:latin typeface="微软雅黑" panose="020B0503020204020204" charset="-122"/>
              <a:ea typeface="微软雅黑" panose="020B0503020204020204" charset="-122"/>
            </a:endParaRPr>
          </a:p>
        </p:txBody>
      </p:sp>
      <p:grpSp>
        <p:nvGrpSpPr>
          <p:cNvPr id="2" name="组合 1"/>
          <p:cNvGrpSpPr/>
          <p:nvPr/>
        </p:nvGrpSpPr>
        <p:grpSpPr>
          <a:xfrm>
            <a:off x="5543435" y="487420"/>
            <a:ext cx="746056" cy="720000"/>
            <a:chOff x="2290997" y="924574"/>
            <a:chExt cx="1082721" cy="1015462"/>
          </a:xfrm>
        </p:grpSpPr>
        <p:sp>
          <p:nvSpPr>
            <p:cNvPr id="8" name="椭圆 7"/>
            <p:cNvSpPr/>
            <p:nvPr/>
          </p:nvSpPr>
          <p:spPr>
            <a:xfrm>
              <a:off x="2290997" y="924574"/>
              <a:ext cx="1044907" cy="1015462"/>
            </a:xfrm>
            <a:prstGeom prst="ellipse">
              <a:avLst/>
            </a:prstGeom>
            <a:gradFill flip="none" rotWithShape="1">
              <a:gsLst>
                <a:gs pos="20000">
                  <a:srgbClr val="BFBFBF"/>
                </a:gs>
                <a:gs pos="80000">
                  <a:srgbClr val="FFFFFF"/>
                </a:gs>
                <a:gs pos="100000">
                  <a:schemeClr val="accent1">
                    <a:tint val="0"/>
                  </a:schemeClr>
                </a:gs>
              </a:gsLst>
              <a:lin ang="2700000" scaled="1"/>
              <a:tileRect/>
            </a:gra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微软雅黑" panose="020B0503020204020204" charset="-122"/>
              </a:endParaRPr>
            </a:p>
          </p:txBody>
        </p:sp>
        <p:sp>
          <p:nvSpPr>
            <p:cNvPr id="12" name="TextBox 11"/>
            <p:cNvSpPr txBox="1"/>
            <p:nvPr/>
          </p:nvSpPr>
          <p:spPr>
            <a:xfrm>
              <a:off x="2328811" y="969618"/>
              <a:ext cx="1044907" cy="911562"/>
            </a:xfrm>
            <a:prstGeom prst="rect">
              <a:avLst/>
            </a:prstGeom>
            <a:noFill/>
            <a:ln w="28575">
              <a:noFill/>
            </a:ln>
            <a:effectLst>
              <a:outerShdw blurRad="88900" dist="75434" dir="2699985" rotWithShape="0">
                <a:scrgbClr r="0" g="0" b="0">
                  <a:alpha val="23000"/>
                </a:scrgbClr>
              </a:outerShdw>
            </a:effectLst>
          </p:spPr>
          <p:txBody>
            <a:bodyPr wrap="square" rtlCol="0">
              <a:spAutoFit/>
            </a:bodyPr>
            <a:lstStyle/>
            <a:p>
              <a:r>
                <a:rPr lang="zh-CN" altLang="en-US" sz="3600" b="1" dirty="0">
                  <a:solidFill>
                    <a:srgbClr val="002B82"/>
                  </a:solidFill>
                  <a:latin typeface="微软雅黑" panose="020B0503020204020204" charset="-122"/>
                  <a:ea typeface="微软雅黑" panose="020B0503020204020204" charset="-122"/>
                </a:rPr>
                <a:t>前 </a:t>
              </a:r>
            </a:p>
          </p:txBody>
        </p:sp>
      </p:grpSp>
      <p:sp>
        <p:nvSpPr>
          <p:cNvPr id="23" name="椭圆 22"/>
          <p:cNvSpPr/>
          <p:nvPr/>
        </p:nvSpPr>
        <p:spPr>
          <a:xfrm>
            <a:off x="7794388" y="4443265"/>
            <a:ext cx="500908" cy="500908"/>
          </a:xfrm>
          <a:prstGeom prst="ellipse">
            <a:avLst/>
          </a:prstGeom>
          <a:solidFill>
            <a:srgbClr val="002B8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charset="-122"/>
            </a:endParaRPr>
          </a:p>
        </p:txBody>
      </p:sp>
      <p:sp>
        <p:nvSpPr>
          <p:cNvPr id="27" name="椭圆 26"/>
          <p:cNvSpPr/>
          <p:nvPr/>
        </p:nvSpPr>
        <p:spPr>
          <a:xfrm>
            <a:off x="7193346" y="4772239"/>
            <a:ext cx="200590" cy="200590"/>
          </a:xfrm>
          <a:prstGeom prst="ellipse">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charset="-122"/>
            </a:endParaRPr>
          </a:p>
        </p:txBody>
      </p:sp>
      <p:sp>
        <p:nvSpPr>
          <p:cNvPr id="33" name="椭圆 32"/>
          <p:cNvSpPr/>
          <p:nvPr/>
        </p:nvSpPr>
        <p:spPr>
          <a:xfrm>
            <a:off x="8420600" y="4160164"/>
            <a:ext cx="390551" cy="390551"/>
          </a:xfrm>
          <a:prstGeom prst="ellipse">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charset="-122"/>
            </a:endParaRPr>
          </a:p>
        </p:txBody>
      </p:sp>
      <p:sp>
        <p:nvSpPr>
          <p:cNvPr id="34" name="椭圆 33"/>
          <p:cNvSpPr/>
          <p:nvPr/>
        </p:nvSpPr>
        <p:spPr>
          <a:xfrm>
            <a:off x="6629513" y="4707646"/>
            <a:ext cx="274777" cy="274777"/>
          </a:xfrm>
          <a:prstGeom prst="ellipse">
            <a:avLst/>
          </a:prstGeom>
          <a:solidFill>
            <a:srgbClr val="002B8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charset="-122"/>
            </a:endParaRPr>
          </a:p>
        </p:txBody>
      </p:sp>
      <p:sp>
        <p:nvSpPr>
          <p:cNvPr id="35" name="椭圆 34"/>
          <p:cNvSpPr/>
          <p:nvPr/>
        </p:nvSpPr>
        <p:spPr>
          <a:xfrm>
            <a:off x="8585280" y="4984209"/>
            <a:ext cx="137389" cy="137389"/>
          </a:xfrm>
          <a:prstGeom prst="ellipse">
            <a:avLst/>
          </a:prstGeom>
          <a:solidFill>
            <a:srgbClr val="002B82"/>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charset="-122"/>
            </a:endParaRPr>
          </a:p>
        </p:txBody>
      </p:sp>
      <p:grpSp>
        <p:nvGrpSpPr>
          <p:cNvPr id="37" name="组合 36"/>
          <p:cNvGrpSpPr/>
          <p:nvPr/>
        </p:nvGrpSpPr>
        <p:grpSpPr>
          <a:xfrm>
            <a:off x="7074388" y="470061"/>
            <a:ext cx="720000" cy="720000"/>
            <a:chOff x="2290996" y="924574"/>
            <a:chExt cx="1044908" cy="1015462"/>
          </a:xfrm>
        </p:grpSpPr>
        <p:sp>
          <p:nvSpPr>
            <p:cNvPr id="41" name="椭圆 40"/>
            <p:cNvSpPr/>
            <p:nvPr/>
          </p:nvSpPr>
          <p:spPr>
            <a:xfrm>
              <a:off x="2290996" y="924574"/>
              <a:ext cx="1044908" cy="1015462"/>
            </a:xfrm>
            <a:prstGeom prst="ellipse">
              <a:avLst/>
            </a:prstGeom>
            <a:gradFill flip="none" rotWithShape="1">
              <a:gsLst>
                <a:gs pos="20000">
                  <a:srgbClr val="BFBFBF"/>
                </a:gs>
                <a:gs pos="80000">
                  <a:srgbClr val="FFFFFF"/>
                </a:gs>
                <a:gs pos="100000">
                  <a:schemeClr val="accent1">
                    <a:tint val="0"/>
                  </a:schemeClr>
                </a:gs>
              </a:gsLst>
              <a:lin ang="2700000" scaled="1"/>
              <a:tileRect/>
            </a:gra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微软雅黑" panose="020B0503020204020204" charset="-122"/>
              </a:endParaRPr>
            </a:p>
          </p:txBody>
        </p:sp>
        <p:sp>
          <p:nvSpPr>
            <p:cNvPr id="39" name="TextBox 11"/>
            <p:cNvSpPr txBox="1"/>
            <p:nvPr/>
          </p:nvSpPr>
          <p:spPr>
            <a:xfrm>
              <a:off x="2326456" y="938711"/>
              <a:ext cx="950693" cy="998375"/>
            </a:xfrm>
            <a:prstGeom prst="rect">
              <a:avLst/>
            </a:prstGeom>
            <a:noFill/>
            <a:ln w="28575">
              <a:noFill/>
            </a:ln>
            <a:effectLst>
              <a:outerShdw blurRad="88900" dist="75434" dir="2699985" rotWithShape="0">
                <a:scrgbClr r="0" g="0" b="0">
                  <a:alpha val="23000"/>
                </a:scrgbClr>
              </a:outerShdw>
            </a:effectLst>
          </p:spPr>
          <p:txBody>
            <a:bodyPr wrap="square" rtlCol="0">
              <a:spAutoFit/>
            </a:bodyPr>
            <a:lstStyle/>
            <a:p>
              <a:r>
                <a:rPr lang="zh-CN" altLang="en-US" sz="4000" b="1" dirty="0">
                  <a:solidFill>
                    <a:srgbClr val="002B82"/>
                  </a:solidFill>
                  <a:latin typeface="微软雅黑" panose="020B0503020204020204" charset="-122"/>
                  <a:ea typeface="微软雅黑" panose="020B0503020204020204" charset="-122"/>
                </a:rPr>
                <a:t>言</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p:cTn id="19" dur="500" fill="hold"/>
                                        <p:tgtEl>
                                          <p:spTgt spid="34"/>
                                        </p:tgtEl>
                                        <p:attrNameLst>
                                          <p:attrName>ppt_w</p:attrName>
                                        </p:attrNameLst>
                                      </p:cBhvr>
                                      <p:tavLst>
                                        <p:tav tm="0">
                                          <p:val>
                                            <p:fltVal val="0"/>
                                          </p:val>
                                        </p:tav>
                                        <p:tav tm="100000">
                                          <p:val>
                                            <p:strVal val="#ppt_w"/>
                                          </p:val>
                                        </p:tav>
                                      </p:tavLst>
                                    </p:anim>
                                    <p:anim calcmode="lin" valueType="num">
                                      <p:cBhvr>
                                        <p:cTn id="20" dur="500" fill="hold"/>
                                        <p:tgtEl>
                                          <p:spTgt spid="34"/>
                                        </p:tgtEl>
                                        <p:attrNameLst>
                                          <p:attrName>ppt_h</p:attrName>
                                        </p:attrNameLst>
                                      </p:cBhvr>
                                      <p:tavLst>
                                        <p:tav tm="0">
                                          <p:val>
                                            <p:fltVal val="0"/>
                                          </p:val>
                                        </p:tav>
                                        <p:tav tm="100000">
                                          <p:val>
                                            <p:strVal val="#ppt_h"/>
                                          </p:val>
                                        </p:tav>
                                      </p:tavLst>
                                    </p:anim>
                                    <p:animEffect transition="in" filter="fade">
                                      <p:cBhvr>
                                        <p:cTn id="21" dur="500"/>
                                        <p:tgtEl>
                                          <p:spTgt spid="3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par>
                          <p:cTn id="27" fill="hold">
                            <p:stCondLst>
                              <p:cond delay="1000"/>
                            </p:stCondLst>
                            <p:childTnLst>
                              <p:par>
                                <p:cTn id="28" presetID="53" presetClass="entr" presetSubtype="16" fill="hold" grpId="0" nodeType="after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par>
                                <p:cTn id="33" presetID="53" presetClass="entr" presetSubtype="16" fill="hold" grpId="0" nodeType="withEffect">
                                  <p:stCondLst>
                                    <p:cond delay="200"/>
                                  </p:stCondLst>
                                  <p:childTnLst>
                                    <p:set>
                                      <p:cBhvr>
                                        <p:cTn id="34" dur="1" fill="hold">
                                          <p:stCondLst>
                                            <p:cond delay="0"/>
                                          </p:stCondLst>
                                        </p:cTn>
                                        <p:tgtEl>
                                          <p:spTgt spid="35"/>
                                        </p:tgtEl>
                                        <p:attrNameLst>
                                          <p:attrName>style.visibility</p:attrName>
                                        </p:attrNameLst>
                                      </p:cBhvr>
                                      <p:to>
                                        <p:strVal val="visible"/>
                                      </p:to>
                                    </p:set>
                                    <p:anim calcmode="lin" valueType="num">
                                      <p:cBhvr>
                                        <p:cTn id="35" dur="500" fill="hold"/>
                                        <p:tgtEl>
                                          <p:spTgt spid="35"/>
                                        </p:tgtEl>
                                        <p:attrNameLst>
                                          <p:attrName>ppt_w</p:attrName>
                                        </p:attrNameLst>
                                      </p:cBhvr>
                                      <p:tavLst>
                                        <p:tav tm="0">
                                          <p:val>
                                            <p:fltVal val="0"/>
                                          </p:val>
                                        </p:tav>
                                        <p:tav tm="100000">
                                          <p:val>
                                            <p:strVal val="#ppt_w"/>
                                          </p:val>
                                        </p:tav>
                                      </p:tavLst>
                                    </p:anim>
                                    <p:anim calcmode="lin" valueType="num">
                                      <p:cBhvr>
                                        <p:cTn id="36" dur="500" fill="hold"/>
                                        <p:tgtEl>
                                          <p:spTgt spid="35"/>
                                        </p:tgtEl>
                                        <p:attrNameLst>
                                          <p:attrName>ppt_h</p:attrName>
                                        </p:attrNameLst>
                                      </p:cBhvr>
                                      <p:tavLst>
                                        <p:tav tm="0">
                                          <p:val>
                                            <p:fltVal val="0"/>
                                          </p:val>
                                        </p:tav>
                                        <p:tav tm="100000">
                                          <p:val>
                                            <p:strVal val="#ppt_h"/>
                                          </p:val>
                                        </p:tav>
                                      </p:tavLst>
                                    </p:anim>
                                    <p:animEffect transition="in" filter="fade">
                                      <p:cBhvr>
                                        <p:cTn id="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3" grpId="0" animBg="1"/>
      <p:bldP spid="27" grpId="0" animBg="1"/>
      <p:bldP spid="33" grpId="0" animBg="1"/>
      <p:bldP spid="34" grpId="0" animBg="1"/>
      <p:bldP spid="3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三级公立医院绩效考核（</a:t>
            </a:r>
            <a:r>
              <a:rPr lang="en-US" altLang="zh-CN" dirty="0"/>
              <a:t>2018</a:t>
            </a:r>
            <a:r>
              <a:rPr lang="zh-CN" altLang="en-US" dirty="0"/>
              <a:t>）</a:t>
            </a:r>
          </a:p>
        </p:txBody>
      </p:sp>
      <p:graphicFrame>
        <p:nvGraphicFramePr>
          <p:cNvPr id="4" name="内容占位符 3"/>
          <p:cNvGraphicFramePr>
            <a:graphicFrameLocks noGrp="1"/>
          </p:cNvGraphicFramePr>
          <p:nvPr>
            <p:ph idx="1"/>
            <p:extLst>
              <p:ext uri="{D42A27DB-BD31-4B8C-83A1-F6EECF244321}">
                <p14:modId xmlns:p14="http://schemas.microsoft.com/office/powerpoint/2010/main" val="1729319246"/>
              </p:ext>
            </p:extLst>
          </p:nvPr>
        </p:nvGraphicFramePr>
        <p:xfrm>
          <a:off x="457200" y="1200150"/>
          <a:ext cx="8187266" cy="3520440"/>
        </p:xfrm>
        <a:graphic>
          <a:graphicData uri="http://schemas.openxmlformats.org/drawingml/2006/table">
            <a:tbl>
              <a:tblPr firstRow="1" bandRow="1">
                <a:tableStyleId>{5C22544A-7EE6-4342-B048-85BDC9FD1C3A}</a:tableStyleId>
              </a:tblPr>
              <a:tblGrid>
                <a:gridCol w="2794000">
                  <a:extLst>
                    <a:ext uri="{9D8B030D-6E8A-4147-A177-3AD203B41FA5}">
                      <a16:colId xmlns:a16="http://schemas.microsoft.com/office/drawing/2014/main" val="20000"/>
                    </a:ext>
                  </a:extLst>
                </a:gridCol>
                <a:gridCol w="855134">
                  <a:extLst>
                    <a:ext uri="{9D8B030D-6E8A-4147-A177-3AD203B41FA5}">
                      <a16:colId xmlns:a16="http://schemas.microsoft.com/office/drawing/2014/main" val="20001"/>
                    </a:ext>
                  </a:extLst>
                </a:gridCol>
                <a:gridCol w="804334">
                  <a:extLst>
                    <a:ext uri="{9D8B030D-6E8A-4147-A177-3AD203B41FA5}">
                      <a16:colId xmlns:a16="http://schemas.microsoft.com/office/drawing/2014/main" val="20002"/>
                    </a:ext>
                  </a:extLst>
                </a:gridCol>
                <a:gridCol w="948266">
                  <a:extLst>
                    <a:ext uri="{9D8B030D-6E8A-4147-A177-3AD203B41FA5}">
                      <a16:colId xmlns:a16="http://schemas.microsoft.com/office/drawing/2014/main" val="20003"/>
                    </a:ext>
                  </a:extLst>
                </a:gridCol>
                <a:gridCol w="965200">
                  <a:extLst>
                    <a:ext uri="{9D8B030D-6E8A-4147-A177-3AD203B41FA5}">
                      <a16:colId xmlns:a16="http://schemas.microsoft.com/office/drawing/2014/main" val="20004"/>
                    </a:ext>
                  </a:extLst>
                </a:gridCol>
                <a:gridCol w="999067">
                  <a:extLst>
                    <a:ext uri="{9D8B030D-6E8A-4147-A177-3AD203B41FA5}">
                      <a16:colId xmlns:a16="http://schemas.microsoft.com/office/drawing/2014/main" val="20005"/>
                    </a:ext>
                  </a:extLst>
                </a:gridCol>
                <a:gridCol w="821265">
                  <a:extLst>
                    <a:ext uri="{9D8B030D-6E8A-4147-A177-3AD203B41FA5}">
                      <a16:colId xmlns:a16="http://schemas.microsoft.com/office/drawing/2014/main" val="20006"/>
                    </a:ext>
                  </a:extLst>
                </a:gridCol>
              </a:tblGrid>
              <a:tr h="251460">
                <a:tc>
                  <a:txBody>
                    <a:bodyPr/>
                    <a:lstStyle/>
                    <a:p>
                      <a:r>
                        <a:rPr lang="zh-CN" altLang="en-US" sz="1200" b="1" dirty="0"/>
                        <a:t>医院</a:t>
                      </a:r>
                    </a:p>
                  </a:txBody>
                  <a:tcPr marL="68580" marR="68580" marT="34290" marB="34290"/>
                </a:tc>
                <a:tc>
                  <a:txBody>
                    <a:bodyPr/>
                    <a:lstStyle/>
                    <a:p>
                      <a:r>
                        <a:rPr lang="zh-CN" altLang="en-US" sz="1200" b="1" dirty="0"/>
                        <a:t>得分</a:t>
                      </a:r>
                    </a:p>
                  </a:txBody>
                  <a:tcPr marL="68580" marR="68580" marT="34290" marB="34290"/>
                </a:tc>
                <a:tc>
                  <a:txBody>
                    <a:bodyPr/>
                    <a:lstStyle/>
                    <a:p>
                      <a:r>
                        <a:rPr lang="zh-CN" altLang="en-US" sz="1200" b="1" dirty="0"/>
                        <a:t>等级</a:t>
                      </a:r>
                    </a:p>
                  </a:txBody>
                  <a:tcPr marL="68580" marR="68580" marT="34290" marB="34290"/>
                </a:tc>
                <a:tc>
                  <a:txBody>
                    <a:bodyPr/>
                    <a:lstStyle/>
                    <a:p>
                      <a:r>
                        <a:rPr lang="zh-CN" altLang="en-US" sz="1200" b="1" dirty="0"/>
                        <a:t>医疗质量</a:t>
                      </a:r>
                    </a:p>
                  </a:txBody>
                  <a:tcPr marL="68580" marR="68580" marT="34290" marB="34290"/>
                </a:tc>
                <a:tc>
                  <a:txBody>
                    <a:bodyPr/>
                    <a:lstStyle/>
                    <a:p>
                      <a:r>
                        <a:rPr lang="zh-CN" altLang="en-US" sz="1200" b="1" dirty="0"/>
                        <a:t>运营效率</a:t>
                      </a:r>
                    </a:p>
                  </a:txBody>
                  <a:tcPr marL="68580" marR="68580" marT="34290" marB="34290"/>
                </a:tc>
                <a:tc>
                  <a:txBody>
                    <a:bodyPr/>
                    <a:lstStyle/>
                    <a:p>
                      <a:r>
                        <a:rPr lang="zh-CN" altLang="en-US" sz="1200" b="1" dirty="0"/>
                        <a:t>持续发展</a:t>
                      </a:r>
                    </a:p>
                  </a:txBody>
                  <a:tcPr marL="68580" marR="68580" marT="34290" marB="34290"/>
                </a:tc>
                <a:tc>
                  <a:txBody>
                    <a:bodyPr/>
                    <a:lstStyle/>
                    <a:p>
                      <a:r>
                        <a:rPr lang="zh-CN" altLang="en-US" sz="1200" b="1" dirty="0"/>
                        <a:t>满意度</a:t>
                      </a:r>
                    </a:p>
                  </a:txBody>
                  <a:tcPr marL="68580" marR="68580" marT="34290" marB="34290"/>
                </a:tc>
                <a:extLst>
                  <a:ext uri="{0D108BD9-81ED-4DB2-BD59-A6C34878D82A}">
                    <a16:rowId xmlns:a16="http://schemas.microsoft.com/office/drawing/2014/main" val="10000"/>
                  </a:ext>
                </a:extLst>
              </a:tr>
              <a:tr h="251460">
                <a:tc>
                  <a:txBody>
                    <a:bodyPr/>
                    <a:lstStyle/>
                    <a:p>
                      <a:r>
                        <a:rPr lang="en-US" altLang="zh-CN" sz="1200" b="1" dirty="0"/>
                        <a:t>1.XX</a:t>
                      </a:r>
                      <a:r>
                        <a:rPr lang="zh-CN" altLang="en-US" sz="1200" b="1" dirty="0"/>
                        <a:t>医院</a:t>
                      </a:r>
                    </a:p>
                  </a:txBody>
                  <a:tcPr marL="68580" marR="68580" marT="34290" marB="34290"/>
                </a:tc>
                <a:tc>
                  <a:txBody>
                    <a:bodyPr/>
                    <a:lstStyle/>
                    <a:p>
                      <a:r>
                        <a:rPr lang="en-US" altLang="zh-CN" sz="1200" b="1" dirty="0"/>
                        <a:t>724.5</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285.5</a:t>
                      </a:r>
                      <a:endParaRPr lang="zh-CN" altLang="en-US" sz="1200" b="1" dirty="0"/>
                    </a:p>
                  </a:txBody>
                  <a:tcPr marL="68580" marR="68580" marT="34290" marB="34290"/>
                </a:tc>
                <a:tc>
                  <a:txBody>
                    <a:bodyPr/>
                    <a:lstStyle/>
                    <a:p>
                      <a:r>
                        <a:rPr lang="en-US" altLang="zh-CN" sz="1200" b="1" dirty="0"/>
                        <a:t>254</a:t>
                      </a:r>
                      <a:endParaRPr lang="zh-CN" altLang="en-US" sz="1200" b="1" dirty="0"/>
                    </a:p>
                  </a:txBody>
                  <a:tcPr marL="68580" marR="68580" marT="34290" marB="34290"/>
                </a:tc>
                <a:tc>
                  <a:txBody>
                    <a:bodyPr/>
                    <a:lstStyle/>
                    <a:p>
                      <a:r>
                        <a:rPr lang="en-US" altLang="zh-CN" sz="1200" b="1" dirty="0"/>
                        <a:t>84</a:t>
                      </a:r>
                      <a:endParaRPr lang="zh-CN" altLang="en-US" sz="1200" b="1" dirty="0"/>
                    </a:p>
                  </a:txBody>
                  <a:tcPr marL="68580" marR="68580" marT="34290" marB="34290">
                    <a:solidFill>
                      <a:srgbClr val="FFFF00"/>
                    </a:solidFill>
                  </a:tcPr>
                </a:tc>
                <a:tc>
                  <a:txBody>
                    <a:bodyPr/>
                    <a:lstStyle/>
                    <a:p>
                      <a:r>
                        <a:rPr lang="en-US" altLang="zh-CN" sz="1200" b="1" dirty="0"/>
                        <a:t>101</a:t>
                      </a:r>
                      <a:endParaRPr lang="zh-CN" altLang="en-US" sz="1200" b="1" dirty="0"/>
                    </a:p>
                  </a:txBody>
                  <a:tcPr marL="68580" marR="68580" marT="34290" marB="34290"/>
                </a:tc>
                <a:extLst>
                  <a:ext uri="{0D108BD9-81ED-4DB2-BD59-A6C34878D82A}">
                    <a16:rowId xmlns:a16="http://schemas.microsoft.com/office/drawing/2014/main" val="10001"/>
                  </a:ext>
                </a:extLst>
              </a:tr>
              <a:tr h="251460">
                <a:tc>
                  <a:txBody>
                    <a:bodyPr/>
                    <a:lstStyle/>
                    <a:p>
                      <a:r>
                        <a:rPr lang="en-US" altLang="zh-CN" sz="1200" b="1" dirty="0"/>
                        <a:t>2.XX</a:t>
                      </a:r>
                      <a:r>
                        <a:rPr lang="zh-CN" altLang="en-US" sz="1200" b="1" dirty="0"/>
                        <a:t>医院</a:t>
                      </a:r>
                    </a:p>
                  </a:txBody>
                  <a:tcPr marL="68580" marR="68580" marT="34290" marB="34290"/>
                </a:tc>
                <a:tc>
                  <a:txBody>
                    <a:bodyPr/>
                    <a:lstStyle/>
                    <a:p>
                      <a:r>
                        <a:rPr lang="en-US" altLang="zh-CN" sz="1200" b="1" dirty="0"/>
                        <a:t>719.2</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309</a:t>
                      </a:r>
                      <a:endParaRPr lang="zh-CN" altLang="en-US" sz="1200" b="1" dirty="0"/>
                    </a:p>
                  </a:txBody>
                  <a:tcPr marL="68580" marR="68580" marT="34290" marB="34290"/>
                </a:tc>
                <a:tc>
                  <a:txBody>
                    <a:bodyPr/>
                    <a:lstStyle/>
                    <a:p>
                      <a:r>
                        <a:rPr lang="en-US" altLang="zh-CN" sz="1200" b="1" dirty="0"/>
                        <a:t>228</a:t>
                      </a:r>
                      <a:endParaRPr lang="zh-CN" altLang="en-US" sz="1200" b="1" dirty="0"/>
                    </a:p>
                  </a:txBody>
                  <a:tcPr marL="68580" marR="68580" marT="34290" marB="34290"/>
                </a:tc>
                <a:tc>
                  <a:txBody>
                    <a:bodyPr/>
                    <a:lstStyle/>
                    <a:p>
                      <a:r>
                        <a:rPr lang="en-US" altLang="zh-CN" sz="1200" b="1" dirty="0"/>
                        <a:t>67.2</a:t>
                      </a:r>
                      <a:endParaRPr lang="zh-CN" altLang="en-US" sz="1200" b="1" dirty="0"/>
                    </a:p>
                  </a:txBody>
                  <a:tcPr marL="68580" marR="68580" marT="34290" marB="34290">
                    <a:solidFill>
                      <a:srgbClr val="FFFF00"/>
                    </a:solidFill>
                  </a:tcPr>
                </a:tc>
                <a:tc>
                  <a:txBody>
                    <a:bodyPr/>
                    <a:lstStyle/>
                    <a:p>
                      <a:r>
                        <a:rPr lang="en-US" altLang="zh-CN" sz="1200" b="1" dirty="0"/>
                        <a:t>115</a:t>
                      </a:r>
                      <a:endParaRPr lang="zh-CN" altLang="en-US" sz="1200" b="1" dirty="0"/>
                    </a:p>
                  </a:txBody>
                  <a:tcPr marL="68580" marR="68580" marT="34290" marB="34290"/>
                </a:tc>
                <a:extLst>
                  <a:ext uri="{0D108BD9-81ED-4DB2-BD59-A6C34878D82A}">
                    <a16:rowId xmlns:a16="http://schemas.microsoft.com/office/drawing/2014/main" val="10002"/>
                  </a:ext>
                </a:extLst>
              </a:tr>
              <a:tr h="251460">
                <a:tc>
                  <a:txBody>
                    <a:bodyPr/>
                    <a:lstStyle/>
                    <a:p>
                      <a:r>
                        <a:rPr lang="en-US" altLang="zh-CN" sz="1200" b="1" dirty="0"/>
                        <a:t>3.XX</a:t>
                      </a:r>
                      <a:r>
                        <a:rPr lang="zh-CN" altLang="en-US" sz="1200" b="1" dirty="0"/>
                        <a:t>医院</a:t>
                      </a:r>
                    </a:p>
                  </a:txBody>
                  <a:tcPr marL="68580" marR="68580" marT="34290" marB="34290"/>
                </a:tc>
                <a:tc>
                  <a:txBody>
                    <a:bodyPr/>
                    <a:lstStyle/>
                    <a:p>
                      <a:r>
                        <a:rPr lang="en-US" altLang="zh-CN" sz="1200" b="1" dirty="0"/>
                        <a:t>705.2</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278</a:t>
                      </a:r>
                      <a:endParaRPr lang="zh-CN" altLang="en-US" sz="1200" b="1" dirty="0"/>
                    </a:p>
                  </a:txBody>
                  <a:tcPr marL="68580" marR="68580" marT="34290" marB="34290"/>
                </a:tc>
                <a:tc>
                  <a:txBody>
                    <a:bodyPr/>
                    <a:lstStyle/>
                    <a:p>
                      <a:r>
                        <a:rPr lang="en-US" altLang="zh-CN" sz="1200" b="1" dirty="0"/>
                        <a:t>266</a:t>
                      </a:r>
                      <a:endParaRPr lang="zh-CN" altLang="en-US" sz="1200" b="1" dirty="0"/>
                    </a:p>
                  </a:txBody>
                  <a:tcPr marL="68580" marR="68580" marT="34290" marB="34290"/>
                </a:tc>
                <a:tc>
                  <a:txBody>
                    <a:bodyPr/>
                    <a:lstStyle/>
                    <a:p>
                      <a:r>
                        <a:rPr lang="en-US" altLang="zh-CN" sz="1200" b="1" dirty="0"/>
                        <a:t>58.2</a:t>
                      </a:r>
                      <a:endParaRPr lang="zh-CN" altLang="en-US" sz="1200" b="1" dirty="0"/>
                    </a:p>
                  </a:txBody>
                  <a:tcPr marL="68580" marR="68580" marT="34290" marB="34290">
                    <a:solidFill>
                      <a:srgbClr val="FFFF00"/>
                    </a:solidFill>
                  </a:tcPr>
                </a:tc>
                <a:tc>
                  <a:txBody>
                    <a:bodyPr/>
                    <a:lstStyle/>
                    <a:p>
                      <a:r>
                        <a:rPr lang="en-US" altLang="zh-CN" sz="1200" b="1" dirty="0"/>
                        <a:t>103</a:t>
                      </a:r>
                      <a:endParaRPr lang="zh-CN" altLang="en-US" sz="1200" b="1" dirty="0"/>
                    </a:p>
                  </a:txBody>
                  <a:tcPr marL="68580" marR="68580" marT="34290" marB="34290"/>
                </a:tc>
                <a:extLst>
                  <a:ext uri="{0D108BD9-81ED-4DB2-BD59-A6C34878D82A}">
                    <a16:rowId xmlns:a16="http://schemas.microsoft.com/office/drawing/2014/main" val="10003"/>
                  </a:ext>
                </a:extLst>
              </a:tr>
              <a:tr h="251460">
                <a:tc>
                  <a:txBody>
                    <a:bodyPr/>
                    <a:lstStyle/>
                    <a:p>
                      <a:r>
                        <a:rPr lang="en-US" altLang="zh-CN" sz="1200" b="1" dirty="0"/>
                        <a:t>4.XX</a:t>
                      </a:r>
                      <a:r>
                        <a:rPr lang="zh-CN" altLang="en-US" sz="1200" b="1" dirty="0"/>
                        <a:t>医院</a:t>
                      </a:r>
                    </a:p>
                  </a:txBody>
                  <a:tcPr marL="68580" marR="68580" marT="34290" marB="34290"/>
                </a:tc>
                <a:tc>
                  <a:txBody>
                    <a:bodyPr/>
                    <a:lstStyle/>
                    <a:p>
                      <a:r>
                        <a:rPr lang="en-US" altLang="zh-CN" sz="1200" b="1" dirty="0"/>
                        <a:t>699.3</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275.1</a:t>
                      </a:r>
                      <a:endParaRPr lang="zh-CN" altLang="en-US" sz="1200" b="1" dirty="0"/>
                    </a:p>
                  </a:txBody>
                  <a:tcPr marL="68580" marR="68580" marT="34290" marB="34290"/>
                </a:tc>
                <a:tc>
                  <a:txBody>
                    <a:bodyPr/>
                    <a:lstStyle/>
                    <a:p>
                      <a:r>
                        <a:rPr lang="en-US" altLang="zh-CN" sz="1200" b="1" dirty="0"/>
                        <a:t>231</a:t>
                      </a:r>
                      <a:endParaRPr lang="zh-CN" altLang="en-US" sz="1200" b="1" dirty="0"/>
                    </a:p>
                  </a:txBody>
                  <a:tcPr marL="68580" marR="68580" marT="34290" marB="34290"/>
                </a:tc>
                <a:tc>
                  <a:txBody>
                    <a:bodyPr/>
                    <a:lstStyle/>
                    <a:p>
                      <a:r>
                        <a:rPr lang="en-US" altLang="zh-CN" sz="1200" b="1" dirty="0"/>
                        <a:t>101.2</a:t>
                      </a:r>
                      <a:endParaRPr lang="zh-CN" altLang="en-US" sz="1200" b="1" dirty="0"/>
                    </a:p>
                  </a:txBody>
                  <a:tcPr marL="68580" marR="68580" marT="34290" marB="34290">
                    <a:solidFill>
                      <a:srgbClr val="FFFF00"/>
                    </a:solidFill>
                  </a:tcPr>
                </a:tc>
                <a:tc>
                  <a:txBody>
                    <a:bodyPr/>
                    <a:lstStyle/>
                    <a:p>
                      <a:r>
                        <a:rPr lang="en-US" altLang="zh-CN" sz="1200" b="1" dirty="0"/>
                        <a:t>92</a:t>
                      </a:r>
                      <a:endParaRPr lang="zh-CN" altLang="en-US" sz="1200" b="1" dirty="0"/>
                    </a:p>
                  </a:txBody>
                  <a:tcPr marL="68580" marR="68580" marT="34290" marB="34290"/>
                </a:tc>
                <a:extLst>
                  <a:ext uri="{0D108BD9-81ED-4DB2-BD59-A6C34878D82A}">
                    <a16:rowId xmlns:a16="http://schemas.microsoft.com/office/drawing/2014/main" val="10004"/>
                  </a:ext>
                </a:extLst>
              </a:tr>
              <a:tr h="251460">
                <a:tc>
                  <a:txBody>
                    <a:bodyPr/>
                    <a:lstStyle/>
                    <a:p>
                      <a:r>
                        <a:rPr lang="en-US" altLang="zh-CN" sz="1200" b="1" dirty="0"/>
                        <a:t>5.XX</a:t>
                      </a:r>
                      <a:r>
                        <a:rPr lang="zh-CN" altLang="en-US" sz="1200" b="1" dirty="0"/>
                        <a:t>医院</a:t>
                      </a:r>
                    </a:p>
                  </a:txBody>
                  <a:tcPr marL="68580" marR="68580" marT="34290" marB="34290"/>
                </a:tc>
                <a:tc>
                  <a:txBody>
                    <a:bodyPr/>
                    <a:lstStyle/>
                    <a:p>
                      <a:r>
                        <a:rPr lang="en-US" altLang="zh-CN" sz="1200" b="1" dirty="0"/>
                        <a:t>698</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265</a:t>
                      </a:r>
                      <a:endParaRPr lang="zh-CN" altLang="en-US" sz="1200" b="1" dirty="0"/>
                    </a:p>
                  </a:txBody>
                  <a:tcPr marL="68580" marR="68580" marT="34290" marB="34290"/>
                </a:tc>
                <a:tc>
                  <a:txBody>
                    <a:bodyPr/>
                    <a:lstStyle/>
                    <a:p>
                      <a:r>
                        <a:rPr lang="en-US" altLang="zh-CN" sz="1200" b="1" dirty="0"/>
                        <a:t>252</a:t>
                      </a:r>
                      <a:endParaRPr lang="zh-CN" altLang="en-US" sz="1200" b="1" dirty="0"/>
                    </a:p>
                  </a:txBody>
                  <a:tcPr marL="68580" marR="68580" marT="34290" marB="34290"/>
                </a:tc>
                <a:tc>
                  <a:txBody>
                    <a:bodyPr/>
                    <a:lstStyle/>
                    <a:p>
                      <a:r>
                        <a:rPr lang="en-US" altLang="zh-CN" sz="1200" b="1" dirty="0"/>
                        <a:t>74</a:t>
                      </a:r>
                      <a:endParaRPr lang="zh-CN" altLang="en-US" sz="1200" b="1" dirty="0"/>
                    </a:p>
                  </a:txBody>
                  <a:tcPr marL="68580" marR="68580" marT="34290" marB="34290">
                    <a:solidFill>
                      <a:srgbClr val="FFFF00"/>
                    </a:solidFill>
                  </a:tcPr>
                </a:tc>
                <a:tc>
                  <a:txBody>
                    <a:bodyPr/>
                    <a:lstStyle/>
                    <a:p>
                      <a:r>
                        <a:rPr lang="en-US" altLang="zh-CN" sz="1200" b="1" dirty="0"/>
                        <a:t>107</a:t>
                      </a:r>
                      <a:endParaRPr lang="zh-CN" altLang="en-US" sz="1200" b="1" dirty="0"/>
                    </a:p>
                  </a:txBody>
                  <a:tcPr marL="68580" marR="68580" marT="34290" marB="34290"/>
                </a:tc>
                <a:extLst>
                  <a:ext uri="{0D108BD9-81ED-4DB2-BD59-A6C34878D82A}">
                    <a16:rowId xmlns:a16="http://schemas.microsoft.com/office/drawing/2014/main" val="10005"/>
                  </a:ext>
                </a:extLst>
              </a:tr>
              <a:tr h="251460">
                <a:tc>
                  <a:txBody>
                    <a:bodyPr/>
                    <a:lstStyle/>
                    <a:p>
                      <a:r>
                        <a:rPr lang="en-US" altLang="zh-CN" sz="1200" b="1" dirty="0"/>
                        <a:t>6.XX</a:t>
                      </a:r>
                      <a:r>
                        <a:rPr lang="zh-CN" altLang="en-US" sz="1200" b="1" dirty="0"/>
                        <a:t>医院</a:t>
                      </a:r>
                    </a:p>
                  </a:txBody>
                  <a:tcPr marL="68580" marR="68580" marT="34290" marB="34290"/>
                </a:tc>
                <a:tc>
                  <a:txBody>
                    <a:bodyPr/>
                    <a:lstStyle/>
                    <a:p>
                      <a:r>
                        <a:rPr lang="en-US" altLang="zh-CN" sz="1200" b="1" dirty="0"/>
                        <a:t>697.6</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250</a:t>
                      </a:r>
                      <a:endParaRPr lang="zh-CN" altLang="en-US" sz="1200" b="1" dirty="0"/>
                    </a:p>
                  </a:txBody>
                  <a:tcPr marL="68580" marR="68580" marT="34290" marB="34290"/>
                </a:tc>
                <a:tc>
                  <a:txBody>
                    <a:bodyPr/>
                    <a:lstStyle/>
                    <a:p>
                      <a:r>
                        <a:rPr lang="en-US" altLang="zh-CN" sz="1200" b="1" dirty="0"/>
                        <a:t>256</a:t>
                      </a:r>
                      <a:endParaRPr lang="zh-CN" altLang="en-US" sz="1200" b="1" dirty="0"/>
                    </a:p>
                  </a:txBody>
                  <a:tcPr marL="68580" marR="68580" marT="34290" marB="34290"/>
                </a:tc>
                <a:tc>
                  <a:txBody>
                    <a:bodyPr/>
                    <a:lstStyle/>
                    <a:p>
                      <a:r>
                        <a:rPr lang="en-US" altLang="zh-CN" sz="1200" b="1" dirty="0"/>
                        <a:t>81.6</a:t>
                      </a:r>
                      <a:endParaRPr lang="zh-CN" altLang="en-US" sz="1200" b="1" dirty="0"/>
                    </a:p>
                  </a:txBody>
                  <a:tcPr marL="68580" marR="68580" marT="34290" marB="34290">
                    <a:solidFill>
                      <a:srgbClr val="FFFF00"/>
                    </a:solidFill>
                  </a:tcPr>
                </a:tc>
                <a:tc>
                  <a:txBody>
                    <a:bodyPr/>
                    <a:lstStyle/>
                    <a:p>
                      <a:r>
                        <a:rPr lang="en-US" altLang="zh-CN" sz="1200" b="1" dirty="0"/>
                        <a:t>110</a:t>
                      </a:r>
                      <a:endParaRPr lang="zh-CN" altLang="en-US" sz="1200" b="1" dirty="0"/>
                    </a:p>
                  </a:txBody>
                  <a:tcPr marL="68580" marR="68580" marT="34290" marB="34290"/>
                </a:tc>
                <a:extLst>
                  <a:ext uri="{0D108BD9-81ED-4DB2-BD59-A6C34878D82A}">
                    <a16:rowId xmlns:a16="http://schemas.microsoft.com/office/drawing/2014/main" val="10006"/>
                  </a:ext>
                </a:extLst>
              </a:tr>
              <a:tr h="251460">
                <a:tc>
                  <a:txBody>
                    <a:bodyPr/>
                    <a:lstStyle/>
                    <a:p>
                      <a:r>
                        <a:rPr lang="en-US" altLang="zh-CN" sz="1200" b="1" dirty="0"/>
                        <a:t>7.XX</a:t>
                      </a:r>
                      <a:r>
                        <a:rPr lang="zh-CN" altLang="en-US" sz="1200" b="1" dirty="0"/>
                        <a:t>医院</a:t>
                      </a:r>
                    </a:p>
                  </a:txBody>
                  <a:tcPr marL="68580" marR="68580" marT="34290" marB="34290"/>
                </a:tc>
                <a:tc>
                  <a:txBody>
                    <a:bodyPr/>
                    <a:lstStyle/>
                    <a:p>
                      <a:r>
                        <a:rPr lang="en-US" altLang="zh-CN" sz="1200" b="1" dirty="0"/>
                        <a:t>697.2</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279</a:t>
                      </a:r>
                      <a:endParaRPr lang="zh-CN" altLang="en-US" sz="1200" b="1" dirty="0"/>
                    </a:p>
                  </a:txBody>
                  <a:tcPr marL="68580" marR="68580" marT="34290" marB="34290"/>
                </a:tc>
                <a:tc>
                  <a:txBody>
                    <a:bodyPr/>
                    <a:lstStyle/>
                    <a:p>
                      <a:r>
                        <a:rPr lang="en-US" altLang="zh-CN" sz="1200" b="1" dirty="0"/>
                        <a:t>247</a:t>
                      </a:r>
                      <a:endParaRPr lang="zh-CN" altLang="en-US" sz="1200" b="1" dirty="0"/>
                    </a:p>
                  </a:txBody>
                  <a:tcPr marL="68580" marR="68580" marT="34290" marB="34290"/>
                </a:tc>
                <a:tc>
                  <a:txBody>
                    <a:bodyPr/>
                    <a:lstStyle/>
                    <a:p>
                      <a:r>
                        <a:rPr lang="en-US" altLang="zh-CN" sz="1200" b="1" dirty="0"/>
                        <a:t>61.2</a:t>
                      </a:r>
                      <a:endParaRPr lang="zh-CN" altLang="en-US" sz="1200" b="1" dirty="0"/>
                    </a:p>
                  </a:txBody>
                  <a:tcPr marL="68580" marR="68580" marT="34290" marB="34290">
                    <a:solidFill>
                      <a:srgbClr val="FFFF00"/>
                    </a:solidFill>
                  </a:tcPr>
                </a:tc>
                <a:tc>
                  <a:txBody>
                    <a:bodyPr/>
                    <a:lstStyle/>
                    <a:p>
                      <a:r>
                        <a:rPr lang="en-US" altLang="zh-CN" sz="1200" b="1" dirty="0"/>
                        <a:t>110</a:t>
                      </a:r>
                      <a:endParaRPr lang="zh-CN" altLang="en-US" sz="1200" b="1" dirty="0"/>
                    </a:p>
                  </a:txBody>
                  <a:tcPr marL="68580" marR="68580" marT="34290" marB="34290"/>
                </a:tc>
                <a:extLst>
                  <a:ext uri="{0D108BD9-81ED-4DB2-BD59-A6C34878D82A}">
                    <a16:rowId xmlns:a16="http://schemas.microsoft.com/office/drawing/2014/main" val="10007"/>
                  </a:ext>
                </a:extLst>
              </a:tr>
              <a:tr h="251460">
                <a:tc>
                  <a:txBody>
                    <a:bodyPr/>
                    <a:lstStyle/>
                    <a:p>
                      <a:r>
                        <a:rPr lang="en-US" altLang="zh-CN" sz="1200" b="1" dirty="0"/>
                        <a:t>8.XX</a:t>
                      </a:r>
                      <a:r>
                        <a:rPr lang="zh-CN" altLang="en-US" sz="1200" b="1" dirty="0"/>
                        <a:t>医院</a:t>
                      </a:r>
                    </a:p>
                  </a:txBody>
                  <a:tcPr marL="68580" marR="68580" marT="34290" marB="34290"/>
                </a:tc>
                <a:tc>
                  <a:txBody>
                    <a:bodyPr/>
                    <a:lstStyle/>
                    <a:p>
                      <a:r>
                        <a:rPr lang="en-US" altLang="zh-CN" sz="1200" b="1" dirty="0"/>
                        <a:t>696</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315</a:t>
                      </a:r>
                      <a:endParaRPr lang="zh-CN" altLang="en-US" sz="1200" b="1" dirty="0"/>
                    </a:p>
                  </a:txBody>
                  <a:tcPr marL="68580" marR="68580" marT="34290" marB="34290"/>
                </a:tc>
                <a:tc>
                  <a:txBody>
                    <a:bodyPr/>
                    <a:lstStyle/>
                    <a:p>
                      <a:r>
                        <a:rPr lang="en-US" altLang="zh-CN" sz="1200" b="1" dirty="0"/>
                        <a:t>227</a:t>
                      </a:r>
                      <a:endParaRPr lang="zh-CN" altLang="en-US" sz="1200" b="1" dirty="0"/>
                    </a:p>
                  </a:txBody>
                  <a:tcPr marL="68580" marR="68580" marT="34290" marB="34290"/>
                </a:tc>
                <a:tc>
                  <a:txBody>
                    <a:bodyPr/>
                    <a:lstStyle/>
                    <a:p>
                      <a:r>
                        <a:rPr lang="en-US" altLang="zh-CN" sz="1200" b="1" dirty="0"/>
                        <a:t>53</a:t>
                      </a:r>
                      <a:endParaRPr lang="zh-CN" altLang="en-US" sz="1200" b="1" dirty="0"/>
                    </a:p>
                  </a:txBody>
                  <a:tcPr marL="68580" marR="68580" marT="34290" marB="34290">
                    <a:solidFill>
                      <a:srgbClr val="FFFF00"/>
                    </a:solidFill>
                  </a:tcPr>
                </a:tc>
                <a:tc>
                  <a:txBody>
                    <a:bodyPr/>
                    <a:lstStyle/>
                    <a:p>
                      <a:r>
                        <a:rPr lang="en-US" altLang="zh-CN" sz="1200" b="1" dirty="0"/>
                        <a:t>101</a:t>
                      </a:r>
                      <a:endParaRPr lang="zh-CN" altLang="en-US" sz="1200" b="1" dirty="0"/>
                    </a:p>
                  </a:txBody>
                  <a:tcPr marL="68580" marR="68580" marT="34290" marB="34290"/>
                </a:tc>
                <a:extLst>
                  <a:ext uri="{0D108BD9-81ED-4DB2-BD59-A6C34878D82A}">
                    <a16:rowId xmlns:a16="http://schemas.microsoft.com/office/drawing/2014/main" val="10008"/>
                  </a:ext>
                </a:extLst>
              </a:tr>
              <a:tr h="251460">
                <a:tc>
                  <a:txBody>
                    <a:bodyPr/>
                    <a:lstStyle/>
                    <a:p>
                      <a:r>
                        <a:rPr lang="en-US" altLang="zh-CN" sz="1200" b="1" dirty="0"/>
                        <a:t>9.XX</a:t>
                      </a:r>
                      <a:r>
                        <a:rPr lang="zh-CN" altLang="en-US" sz="1200" b="1" dirty="0"/>
                        <a:t>医院</a:t>
                      </a:r>
                    </a:p>
                  </a:txBody>
                  <a:tcPr marL="68580" marR="68580" marT="34290" marB="34290"/>
                </a:tc>
                <a:tc>
                  <a:txBody>
                    <a:bodyPr/>
                    <a:lstStyle/>
                    <a:p>
                      <a:r>
                        <a:rPr lang="en-US" altLang="zh-CN" sz="1200" b="1" dirty="0"/>
                        <a:t>666.2</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254</a:t>
                      </a:r>
                      <a:endParaRPr lang="zh-CN" altLang="en-US" sz="1200" b="1" dirty="0"/>
                    </a:p>
                  </a:txBody>
                  <a:tcPr marL="68580" marR="68580" marT="34290" marB="34290"/>
                </a:tc>
                <a:tc>
                  <a:txBody>
                    <a:bodyPr/>
                    <a:lstStyle/>
                    <a:p>
                      <a:r>
                        <a:rPr lang="en-US" altLang="zh-CN" sz="1200" b="1" dirty="0"/>
                        <a:t>223</a:t>
                      </a:r>
                      <a:endParaRPr lang="zh-CN" altLang="en-US" sz="1200" b="1" dirty="0"/>
                    </a:p>
                  </a:txBody>
                  <a:tcPr marL="68580" marR="68580" marT="34290" marB="34290">
                    <a:solidFill>
                      <a:srgbClr val="FFFF00"/>
                    </a:solidFill>
                  </a:tcPr>
                </a:tc>
                <a:tc>
                  <a:txBody>
                    <a:bodyPr/>
                    <a:lstStyle/>
                    <a:p>
                      <a:r>
                        <a:rPr lang="en-US" altLang="zh-CN" sz="1200" b="1" dirty="0"/>
                        <a:t>96.2</a:t>
                      </a:r>
                      <a:endParaRPr lang="zh-CN" altLang="en-US" sz="1200" b="1" dirty="0"/>
                    </a:p>
                  </a:txBody>
                  <a:tcPr marL="68580" marR="68580" marT="34290" marB="34290">
                    <a:solidFill>
                      <a:srgbClr val="FFFF00"/>
                    </a:solidFill>
                  </a:tcPr>
                </a:tc>
                <a:tc>
                  <a:txBody>
                    <a:bodyPr/>
                    <a:lstStyle/>
                    <a:p>
                      <a:r>
                        <a:rPr lang="en-US" altLang="zh-CN" sz="1200" b="1" dirty="0"/>
                        <a:t>93</a:t>
                      </a:r>
                      <a:endParaRPr lang="zh-CN" altLang="en-US" sz="1200" b="1" dirty="0"/>
                    </a:p>
                  </a:txBody>
                  <a:tcPr marL="68580" marR="68580" marT="34290" marB="34290"/>
                </a:tc>
                <a:extLst>
                  <a:ext uri="{0D108BD9-81ED-4DB2-BD59-A6C34878D82A}">
                    <a16:rowId xmlns:a16="http://schemas.microsoft.com/office/drawing/2014/main" val="10009"/>
                  </a:ext>
                </a:extLst>
              </a:tr>
              <a:tr h="251460">
                <a:tc>
                  <a:txBody>
                    <a:bodyPr/>
                    <a:lstStyle/>
                    <a:p>
                      <a:r>
                        <a:rPr lang="en-US" altLang="zh-CN" sz="1200" b="1" dirty="0"/>
                        <a:t>10.XX</a:t>
                      </a:r>
                      <a:r>
                        <a:rPr lang="zh-CN" altLang="en-US" sz="1200" b="1" dirty="0"/>
                        <a:t>医院</a:t>
                      </a:r>
                    </a:p>
                  </a:txBody>
                  <a:tcPr marL="68580" marR="68580" marT="34290" marB="34290"/>
                </a:tc>
                <a:tc>
                  <a:txBody>
                    <a:bodyPr/>
                    <a:lstStyle/>
                    <a:p>
                      <a:r>
                        <a:rPr lang="en-US" altLang="zh-CN" sz="1200" b="1" dirty="0"/>
                        <a:t>663.75</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252.75</a:t>
                      </a:r>
                      <a:endParaRPr lang="zh-CN" altLang="en-US" sz="1200" b="1" dirty="0"/>
                    </a:p>
                  </a:txBody>
                  <a:tcPr marL="68580" marR="68580" marT="34290" marB="34290"/>
                </a:tc>
                <a:tc>
                  <a:txBody>
                    <a:bodyPr/>
                    <a:lstStyle/>
                    <a:p>
                      <a:r>
                        <a:rPr lang="en-US" altLang="zh-CN" sz="1200" b="1" dirty="0"/>
                        <a:t>244</a:t>
                      </a:r>
                      <a:endParaRPr lang="zh-CN" altLang="en-US" sz="1200" b="1" dirty="0"/>
                    </a:p>
                  </a:txBody>
                  <a:tcPr marL="68580" marR="68580" marT="34290" marB="34290"/>
                </a:tc>
                <a:tc>
                  <a:txBody>
                    <a:bodyPr/>
                    <a:lstStyle/>
                    <a:p>
                      <a:r>
                        <a:rPr lang="en-US" altLang="zh-CN" sz="1200" b="1" dirty="0"/>
                        <a:t>60</a:t>
                      </a:r>
                      <a:endParaRPr lang="zh-CN" altLang="en-US" sz="1200" b="1" dirty="0"/>
                    </a:p>
                  </a:txBody>
                  <a:tcPr marL="68580" marR="68580" marT="34290" marB="34290">
                    <a:solidFill>
                      <a:srgbClr val="FFFF00"/>
                    </a:solidFill>
                  </a:tcPr>
                </a:tc>
                <a:tc>
                  <a:txBody>
                    <a:bodyPr/>
                    <a:lstStyle/>
                    <a:p>
                      <a:r>
                        <a:rPr lang="en-US" altLang="zh-CN" sz="1200" b="1" dirty="0"/>
                        <a:t>107</a:t>
                      </a:r>
                      <a:endParaRPr lang="zh-CN" altLang="en-US" sz="1200" b="1" dirty="0"/>
                    </a:p>
                  </a:txBody>
                  <a:tcPr marL="68580" marR="68580" marT="34290" marB="34290"/>
                </a:tc>
                <a:extLst>
                  <a:ext uri="{0D108BD9-81ED-4DB2-BD59-A6C34878D82A}">
                    <a16:rowId xmlns:a16="http://schemas.microsoft.com/office/drawing/2014/main" val="10010"/>
                  </a:ext>
                </a:extLst>
              </a:tr>
              <a:tr h="251460">
                <a:tc>
                  <a:txBody>
                    <a:bodyPr/>
                    <a:lstStyle/>
                    <a:p>
                      <a:r>
                        <a:rPr lang="en-US" altLang="zh-CN" sz="1200" b="1" dirty="0">
                          <a:solidFill>
                            <a:srgbClr val="FF0000"/>
                          </a:solidFill>
                        </a:rPr>
                        <a:t>11.</a:t>
                      </a:r>
                      <a:r>
                        <a:rPr lang="zh-CN" altLang="en-US" sz="1200" b="1" dirty="0">
                          <a:solidFill>
                            <a:srgbClr val="FF0000"/>
                          </a:solidFill>
                        </a:rPr>
                        <a:t>内蒙古包钢医院</a:t>
                      </a:r>
                    </a:p>
                  </a:txBody>
                  <a:tcPr marL="68580" marR="68580" marT="34290" marB="34290"/>
                </a:tc>
                <a:tc>
                  <a:txBody>
                    <a:bodyPr/>
                    <a:lstStyle/>
                    <a:p>
                      <a:r>
                        <a:rPr lang="en-US" altLang="zh-CN" sz="1200" b="1" dirty="0">
                          <a:solidFill>
                            <a:srgbClr val="FF0000"/>
                          </a:solidFill>
                        </a:rPr>
                        <a:t>661.8</a:t>
                      </a:r>
                      <a:endParaRPr lang="zh-CN" altLang="en-US" sz="1200" b="1" dirty="0">
                        <a:solidFill>
                          <a:srgbClr val="FF0000"/>
                        </a:solidFill>
                      </a:endParaRPr>
                    </a:p>
                  </a:txBody>
                  <a:tcPr marL="68580" marR="68580" marT="34290" marB="34290"/>
                </a:tc>
                <a:tc>
                  <a:txBody>
                    <a:bodyPr/>
                    <a:lstStyle/>
                    <a:p>
                      <a:r>
                        <a:rPr lang="en-US" altLang="zh-CN" sz="1200" b="1" dirty="0">
                          <a:solidFill>
                            <a:srgbClr val="FF0000"/>
                          </a:solidFill>
                        </a:rPr>
                        <a:t>B</a:t>
                      </a:r>
                      <a:endParaRPr lang="zh-CN" altLang="en-US" sz="1200" b="1" dirty="0">
                        <a:solidFill>
                          <a:srgbClr val="FF0000"/>
                        </a:solidFill>
                      </a:endParaRPr>
                    </a:p>
                  </a:txBody>
                  <a:tcPr marL="68580" marR="68580" marT="34290" marB="34290"/>
                </a:tc>
                <a:tc>
                  <a:txBody>
                    <a:bodyPr/>
                    <a:lstStyle/>
                    <a:p>
                      <a:r>
                        <a:rPr lang="en-US" altLang="zh-CN" sz="1200" b="1" dirty="0">
                          <a:solidFill>
                            <a:srgbClr val="FF0000"/>
                          </a:solidFill>
                        </a:rPr>
                        <a:t>242</a:t>
                      </a:r>
                      <a:endParaRPr lang="zh-CN" altLang="en-US" sz="1200" b="1" dirty="0">
                        <a:solidFill>
                          <a:srgbClr val="FF0000"/>
                        </a:solidFill>
                      </a:endParaRPr>
                    </a:p>
                  </a:txBody>
                  <a:tcPr marL="68580" marR="68580" marT="34290" marB="34290"/>
                </a:tc>
                <a:tc>
                  <a:txBody>
                    <a:bodyPr/>
                    <a:lstStyle/>
                    <a:p>
                      <a:r>
                        <a:rPr lang="en-US" altLang="zh-CN" sz="1200" b="1" dirty="0">
                          <a:solidFill>
                            <a:srgbClr val="FF0000"/>
                          </a:solidFill>
                        </a:rPr>
                        <a:t>223</a:t>
                      </a:r>
                      <a:endParaRPr lang="zh-CN" altLang="en-US" sz="1200" b="1" dirty="0">
                        <a:solidFill>
                          <a:srgbClr val="FF0000"/>
                        </a:solidFill>
                      </a:endParaRPr>
                    </a:p>
                  </a:txBody>
                  <a:tcPr marL="68580" marR="68580" marT="34290" marB="34290"/>
                </a:tc>
                <a:tc>
                  <a:txBody>
                    <a:bodyPr/>
                    <a:lstStyle/>
                    <a:p>
                      <a:r>
                        <a:rPr lang="en-US" altLang="zh-CN" sz="1200" b="1" dirty="0">
                          <a:solidFill>
                            <a:srgbClr val="FF0000"/>
                          </a:solidFill>
                        </a:rPr>
                        <a:t>107.8</a:t>
                      </a:r>
                      <a:endParaRPr lang="zh-CN" altLang="en-US" sz="1200" b="1" dirty="0">
                        <a:solidFill>
                          <a:srgbClr val="FF0000"/>
                        </a:solidFill>
                      </a:endParaRPr>
                    </a:p>
                  </a:txBody>
                  <a:tcPr marL="68580" marR="68580" marT="34290" marB="34290"/>
                </a:tc>
                <a:tc>
                  <a:txBody>
                    <a:bodyPr/>
                    <a:lstStyle/>
                    <a:p>
                      <a:r>
                        <a:rPr lang="en-US" altLang="zh-CN" sz="1200" b="1" dirty="0">
                          <a:solidFill>
                            <a:srgbClr val="FF0000"/>
                          </a:solidFill>
                        </a:rPr>
                        <a:t>89</a:t>
                      </a:r>
                      <a:endParaRPr lang="zh-CN" altLang="en-US" sz="1200" b="1" dirty="0">
                        <a:solidFill>
                          <a:srgbClr val="FF0000"/>
                        </a:solidFill>
                      </a:endParaRPr>
                    </a:p>
                  </a:txBody>
                  <a:tcPr marL="68580" marR="68580" marT="34290" marB="34290"/>
                </a:tc>
                <a:extLst>
                  <a:ext uri="{0D108BD9-81ED-4DB2-BD59-A6C34878D82A}">
                    <a16:rowId xmlns:a16="http://schemas.microsoft.com/office/drawing/2014/main" val="10011"/>
                  </a:ext>
                </a:extLst>
              </a:tr>
              <a:tr h="251460">
                <a:tc>
                  <a:txBody>
                    <a:bodyPr/>
                    <a:lstStyle/>
                    <a:p>
                      <a:r>
                        <a:rPr lang="en-US" altLang="zh-CN" sz="1200" b="1" dirty="0"/>
                        <a:t>12.XX</a:t>
                      </a:r>
                      <a:r>
                        <a:rPr lang="zh-CN" altLang="en-US" sz="1200" b="1" dirty="0"/>
                        <a:t>医院</a:t>
                      </a:r>
                    </a:p>
                  </a:txBody>
                  <a:tcPr marL="68580" marR="68580" marT="34290" marB="34290"/>
                </a:tc>
                <a:tc>
                  <a:txBody>
                    <a:bodyPr/>
                    <a:lstStyle/>
                    <a:p>
                      <a:r>
                        <a:rPr lang="en-US" altLang="zh-CN" sz="1200" b="1" dirty="0"/>
                        <a:t>661.6</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solidFill>
                            <a:schemeClr val="tx1"/>
                          </a:solidFill>
                        </a:rPr>
                        <a:t>240</a:t>
                      </a:r>
                      <a:endParaRPr lang="zh-CN" altLang="en-US" sz="1200" b="1" dirty="0">
                        <a:solidFill>
                          <a:schemeClr val="tx1"/>
                        </a:solidFill>
                      </a:endParaRPr>
                    </a:p>
                  </a:txBody>
                  <a:tcPr marL="68580" marR="68580" marT="34290" marB="34290">
                    <a:solidFill>
                      <a:srgbClr val="FFFF00"/>
                    </a:solidFill>
                  </a:tcPr>
                </a:tc>
                <a:tc>
                  <a:txBody>
                    <a:bodyPr/>
                    <a:lstStyle/>
                    <a:p>
                      <a:r>
                        <a:rPr lang="en-US" altLang="zh-CN" sz="1200" b="1" dirty="0"/>
                        <a:t>251</a:t>
                      </a:r>
                      <a:endParaRPr lang="zh-CN" altLang="en-US" sz="1200" b="1" dirty="0"/>
                    </a:p>
                  </a:txBody>
                  <a:tcPr marL="68580" marR="68580" marT="34290" marB="34290"/>
                </a:tc>
                <a:tc>
                  <a:txBody>
                    <a:bodyPr/>
                    <a:lstStyle/>
                    <a:p>
                      <a:r>
                        <a:rPr lang="en-US" altLang="zh-CN" sz="1200" b="1" dirty="0"/>
                        <a:t>75.6</a:t>
                      </a:r>
                      <a:endParaRPr lang="zh-CN" altLang="en-US" sz="1200" b="1" dirty="0"/>
                    </a:p>
                  </a:txBody>
                  <a:tcPr marL="68580" marR="68580" marT="34290" marB="34290">
                    <a:solidFill>
                      <a:srgbClr val="FFFF00"/>
                    </a:solidFill>
                  </a:tcPr>
                </a:tc>
                <a:tc>
                  <a:txBody>
                    <a:bodyPr/>
                    <a:lstStyle/>
                    <a:p>
                      <a:r>
                        <a:rPr lang="en-US" altLang="zh-CN" sz="1200" b="1" dirty="0"/>
                        <a:t>95</a:t>
                      </a:r>
                      <a:endParaRPr lang="zh-CN" altLang="en-US" sz="1200" b="1" dirty="0"/>
                    </a:p>
                  </a:txBody>
                  <a:tcPr marL="68580" marR="68580" marT="34290" marB="34290"/>
                </a:tc>
                <a:extLst>
                  <a:ext uri="{0D108BD9-81ED-4DB2-BD59-A6C34878D82A}">
                    <a16:rowId xmlns:a16="http://schemas.microsoft.com/office/drawing/2014/main" val="10012"/>
                  </a:ext>
                </a:extLst>
              </a:tr>
              <a:tr h="251460">
                <a:tc>
                  <a:txBody>
                    <a:bodyPr/>
                    <a:lstStyle/>
                    <a:p>
                      <a:r>
                        <a:rPr lang="en-US" altLang="zh-CN" sz="1200" b="1" dirty="0"/>
                        <a:t>13.XX</a:t>
                      </a:r>
                      <a:r>
                        <a:rPr lang="zh-CN" altLang="en-US" sz="1200" b="1" dirty="0"/>
                        <a:t>医院</a:t>
                      </a:r>
                    </a:p>
                  </a:txBody>
                  <a:tcPr marL="68580" marR="68580" marT="34290" marB="34290"/>
                </a:tc>
                <a:tc>
                  <a:txBody>
                    <a:bodyPr/>
                    <a:lstStyle/>
                    <a:p>
                      <a:r>
                        <a:rPr lang="en-US" altLang="zh-CN" sz="1200" b="1" dirty="0"/>
                        <a:t>658.4</a:t>
                      </a:r>
                      <a:endParaRPr lang="zh-CN" altLang="en-US" sz="1200" b="1" dirty="0"/>
                    </a:p>
                  </a:txBody>
                  <a:tcPr marL="68580" marR="68580" marT="34290" marB="34290"/>
                </a:tc>
                <a:tc>
                  <a:txBody>
                    <a:bodyPr/>
                    <a:lstStyle/>
                    <a:p>
                      <a:r>
                        <a:rPr lang="en-US" altLang="zh-CN" sz="1200" b="1" dirty="0"/>
                        <a:t>B</a:t>
                      </a:r>
                      <a:endParaRPr lang="zh-CN" altLang="en-US" sz="1200" b="1" dirty="0"/>
                    </a:p>
                  </a:txBody>
                  <a:tcPr marL="68580" marR="68580" marT="34290" marB="34290"/>
                </a:tc>
                <a:tc>
                  <a:txBody>
                    <a:bodyPr/>
                    <a:lstStyle/>
                    <a:p>
                      <a:r>
                        <a:rPr lang="en-US" altLang="zh-CN" sz="1200" b="1" dirty="0"/>
                        <a:t>247</a:t>
                      </a:r>
                      <a:endParaRPr lang="zh-CN" altLang="en-US" sz="1200" b="1" dirty="0"/>
                    </a:p>
                  </a:txBody>
                  <a:tcPr marL="68580" marR="68580" marT="34290" marB="34290"/>
                </a:tc>
                <a:tc>
                  <a:txBody>
                    <a:bodyPr/>
                    <a:lstStyle/>
                    <a:p>
                      <a:r>
                        <a:rPr lang="en-US" altLang="zh-CN" sz="1200" b="1" dirty="0"/>
                        <a:t>232</a:t>
                      </a:r>
                      <a:endParaRPr lang="zh-CN" altLang="en-US" sz="1200" b="1" dirty="0"/>
                    </a:p>
                  </a:txBody>
                  <a:tcPr marL="68580" marR="68580" marT="34290" marB="34290"/>
                </a:tc>
                <a:tc>
                  <a:txBody>
                    <a:bodyPr/>
                    <a:lstStyle/>
                    <a:p>
                      <a:r>
                        <a:rPr lang="en-US" altLang="zh-CN" sz="1200" b="1" dirty="0"/>
                        <a:t>77.4</a:t>
                      </a:r>
                      <a:endParaRPr lang="zh-CN" altLang="en-US" sz="1200" b="1" dirty="0"/>
                    </a:p>
                  </a:txBody>
                  <a:tcPr marL="68580" marR="68580" marT="34290" marB="34290">
                    <a:solidFill>
                      <a:srgbClr val="FFFF00"/>
                    </a:solidFill>
                  </a:tcPr>
                </a:tc>
                <a:tc>
                  <a:txBody>
                    <a:bodyPr/>
                    <a:lstStyle/>
                    <a:p>
                      <a:r>
                        <a:rPr lang="en-US" altLang="zh-CN" sz="1200" b="1" dirty="0"/>
                        <a:t>102</a:t>
                      </a:r>
                      <a:endParaRPr lang="zh-CN" altLang="en-US" sz="1200" b="1" dirty="0"/>
                    </a:p>
                  </a:txBody>
                  <a:tcPr marL="68580" marR="68580" marT="34290" marB="34290"/>
                </a:tc>
                <a:extLst>
                  <a:ext uri="{0D108BD9-81ED-4DB2-BD59-A6C34878D82A}">
                    <a16:rowId xmlns:a16="http://schemas.microsoft.com/office/drawing/2014/main" val="10013"/>
                  </a:ext>
                </a:extLst>
              </a:tr>
            </a:tbl>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内蒙古包钢医院三级公立医院绩效考核（</a:t>
            </a:r>
            <a:r>
              <a:rPr lang="en-US" altLang="zh-CN" dirty="0"/>
              <a:t>2019</a:t>
            </a:r>
            <a:r>
              <a:rPr lang="zh-CN" altLang="en-US" dirty="0"/>
              <a:t>）</a:t>
            </a:r>
          </a:p>
        </p:txBody>
      </p:sp>
      <p:pic>
        <p:nvPicPr>
          <p:cNvPr id="4" name="图片 3"/>
          <p:cNvPicPr/>
          <p:nvPr/>
        </p:nvPicPr>
        <p:blipFill>
          <a:blip r:embed="rId2" cstate="print"/>
          <a:srcRect/>
          <a:stretch>
            <a:fillRect/>
          </a:stretch>
        </p:blipFill>
        <p:spPr bwMode="auto">
          <a:xfrm>
            <a:off x="971600" y="1059582"/>
            <a:ext cx="4248471" cy="2448272"/>
          </a:xfrm>
          <a:prstGeom prst="rect">
            <a:avLst/>
          </a:prstGeom>
          <a:noFill/>
          <a:ln w="9525">
            <a:noFill/>
            <a:miter lim="800000"/>
            <a:headEnd/>
            <a:tailEnd/>
          </a:ln>
        </p:spPr>
      </p:pic>
      <p:pic>
        <p:nvPicPr>
          <p:cNvPr id="5" name="Picture 7"/>
          <p:cNvPicPr>
            <a:picLocks noChangeAspect="1" noChangeArrowheads="1"/>
          </p:cNvPicPr>
          <p:nvPr/>
        </p:nvPicPr>
        <p:blipFill>
          <a:blip r:embed="rId3" cstate="print"/>
          <a:srcRect/>
          <a:stretch>
            <a:fillRect/>
          </a:stretch>
        </p:blipFill>
        <p:spPr bwMode="auto">
          <a:xfrm>
            <a:off x="5236131" y="1059582"/>
            <a:ext cx="3152293" cy="2445809"/>
          </a:xfrm>
          <a:prstGeom prst="rect">
            <a:avLst/>
          </a:prstGeom>
          <a:noFill/>
          <a:ln w="9525">
            <a:noFill/>
            <a:miter lim="800000"/>
            <a:headEnd/>
            <a:tailEnd/>
          </a:ln>
        </p:spPr>
      </p:pic>
      <p:graphicFrame>
        <p:nvGraphicFramePr>
          <p:cNvPr id="3" name="表格 5">
            <a:extLst>
              <a:ext uri="{FF2B5EF4-FFF2-40B4-BE49-F238E27FC236}">
                <a16:creationId xmlns:a16="http://schemas.microsoft.com/office/drawing/2014/main" id="{CC5D6CE9-F7F0-43F2-BFC3-4F737F54F4C1}"/>
              </a:ext>
            </a:extLst>
          </p:cNvPr>
          <p:cNvGraphicFramePr>
            <a:graphicFrameLocks noGrp="1"/>
          </p:cNvGraphicFramePr>
          <p:nvPr>
            <p:extLst>
              <p:ext uri="{D42A27DB-BD31-4B8C-83A1-F6EECF244321}">
                <p14:modId xmlns:p14="http://schemas.microsoft.com/office/powerpoint/2010/main" val="2962306463"/>
              </p:ext>
            </p:extLst>
          </p:nvPr>
        </p:nvGraphicFramePr>
        <p:xfrm>
          <a:off x="971600" y="3621384"/>
          <a:ext cx="7432685" cy="1112520"/>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2948451300"/>
                    </a:ext>
                  </a:extLst>
                </a:gridCol>
                <a:gridCol w="1512168">
                  <a:extLst>
                    <a:ext uri="{9D8B030D-6E8A-4147-A177-3AD203B41FA5}">
                      <a16:colId xmlns:a16="http://schemas.microsoft.com/office/drawing/2014/main" val="3055364698"/>
                    </a:ext>
                  </a:extLst>
                </a:gridCol>
                <a:gridCol w="1219251">
                  <a:extLst>
                    <a:ext uri="{9D8B030D-6E8A-4147-A177-3AD203B41FA5}">
                      <a16:colId xmlns:a16="http://schemas.microsoft.com/office/drawing/2014/main" val="182097151"/>
                    </a:ext>
                  </a:extLst>
                </a:gridCol>
                <a:gridCol w="1486537">
                  <a:extLst>
                    <a:ext uri="{9D8B030D-6E8A-4147-A177-3AD203B41FA5}">
                      <a16:colId xmlns:a16="http://schemas.microsoft.com/office/drawing/2014/main" val="3291308087"/>
                    </a:ext>
                  </a:extLst>
                </a:gridCol>
                <a:gridCol w="1486537">
                  <a:extLst>
                    <a:ext uri="{9D8B030D-6E8A-4147-A177-3AD203B41FA5}">
                      <a16:colId xmlns:a16="http://schemas.microsoft.com/office/drawing/2014/main" val="1739226941"/>
                    </a:ext>
                  </a:extLst>
                </a:gridCol>
              </a:tblGrid>
              <a:tr h="370840">
                <a:tc>
                  <a:txBody>
                    <a:bodyPr/>
                    <a:lstStyle/>
                    <a:p>
                      <a:endParaRPr lang="zh-CN" altLang="en-US"/>
                    </a:p>
                  </a:txBody>
                  <a:tcPr/>
                </a:tc>
                <a:tc>
                  <a:txBody>
                    <a:bodyPr/>
                    <a:lstStyle/>
                    <a:p>
                      <a:pPr algn="ctr"/>
                      <a:r>
                        <a:rPr lang="zh-CN" altLang="en-US" dirty="0"/>
                        <a:t>医疗质量</a:t>
                      </a:r>
                    </a:p>
                  </a:txBody>
                  <a:tcPr/>
                </a:tc>
                <a:tc>
                  <a:txBody>
                    <a:bodyPr/>
                    <a:lstStyle/>
                    <a:p>
                      <a:pPr algn="ctr"/>
                      <a:r>
                        <a:rPr lang="zh-CN" altLang="en-US" dirty="0"/>
                        <a:t>运营效率</a:t>
                      </a:r>
                    </a:p>
                  </a:txBody>
                  <a:tcPr/>
                </a:tc>
                <a:tc>
                  <a:txBody>
                    <a:bodyPr/>
                    <a:lstStyle/>
                    <a:p>
                      <a:pPr algn="ctr"/>
                      <a:r>
                        <a:rPr lang="zh-CN" altLang="en-US" dirty="0"/>
                        <a:t>持续发展</a:t>
                      </a:r>
                    </a:p>
                  </a:txBody>
                  <a:tcPr/>
                </a:tc>
                <a:tc>
                  <a:txBody>
                    <a:bodyPr/>
                    <a:lstStyle/>
                    <a:p>
                      <a:pPr algn="ctr"/>
                      <a:r>
                        <a:rPr lang="zh-CN" altLang="en-US" dirty="0"/>
                        <a:t>满意度评价</a:t>
                      </a:r>
                    </a:p>
                  </a:txBody>
                  <a:tcPr/>
                </a:tc>
                <a:extLst>
                  <a:ext uri="{0D108BD9-81ED-4DB2-BD59-A6C34878D82A}">
                    <a16:rowId xmlns:a16="http://schemas.microsoft.com/office/drawing/2014/main" val="3451118586"/>
                  </a:ext>
                </a:extLst>
              </a:tr>
              <a:tr h="370840">
                <a:tc>
                  <a:txBody>
                    <a:bodyPr/>
                    <a:lstStyle/>
                    <a:p>
                      <a:pPr algn="ctr"/>
                      <a:r>
                        <a:rPr lang="zh-CN" altLang="en-US" b="1" dirty="0"/>
                        <a:t>自治区平均得分</a:t>
                      </a:r>
                    </a:p>
                  </a:txBody>
                  <a:tcPr/>
                </a:tc>
                <a:tc>
                  <a:txBody>
                    <a:bodyPr/>
                    <a:lstStyle/>
                    <a:p>
                      <a:pPr algn="ctr"/>
                      <a:r>
                        <a:rPr lang="en-US" altLang="zh-CN" b="1" dirty="0"/>
                        <a:t>291</a:t>
                      </a:r>
                      <a:endParaRPr lang="zh-CN" altLang="en-US" b="1" dirty="0"/>
                    </a:p>
                  </a:txBody>
                  <a:tcPr/>
                </a:tc>
                <a:tc>
                  <a:txBody>
                    <a:bodyPr/>
                    <a:lstStyle/>
                    <a:p>
                      <a:pPr algn="ctr"/>
                      <a:r>
                        <a:rPr lang="en-US" altLang="zh-CN" b="1" dirty="0"/>
                        <a:t>176</a:t>
                      </a:r>
                      <a:endParaRPr lang="zh-CN" altLang="en-US" b="1" dirty="0"/>
                    </a:p>
                  </a:txBody>
                  <a:tcPr/>
                </a:tc>
                <a:tc>
                  <a:txBody>
                    <a:bodyPr/>
                    <a:lstStyle/>
                    <a:p>
                      <a:pPr algn="ctr"/>
                      <a:r>
                        <a:rPr lang="en-US" altLang="zh-CN" b="1" dirty="0"/>
                        <a:t>94.8</a:t>
                      </a:r>
                      <a:endParaRPr lang="zh-CN" altLang="en-US" b="1" dirty="0"/>
                    </a:p>
                  </a:txBody>
                  <a:tcPr/>
                </a:tc>
                <a:tc>
                  <a:txBody>
                    <a:bodyPr/>
                    <a:lstStyle/>
                    <a:p>
                      <a:pPr algn="ctr"/>
                      <a:r>
                        <a:rPr lang="en-US" altLang="zh-CN" b="1" dirty="0"/>
                        <a:t>101</a:t>
                      </a:r>
                      <a:endParaRPr lang="zh-CN" altLang="en-US" b="1" dirty="0"/>
                    </a:p>
                  </a:txBody>
                  <a:tcPr/>
                </a:tc>
                <a:extLst>
                  <a:ext uri="{0D108BD9-81ED-4DB2-BD59-A6C34878D82A}">
                    <a16:rowId xmlns:a16="http://schemas.microsoft.com/office/drawing/2014/main" val="337818337"/>
                  </a:ext>
                </a:extLst>
              </a:tr>
              <a:tr h="370840">
                <a:tc>
                  <a:txBody>
                    <a:bodyPr/>
                    <a:lstStyle/>
                    <a:p>
                      <a:pPr algn="ctr"/>
                      <a:r>
                        <a:rPr lang="zh-CN" altLang="en-US" b="1" dirty="0"/>
                        <a:t>内蒙古包钢医院得分</a:t>
                      </a:r>
                    </a:p>
                  </a:txBody>
                  <a:tcPr/>
                </a:tc>
                <a:tc>
                  <a:txBody>
                    <a:bodyPr/>
                    <a:lstStyle/>
                    <a:p>
                      <a:pPr algn="ctr"/>
                      <a:r>
                        <a:rPr lang="en-US" altLang="zh-CN" b="1" dirty="0"/>
                        <a:t>206.4</a:t>
                      </a:r>
                      <a:endParaRPr lang="zh-CN" altLang="en-US" b="1" dirty="0"/>
                    </a:p>
                  </a:txBody>
                  <a:tcPr/>
                </a:tc>
                <a:tc>
                  <a:txBody>
                    <a:bodyPr/>
                    <a:lstStyle/>
                    <a:p>
                      <a:pPr algn="ctr"/>
                      <a:r>
                        <a:rPr lang="en-US" altLang="zh-CN" b="1" dirty="0">
                          <a:solidFill>
                            <a:srgbClr val="FF0000"/>
                          </a:solidFill>
                        </a:rPr>
                        <a:t>231</a:t>
                      </a:r>
                      <a:endParaRPr lang="zh-CN" altLang="en-US" b="1" dirty="0">
                        <a:solidFill>
                          <a:srgbClr val="FF0000"/>
                        </a:solidFill>
                      </a:endParaRPr>
                    </a:p>
                  </a:txBody>
                  <a:tcPr/>
                </a:tc>
                <a:tc>
                  <a:txBody>
                    <a:bodyPr/>
                    <a:lstStyle/>
                    <a:p>
                      <a:pPr algn="ctr"/>
                      <a:r>
                        <a:rPr lang="en-US" altLang="zh-CN" b="1" dirty="0">
                          <a:solidFill>
                            <a:srgbClr val="FF0000"/>
                          </a:solidFill>
                        </a:rPr>
                        <a:t>124.6</a:t>
                      </a:r>
                      <a:endParaRPr lang="zh-CN" altLang="en-US" b="1" dirty="0">
                        <a:solidFill>
                          <a:srgbClr val="FF0000"/>
                        </a:solidFill>
                      </a:endParaRPr>
                    </a:p>
                  </a:txBody>
                  <a:tcPr/>
                </a:tc>
                <a:tc>
                  <a:txBody>
                    <a:bodyPr/>
                    <a:lstStyle/>
                    <a:p>
                      <a:pPr algn="ctr"/>
                      <a:r>
                        <a:rPr lang="en-US" altLang="zh-CN" b="1" dirty="0">
                          <a:solidFill>
                            <a:srgbClr val="FF0000"/>
                          </a:solidFill>
                        </a:rPr>
                        <a:t>106</a:t>
                      </a:r>
                      <a:endParaRPr lang="zh-CN" altLang="en-US" b="1" dirty="0">
                        <a:solidFill>
                          <a:srgbClr val="FF0000"/>
                        </a:solidFill>
                      </a:endParaRPr>
                    </a:p>
                  </a:txBody>
                  <a:tcPr/>
                </a:tc>
                <a:extLst>
                  <a:ext uri="{0D108BD9-81ED-4DB2-BD59-A6C34878D82A}">
                    <a16:rowId xmlns:a16="http://schemas.microsoft.com/office/drawing/2014/main" val="321449380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标题 1"/>
          <p:cNvSpPr>
            <a:spLocks noGrp="1"/>
          </p:cNvSpPr>
          <p:nvPr>
            <p:ph type="title"/>
          </p:nvPr>
        </p:nvSpPr>
        <p:spPr/>
        <p:txBody>
          <a:bodyPr/>
          <a:lstStyle/>
          <a:p>
            <a:r>
              <a:rPr lang="en-US" altLang="zh-CN"/>
              <a:t>2019</a:t>
            </a:r>
            <a:r>
              <a:rPr lang="zh-CN" altLang="en-US"/>
              <a:t>年中国医院科技量值排名</a:t>
            </a:r>
          </a:p>
        </p:txBody>
      </p:sp>
      <p:graphicFrame>
        <p:nvGraphicFramePr>
          <p:cNvPr id="4" name="内容占位符 3"/>
          <p:cNvGraphicFramePr>
            <a:graphicFrameLocks noGrp="1"/>
          </p:cNvGraphicFramePr>
          <p:nvPr>
            <p:ph idx="1"/>
          </p:nvPr>
        </p:nvGraphicFramePr>
        <p:xfrm>
          <a:off x="457200" y="1200150"/>
          <a:ext cx="8229602" cy="2503170"/>
        </p:xfrm>
        <a:graphic>
          <a:graphicData uri="http://schemas.openxmlformats.org/drawingml/2006/table">
            <a:tbl>
              <a:tblPr firstRow="1" bandRow="1">
                <a:tableStyleId>{5C22544A-7EE6-4342-B048-85BDC9FD1C3A}</a:tableStyleId>
              </a:tblPr>
              <a:tblGrid>
                <a:gridCol w="494852">
                  <a:extLst>
                    <a:ext uri="{9D8B030D-6E8A-4147-A177-3AD203B41FA5}">
                      <a16:colId xmlns:a16="http://schemas.microsoft.com/office/drawing/2014/main" val="20000"/>
                    </a:ext>
                  </a:extLst>
                </a:gridCol>
                <a:gridCol w="661595">
                  <a:extLst>
                    <a:ext uri="{9D8B030D-6E8A-4147-A177-3AD203B41FA5}">
                      <a16:colId xmlns:a16="http://schemas.microsoft.com/office/drawing/2014/main" val="20001"/>
                    </a:ext>
                  </a:extLst>
                </a:gridCol>
                <a:gridCol w="2436608">
                  <a:extLst>
                    <a:ext uri="{9D8B030D-6E8A-4147-A177-3AD203B41FA5}">
                      <a16:colId xmlns:a16="http://schemas.microsoft.com/office/drawing/2014/main" val="20002"/>
                    </a:ext>
                  </a:extLst>
                </a:gridCol>
                <a:gridCol w="521746">
                  <a:extLst>
                    <a:ext uri="{9D8B030D-6E8A-4147-A177-3AD203B41FA5}">
                      <a16:colId xmlns:a16="http://schemas.microsoft.com/office/drawing/2014/main" val="20003"/>
                    </a:ext>
                  </a:extLst>
                </a:gridCol>
                <a:gridCol w="494852">
                  <a:extLst>
                    <a:ext uri="{9D8B030D-6E8A-4147-A177-3AD203B41FA5}">
                      <a16:colId xmlns:a16="http://schemas.microsoft.com/office/drawing/2014/main" val="20004"/>
                    </a:ext>
                  </a:extLst>
                </a:gridCol>
                <a:gridCol w="734210">
                  <a:extLst>
                    <a:ext uri="{9D8B030D-6E8A-4147-A177-3AD203B41FA5}">
                      <a16:colId xmlns:a16="http://schemas.microsoft.com/office/drawing/2014/main" val="20005"/>
                    </a:ext>
                  </a:extLst>
                </a:gridCol>
                <a:gridCol w="2323652">
                  <a:extLst>
                    <a:ext uri="{9D8B030D-6E8A-4147-A177-3AD203B41FA5}">
                      <a16:colId xmlns:a16="http://schemas.microsoft.com/office/drawing/2014/main" val="20006"/>
                    </a:ext>
                  </a:extLst>
                </a:gridCol>
                <a:gridCol w="562087">
                  <a:extLst>
                    <a:ext uri="{9D8B030D-6E8A-4147-A177-3AD203B41FA5}">
                      <a16:colId xmlns:a16="http://schemas.microsoft.com/office/drawing/2014/main" val="20007"/>
                    </a:ext>
                  </a:extLst>
                </a:gridCol>
              </a:tblGrid>
              <a:tr h="278130">
                <a:tc>
                  <a:txBody>
                    <a:bodyPr/>
                    <a:lstStyle/>
                    <a:p>
                      <a:pPr algn="ctr"/>
                      <a:r>
                        <a:rPr lang="zh-CN" altLang="en-US" sz="1000" dirty="0"/>
                        <a:t>序号</a:t>
                      </a:r>
                    </a:p>
                  </a:txBody>
                  <a:tcPr marL="68580" marR="68580" marT="34290" marB="34290"/>
                </a:tc>
                <a:tc>
                  <a:txBody>
                    <a:bodyPr/>
                    <a:lstStyle/>
                    <a:p>
                      <a:pPr algn="ctr"/>
                      <a:r>
                        <a:rPr lang="zh-CN" altLang="en-US" sz="1000" dirty="0"/>
                        <a:t>专业</a:t>
                      </a:r>
                    </a:p>
                  </a:txBody>
                  <a:tcPr marL="68580" marR="68580" marT="34290" marB="34290"/>
                </a:tc>
                <a:tc>
                  <a:txBody>
                    <a:bodyPr/>
                    <a:lstStyle/>
                    <a:p>
                      <a:pPr algn="ctr"/>
                      <a:r>
                        <a:rPr lang="zh-CN" altLang="en-US" sz="1000" dirty="0"/>
                        <a:t>医院</a:t>
                      </a:r>
                    </a:p>
                  </a:txBody>
                  <a:tcPr marL="68580" marR="68580" marT="34290" marB="34290"/>
                </a:tc>
                <a:tc>
                  <a:txBody>
                    <a:bodyPr/>
                    <a:lstStyle/>
                    <a:p>
                      <a:pPr algn="ctr"/>
                      <a:r>
                        <a:rPr lang="zh-CN" altLang="en-US" sz="1000" dirty="0"/>
                        <a:t>排名</a:t>
                      </a:r>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zh-CN" altLang="en-US" sz="1000" dirty="0"/>
                        <a:t>序号</a:t>
                      </a:r>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dirty="0"/>
                        <a:t>专业</a:t>
                      </a:r>
                    </a:p>
                  </a:txBody>
                  <a:tcPr marL="68580" marR="68580" marT="34290" marB="34290"/>
                </a:tc>
                <a:tc>
                  <a:txBody>
                    <a:bodyPr/>
                    <a:lstStyle/>
                    <a:p>
                      <a:pPr algn="ctr"/>
                      <a:r>
                        <a:rPr lang="zh-CN" altLang="en-US" sz="1000" dirty="0"/>
                        <a:t>医院</a:t>
                      </a:r>
                    </a:p>
                  </a:txBody>
                  <a:tcPr marL="68580" marR="68580" marT="34290" marB="34290"/>
                </a:tc>
                <a:tc>
                  <a:txBody>
                    <a:bodyPr/>
                    <a:lstStyle/>
                    <a:p>
                      <a:pPr algn="ctr"/>
                      <a:r>
                        <a:rPr lang="zh-CN" altLang="en-US" sz="1000" dirty="0"/>
                        <a:t>排名</a:t>
                      </a:r>
                    </a:p>
                  </a:txBody>
                  <a:tcPr marL="68580" marR="68580" marT="34290" marB="34290"/>
                </a:tc>
                <a:extLst>
                  <a:ext uri="{0D108BD9-81ED-4DB2-BD59-A6C34878D82A}">
                    <a16:rowId xmlns:a16="http://schemas.microsoft.com/office/drawing/2014/main" val="10000"/>
                  </a:ext>
                </a:extLst>
              </a:tr>
              <a:tr h="278130">
                <a:tc>
                  <a:txBody>
                    <a:bodyPr/>
                    <a:lstStyle/>
                    <a:p>
                      <a:pPr algn="ctr"/>
                      <a:r>
                        <a:rPr lang="en-US" altLang="zh-CN" sz="1000" b="1" dirty="0"/>
                        <a:t>1</a:t>
                      </a:r>
                      <a:endParaRPr lang="zh-CN" altLang="en-US" sz="1000" b="1" dirty="0"/>
                    </a:p>
                  </a:txBody>
                  <a:tcPr marL="68580" marR="68580" marT="34290" marB="34290"/>
                </a:tc>
                <a:tc>
                  <a:txBody>
                    <a:bodyPr/>
                    <a:lstStyle/>
                    <a:p>
                      <a:pPr algn="ctr"/>
                      <a:r>
                        <a:rPr lang="zh-CN" altLang="en-US" sz="1000" b="1" dirty="0">
                          <a:solidFill>
                            <a:srgbClr val="FF0000"/>
                          </a:solidFill>
                        </a:rPr>
                        <a:t>烧伤</a:t>
                      </a:r>
                    </a:p>
                  </a:txBody>
                  <a:tcPr marL="68580" marR="68580" marT="34290" marB="34290"/>
                </a:tc>
                <a:tc>
                  <a:txBody>
                    <a:bodyPr/>
                    <a:lstStyle/>
                    <a:p>
                      <a:r>
                        <a:rPr lang="zh-CN" altLang="en-US" sz="1000" b="1" dirty="0">
                          <a:solidFill>
                            <a:srgbClr val="FF0000"/>
                          </a:solidFill>
                        </a:rPr>
                        <a:t>内蒙古包钢医院</a:t>
                      </a:r>
                    </a:p>
                  </a:txBody>
                  <a:tcPr marL="68580" marR="68580" marT="34290" marB="34290"/>
                </a:tc>
                <a:tc>
                  <a:txBody>
                    <a:bodyPr/>
                    <a:lstStyle/>
                    <a:p>
                      <a:pPr algn="ctr"/>
                      <a:r>
                        <a:rPr lang="en-US" altLang="zh-CN" sz="1000" b="1" dirty="0">
                          <a:solidFill>
                            <a:srgbClr val="FF0000"/>
                          </a:solidFill>
                        </a:rPr>
                        <a:t>10</a:t>
                      </a:r>
                      <a:endParaRPr lang="zh-CN" altLang="en-US" sz="1000" b="1" dirty="0">
                        <a:solidFill>
                          <a:srgbClr val="FF0000"/>
                        </a:solidFill>
                      </a:endParaRPr>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9</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口腔</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88</a:t>
                      </a:r>
                      <a:endParaRPr lang="zh-CN" altLang="en-US" sz="1000" b="1" dirty="0"/>
                    </a:p>
                  </a:txBody>
                  <a:tcPr marL="68580" marR="68580" marT="34290" marB="34290"/>
                </a:tc>
                <a:extLst>
                  <a:ext uri="{0D108BD9-81ED-4DB2-BD59-A6C34878D82A}">
                    <a16:rowId xmlns:a16="http://schemas.microsoft.com/office/drawing/2014/main" val="10001"/>
                  </a:ext>
                </a:extLst>
              </a:tr>
              <a:tr h="278130">
                <a:tc>
                  <a:txBody>
                    <a:bodyPr/>
                    <a:lstStyle/>
                    <a:p>
                      <a:pPr algn="ctr"/>
                      <a:r>
                        <a:rPr lang="en-US" altLang="zh-CN" sz="1000" b="1" dirty="0"/>
                        <a:t>2</a:t>
                      </a:r>
                      <a:endParaRPr lang="zh-CN" altLang="en-US" sz="1000" b="1" dirty="0"/>
                    </a:p>
                  </a:txBody>
                  <a:tcPr marL="68580" marR="68580" marT="34290" marB="34290"/>
                </a:tc>
                <a:tc>
                  <a:txBody>
                    <a:bodyPr/>
                    <a:lstStyle/>
                    <a:p>
                      <a:pPr algn="ctr"/>
                      <a:r>
                        <a:rPr lang="zh-CN" altLang="en-US" sz="1000" b="1" dirty="0"/>
                        <a:t>护理</a:t>
                      </a:r>
                    </a:p>
                  </a:txBody>
                  <a:tcPr marL="68580" marR="68580" marT="34290" marB="34290"/>
                </a:tc>
                <a:tc>
                  <a:txBody>
                    <a:bodyPr/>
                    <a:lstStyle/>
                    <a:p>
                      <a:r>
                        <a:rPr lang="zh-CN" altLang="en-US" sz="1000" b="1" dirty="0"/>
                        <a:t>内蒙古医科大学附属医院</a:t>
                      </a:r>
                    </a:p>
                  </a:txBody>
                  <a:tcPr marL="68580" marR="68580" marT="34290" marB="34290"/>
                </a:tc>
                <a:tc>
                  <a:txBody>
                    <a:bodyPr/>
                    <a:lstStyle/>
                    <a:p>
                      <a:pPr algn="ctr"/>
                      <a:r>
                        <a:rPr lang="en-US" altLang="zh-CN" sz="1000" b="1" dirty="0"/>
                        <a:t>58</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10</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精神</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88</a:t>
                      </a:r>
                      <a:endParaRPr lang="zh-CN" altLang="en-US" sz="1000" b="1" dirty="0"/>
                    </a:p>
                  </a:txBody>
                  <a:tcPr marL="68580" marR="68580" marT="34290" marB="34290"/>
                </a:tc>
                <a:extLst>
                  <a:ext uri="{0D108BD9-81ED-4DB2-BD59-A6C34878D82A}">
                    <a16:rowId xmlns:a16="http://schemas.microsoft.com/office/drawing/2014/main" val="10002"/>
                  </a:ext>
                </a:extLst>
              </a:tr>
              <a:tr h="278130">
                <a:tc>
                  <a:txBody>
                    <a:bodyPr/>
                    <a:lstStyle/>
                    <a:p>
                      <a:pPr algn="ctr"/>
                      <a:r>
                        <a:rPr lang="en-US" altLang="zh-CN" sz="1000" b="1" dirty="0"/>
                        <a:t>3</a:t>
                      </a:r>
                      <a:endParaRPr lang="zh-CN" altLang="en-US" sz="1000" b="1" dirty="0"/>
                    </a:p>
                  </a:txBody>
                  <a:tcPr marL="68580" marR="68580" marT="34290" marB="34290"/>
                </a:tc>
                <a:tc>
                  <a:txBody>
                    <a:bodyPr/>
                    <a:lstStyle/>
                    <a:p>
                      <a:pPr algn="ctr"/>
                      <a:r>
                        <a:rPr lang="zh-CN" altLang="en-US" sz="1000" b="1" dirty="0"/>
                        <a:t>呼吸</a:t>
                      </a:r>
                    </a:p>
                  </a:txBody>
                  <a:tcPr marL="68580" marR="68580" marT="34290" marB="34290"/>
                </a:tc>
                <a:tc>
                  <a:txBody>
                    <a:bodyPr/>
                    <a:lstStyle/>
                    <a:p>
                      <a:r>
                        <a:rPr lang="zh-CN" altLang="en-US" sz="1000" b="1" dirty="0"/>
                        <a:t>内蒙古自治区人民医院</a:t>
                      </a:r>
                    </a:p>
                  </a:txBody>
                  <a:tcPr marL="68580" marR="68580" marT="34290" marB="34290"/>
                </a:tc>
                <a:tc>
                  <a:txBody>
                    <a:bodyPr/>
                    <a:lstStyle/>
                    <a:p>
                      <a:pPr algn="ctr"/>
                      <a:r>
                        <a:rPr lang="en-US" altLang="zh-CN" sz="1000" b="1" dirty="0"/>
                        <a:t>65</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11</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急诊</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89</a:t>
                      </a:r>
                      <a:endParaRPr lang="zh-CN" altLang="en-US" sz="1000" b="1" dirty="0"/>
                    </a:p>
                  </a:txBody>
                  <a:tcPr marL="68580" marR="68580" marT="34290" marB="34290"/>
                </a:tc>
                <a:extLst>
                  <a:ext uri="{0D108BD9-81ED-4DB2-BD59-A6C34878D82A}">
                    <a16:rowId xmlns:a16="http://schemas.microsoft.com/office/drawing/2014/main" val="10003"/>
                  </a:ext>
                </a:extLst>
              </a:tr>
              <a:tr h="278130">
                <a:tc>
                  <a:txBody>
                    <a:bodyPr/>
                    <a:lstStyle/>
                    <a:p>
                      <a:pPr algn="ctr"/>
                      <a:r>
                        <a:rPr lang="en-US" altLang="zh-CN" sz="1000" b="1" dirty="0"/>
                        <a:t>4</a:t>
                      </a:r>
                      <a:endParaRPr lang="zh-CN" altLang="en-US" sz="1000" b="1" dirty="0"/>
                    </a:p>
                  </a:txBody>
                  <a:tcPr marL="68580" marR="68580" marT="34290" marB="34290"/>
                </a:tc>
                <a:tc>
                  <a:txBody>
                    <a:bodyPr/>
                    <a:lstStyle/>
                    <a:p>
                      <a:pPr algn="ctr"/>
                      <a:r>
                        <a:rPr lang="zh-CN" altLang="en-US" sz="1000" b="1" dirty="0"/>
                        <a:t>眼科</a:t>
                      </a:r>
                    </a:p>
                  </a:txBody>
                  <a:tcPr marL="68580" marR="68580" marT="34290" marB="34290"/>
                </a:tc>
                <a:tc>
                  <a:txBody>
                    <a:bodyPr/>
                    <a:lstStyle/>
                    <a:p>
                      <a:r>
                        <a:rPr lang="zh-CN" altLang="en-US" sz="1000" b="1" dirty="0"/>
                        <a:t>内蒙古医科大学附属医院</a:t>
                      </a:r>
                    </a:p>
                  </a:txBody>
                  <a:tcPr marL="68580" marR="68580" marT="34290" marB="34290"/>
                </a:tc>
                <a:tc>
                  <a:txBody>
                    <a:bodyPr/>
                    <a:lstStyle/>
                    <a:p>
                      <a:pPr algn="ctr"/>
                      <a:r>
                        <a:rPr lang="en-US" altLang="zh-CN" sz="1000" b="1" dirty="0"/>
                        <a:t>72</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12</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整形</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91</a:t>
                      </a:r>
                      <a:endParaRPr lang="zh-CN" altLang="en-US" sz="1000" b="1" dirty="0"/>
                    </a:p>
                  </a:txBody>
                  <a:tcPr marL="68580" marR="68580" marT="34290" marB="34290"/>
                </a:tc>
                <a:extLst>
                  <a:ext uri="{0D108BD9-81ED-4DB2-BD59-A6C34878D82A}">
                    <a16:rowId xmlns:a16="http://schemas.microsoft.com/office/drawing/2014/main" val="10004"/>
                  </a:ext>
                </a:extLst>
              </a:tr>
              <a:tr h="278130">
                <a:tc>
                  <a:txBody>
                    <a:bodyPr/>
                    <a:lstStyle/>
                    <a:p>
                      <a:pPr algn="ctr"/>
                      <a:r>
                        <a:rPr lang="en-US" altLang="zh-CN" sz="1000" b="1" dirty="0"/>
                        <a:t>5</a:t>
                      </a:r>
                      <a:endParaRPr lang="zh-CN" altLang="en-US" sz="1000" b="1" dirty="0"/>
                    </a:p>
                  </a:txBody>
                  <a:tcPr marL="68580" marR="68580" marT="34290" marB="34290"/>
                </a:tc>
                <a:tc>
                  <a:txBody>
                    <a:bodyPr/>
                    <a:lstStyle/>
                    <a:p>
                      <a:pPr algn="ctr"/>
                      <a:r>
                        <a:rPr lang="zh-CN" altLang="en-US" sz="1000" b="1" dirty="0"/>
                        <a:t>血液</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78</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13</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心内</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94</a:t>
                      </a:r>
                      <a:endParaRPr lang="zh-CN" altLang="en-US" sz="1000" b="1" dirty="0"/>
                    </a:p>
                  </a:txBody>
                  <a:tcPr marL="68580" marR="68580" marT="34290" marB="34290"/>
                </a:tc>
                <a:extLst>
                  <a:ext uri="{0D108BD9-81ED-4DB2-BD59-A6C34878D82A}">
                    <a16:rowId xmlns:a16="http://schemas.microsoft.com/office/drawing/2014/main" val="10005"/>
                  </a:ext>
                </a:extLst>
              </a:tr>
              <a:tr h="278130">
                <a:tc>
                  <a:txBody>
                    <a:bodyPr/>
                    <a:lstStyle/>
                    <a:p>
                      <a:pPr algn="ctr"/>
                      <a:r>
                        <a:rPr lang="en-US" altLang="zh-CN" sz="1000" b="1" dirty="0"/>
                        <a:t>6</a:t>
                      </a:r>
                      <a:endParaRPr lang="zh-CN" altLang="en-US" sz="1000" b="1" dirty="0"/>
                    </a:p>
                  </a:txBody>
                  <a:tcPr marL="68580" marR="68580" marT="34290" marB="34290"/>
                </a:tc>
                <a:tc>
                  <a:txBody>
                    <a:bodyPr/>
                    <a:lstStyle/>
                    <a:p>
                      <a:pPr algn="ctr"/>
                      <a:r>
                        <a:rPr lang="zh-CN" altLang="en-US" sz="1000" b="1" dirty="0"/>
                        <a:t>骨科</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内蒙古医科大学第二附属医院</a:t>
                      </a:r>
                    </a:p>
                  </a:txBody>
                  <a:tcPr marL="68580" marR="68580" marT="34290" marB="34290"/>
                </a:tc>
                <a:tc>
                  <a:txBody>
                    <a:bodyPr/>
                    <a:lstStyle/>
                    <a:p>
                      <a:pPr algn="ctr"/>
                      <a:r>
                        <a:rPr lang="en-US" altLang="zh-CN" sz="1000" b="1" dirty="0"/>
                        <a:t>80</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14</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精神</a:t>
                      </a:r>
                    </a:p>
                  </a:txBody>
                  <a:tcPr marL="68580" marR="68580" marT="34290" marB="34290"/>
                </a:tc>
                <a:tc>
                  <a:txBody>
                    <a:bodyPr/>
                    <a:lstStyle/>
                    <a:p>
                      <a:r>
                        <a:rPr lang="zh-CN" altLang="en-US" sz="1000" b="1" dirty="0"/>
                        <a:t>内蒙古自治区人民医院</a:t>
                      </a:r>
                    </a:p>
                  </a:txBody>
                  <a:tcPr marL="68580" marR="68580" marT="34290" marB="34290"/>
                </a:tc>
                <a:tc>
                  <a:txBody>
                    <a:bodyPr/>
                    <a:lstStyle/>
                    <a:p>
                      <a:pPr algn="ctr"/>
                      <a:r>
                        <a:rPr lang="en-US" altLang="zh-CN" sz="1000" b="1" dirty="0"/>
                        <a:t>98</a:t>
                      </a:r>
                      <a:endParaRPr lang="zh-CN" altLang="en-US" sz="1000" b="1" dirty="0"/>
                    </a:p>
                  </a:txBody>
                  <a:tcPr marL="68580" marR="68580" marT="34290" marB="34290"/>
                </a:tc>
                <a:extLst>
                  <a:ext uri="{0D108BD9-81ED-4DB2-BD59-A6C34878D82A}">
                    <a16:rowId xmlns:a16="http://schemas.microsoft.com/office/drawing/2014/main" val="10006"/>
                  </a:ext>
                </a:extLst>
              </a:tr>
              <a:tr h="278130">
                <a:tc>
                  <a:txBody>
                    <a:bodyPr/>
                    <a:lstStyle/>
                    <a:p>
                      <a:pPr algn="ctr"/>
                      <a:r>
                        <a:rPr lang="en-US" altLang="zh-CN" sz="1000" b="1" dirty="0"/>
                        <a:t>7</a:t>
                      </a:r>
                      <a:endParaRPr lang="zh-CN" altLang="en-US" sz="1000" b="1" dirty="0"/>
                    </a:p>
                  </a:txBody>
                  <a:tcPr marL="68580" marR="68580" marT="34290" marB="34290"/>
                </a:tc>
                <a:tc>
                  <a:txBody>
                    <a:bodyPr/>
                    <a:lstStyle/>
                    <a:p>
                      <a:pPr algn="ctr"/>
                      <a:r>
                        <a:rPr lang="zh-CN" altLang="en-US" sz="1000" b="1" dirty="0"/>
                        <a:t>结核</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83</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r>
                        <a:rPr lang="en-US" altLang="zh-CN" sz="1000" b="1" dirty="0"/>
                        <a:t>15</a:t>
                      </a:r>
                      <a:endParaRPr lang="zh-CN" altLang="en-US" sz="1000" b="1" dirty="0"/>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r>
                        <a:rPr lang="zh-CN" altLang="en-US" sz="1000" b="1" dirty="0"/>
                        <a:t>普外</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99</a:t>
                      </a:r>
                      <a:endParaRPr lang="zh-CN" altLang="en-US" sz="1000" b="1" dirty="0"/>
                    </a:p>
                  </a:txBody>
                  <a:tcPr marL="68580" marR="68580" marT="34290" marB="34290"/>
                </a:tc>
                <a:extLst>
                  <a:ext uri="{0D108BD9-81ED-4DB2-BD59-A6C34878D82A}">
                    <a16:rowId xmlns:a16="http://schemas.microsoft.com/office/drawing/2014/main" val="10007"/>
                  </a:ext>
                </a:extLst>
              </a:tr>
              <a:tr h="278130">
                <a:tc>
                  <a:txBody>
                    <a:bodyPr/>
                    <a:lstStyle/>
                    <a:p>
                      <a:pPr algn="ctr"/>
                      <a:r>
                        <a:rPr lang="en-US" altLang="zh-CN" sz="1000" b="1" dirty="0"/>
                        <a:t>8</a:t>
                      </a:r>
                      <a:endParaRPr lang="zh-CN" altLang="en-US" sz="1000" b="1" dirty="0"/>
                    </a:p>
                  </a:txBody>
                  <a:tcPr marL="68580" marR="68580" marT="34290" marB="34290"/>
                </a:tc>
                <a:tc>
                  <a:txBody>
                    <a:bodyPr/>
                    <a:lstStyle/>
                    <a:p>
                      <a:pPr algn="ctr"/>
                      <a:r>
                        <a:rPr lang="zh-CN" altLang="en-US" sz="1000" b="1" dirty="0"/>
                        <a:t>神外</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00" b="1" dirty="0"/>
                        <a:t>内蒙古医科大学附属医院</a:t>
                      </a:r>
                    </a:p>
                  </a:txBody>
                  <a:tcPr marL="68580" marR="68580" marT="34290" marB="34290"/>
                </a:tc>
                <a:tc>
                  <a:txBody>
                    <a:bodyPr/>
                    <a:lstStyle/>
                    <a:p>
                      <a:pPr algn="ctr"/>
                      <a:r>
                        <a:rPr lang="en-US" altLang="zh-CN" sz="1000" b="1" dirty="0"/>
                        <a:t>87</a:t>
                      </a:r>
                      <a:endParaRPr lang="zh-CN" altLang="en-US" sz="1000" b="1" dirty="0"/>
                    </a:p>
                  </a:txBody>
                  <a:tcPr marL="68580" marR="68580" marT="34290" marB="34290">
                    <a:lnR w="12700" cap="flat" cmpd="sng" algn="ctr">
                      <a:solidFill>
                        <a:schemeClr val="tx1"/>
                      </a:solidFill>
                      <a:prstDash val="solid"/>
                      <a:round/>
                      <a:headEnd type="none" w="med" len="med"/>
                      <a:tailEnd type="none" w="med" len="med"/>
                    </a:lnR>
                  </a:tcPr>
                </a:tc>
                <a:tc>
                  <a:txBody>
                    <a:bodyPr/>
                    <a:lstStyle/>
                    <a:p>
                      <a:pPr algn="ctr"/>
                      <a:endParaRPr lang="zh-CN" altLang="en-US" sz="1000" b="1"/>
                    </a:p>
                  </a:txBody>
                  <a:tcPr marL="68580" marR="68580" marT="34290" marB="34290">
                    <a:lnL w="12700" cap="flat" cmpd="sng" algn="ctr">
                      <a:solidFill>
                        <a:schemeClr val="tx1"/>
                      </a:solidFill>
                      <a:prstDash val="solid"/>
                      <a:round/>
                      <a:headEnd type="none" w="med" len="med"/>
                      <a:tailEnd type="none" w="med" len="med"/>
                    </a:lnL>
                  </a:tcPr>
                </a:tc>
                <a:tc>
                  <a:txBody>
                    <a:bodyPr/>
                    <a:lstStyle/>
                    <a:p>
                      <a:pPr algn="ctr"/>
                      <a:endParaRPr lang="zh-CN" altLang="en-US" sz="1000" b="1" dirty="0"/>
                    </a:p>
                  </a:txBody>
                  <a:tcPr marL="68580" marR="68580" marT="34290" marB="34290"/>
                </a:tc>
                <a:tc>
                  <a:txBody>
                    <a:bodyPr/>
                    <a:lstStyle/>
                    <a:p>
                      <a:endParaRPr lang="zh-CN" altLang="en-US" sz="1000" b="1" dirty="0"/>
                    </a:p>
                  </a:txBody>
                  <a:tcPr marL="68580" marR="68580" marT="34290" marB="34290"/>
                </a:tc>
                <a:tc>
                  <a:txBody>
                    <a:bodyPr/>
                    <a:lstStyle/>
                    <a:p>
                      <a:pPr algn="ctr"/>
                      <a:endParaRPr lang="zh-CN" altLang="en-US" sz="1000" b="1" dirty="0"/>
                    </a:p>
                  </a:txBody>
                  <a:tcPr marL="68580" marR="68580" marT="34290" marB="34290"/>
                </a:tc>
                <a:extLst>
                  <a:ext uri="{0D108BD9-81ED-4DB2-BD59-A6C34878D82A}">
                    <a16:rowId xmlns:a16="http://schemas.microsoft.com/office/drawing/2014/main" val="10008"/>
                  </a:ext>
                </a:extLst>
              </a:tr>
            </a:tbl>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extBox 1"/>
          <p:cNvSpPr txBox="1">
            <a:spLocks noChangeArrowheads="1"/>
          </p:cNvSpPr>
          <p:nvPr/>
        </p:nvSpPr>
        <p:spPr bwMode="auto">
          <a:xfrm>
            <a:off x="944166" y="258366"/>
            <a:ext cx="7672388" cy="807913"/>
          </a:xfrm>
          <a:prstGeom prst="rect">
            <a:avLst/>
          </a:prstGeom>
          <a:solidFill>
            <a:srgbClr val="FF0000"/>
          </a:solidFill>
          <a:ln w="9525">
            <a:noFill/>
            <a:miter lim="800000"/>
            <a:headEnd/>
            <a:tailEnd/>
          </a:ln>
        </p:spPr>
        <p:txBody>
          <a:bodyPr lIns="68580" tIns="34290" rIns="68580" bIns="34290">
            <a:spAutoFit/>
          </a:bodyPr>
          <a:lstStyle/>
          <a:p>
            <a:pPr eaLnBrk="0" hangingPunct="0"/>
            <a:r>
              <a:rPr lang="en-US" altLang="zh-CN" sz="2400" b="1" dirty="0"/>
              <a:t>2019</a:t>
            </a:r>
            <a:r>
              <a:rPr lang="zh-CN" altLang="en-US" sz="2400" b="1" dirty="0"/>
              <a:t>年度中国医院“科技量值”（</a:t>
            </a:r>
            <a:r>
              <a:rPr lang="en-US" altLang="zh-CN" sz="2400" b="1" dirty="0"/>
              <a:t>STEM</a:t>
            </a:r>
            <a:r>
              <a:rPr lang="zh-CN" altLang="en-US" sz="2400" b="1" dirty="0"/>
              <a:t>）评比中，烧伤外科以</a:t>
            </a:r>
            <a:r>
              <a:rPr lang="en-US" altLang="zh-CN" sz="2400" b="1" dirty="0"/>
              <a:t>74.67</a:t>
            </a:r>
            <a:r>
              <a:rPr lang="zh-CN" altLang="en-US" sz="2400" b="1" dirty="0"/>
              <a:t>分荣获“烧伤外科学”全国第</a:t>
            </a:r>
            <a:r>
              <a:rPr lang="en-US" altLang="zh-CN" sz="2400" b="1" dirty="0"/>
              <a:t>10</a:t>
            </a:r>
            <a:r>
              <a:rPr lang="zh-CN" altLang="en-US" sz="2400" b="1" dirty="0"/>
              <a:t>名。</a:t>
            </a:r>
          </a:p>
        </p:txBody>
      </p:sp>
      <p:pic>
        <p:nvPicPr>
          <p:cNvPr id="75778" name="Picture 2"/>
          <p:cNvPicPr>
            <a:picLocks noChangeAspect="1" noChangeArrowheads="1"/>
          </p:cNvPicPr>
          <p:nvPr/>
        </p:nvPicPr>
        <p:blipFill>
          <a:blip r:embed="rId2"/>
          <a:srcRect/>
          <a:stretch>
            <a:fillRect/>
          </a:stretch>
        </p:blipFill>
        <p:spPr bwMode="auto">
          <a:xfrm>
            <a:off x="3674268" y="1331119"/>
            <a:ext cx="4919663" cy="3291980"/>
          </a:xfrm>
          <a:prstGeom prst="rect">
            <a:avLst/>
          </a:prstGeom>
          <a:noFill/>
          <a:ln w="9525">
            <a:solidFill>
              <a:srgbClr val="FF3300"/>
            </a:solidFill>
            <a:miter lim="800000"/>
            <a:headEnd/>
            <a:tailEnd/>
          </a:ln>
        </p:spPr>
      </p:pic>
      <p:pic>
        <p:nvPicPr>
          <p:cNvPr id="75779" name="Picture 3"/>
          <p:cNvPicPr>
            <a:picLocks noChangeAspect="1" noChangeArrowheads="1"/>
          </p:cNvPicPr>
          <p:nvPr/>
        </p:nvPicPr>
        <p:blipFill>
          <a:blip r:embed="rId3" cstate="print"/>
          <a:srcRect/>
          <a:stretch>
            <a:fillRect/>
          </a:stretch>
        </p:blipFill>
        <p:spPr bwMode="auto">
          <a:xfrm>
            <a:off x="363071" y="1304926"/>
            <a:ext cx="3243333" cy="994172"/>
          </a:xfrm>
          <a:prstGeom prst="rect">
            <a:avLst/>
          </a:prstGeom>
          <a:noFill/>
          <a:ln w="9525">
            <a:noFill/>
            <a:miter lim="800000"/>
            <a:headEnd/>
            <a:tailEnd/>
          </a:ln>
        </p:spPr>
      </p:pic>
      <p:pic>
        <p:nvPicPr>
          <p:cNvPr id="75780" name="Picture 4"/>
          <p:cNvPicPr>
            <a:picLocks noChangeAspect="1" noChangeArrowheads="1"/>
          </p:cNvPicPr>
          <p:nvPr/>
        </p:nvPicPr>
        <p:blipFill>
          <a:blip r:embed="rId4"/>
          <a:srcRect/>
          <a:stretch>
            <a:fillRect/>
          </a:stretch>
        </p:blipFill>
        <p:spPr bwMode="auto">
          <a:xfrm>
            <a:off x="371475" y="2444354"/>
            <a:ext cx="3218890" cy="2158603"/>
          </a:xfrm>
          <a:prstGeom prst="rect">
            <a:avLst/>
          </a:prstGeom>
          <a:noFill/>
          <a:ln w="9525">
            <a:solidFill>
              <a:srgbClr val="FF0000"/>
            </a:solidFill>
            <a:miter lim="800000"/>
            <a:headEnd/>
            <a:tailEnd/>
          </a:ln>
        </p:spPr>
      </p:pic>
      <p:sp>
        <p:nvSpPr>
          <p:cNvPr id="75781" name="矩形 8"/>
          <p:cNvSpPr>
            <a:spLocks noChangeArrowheads="1"/>
          </p:cNvSpPr>
          <p:nvPr/>
        </p:nvSpPr>
        <p:spPr bwMode="auto">
          <a:xfrm>
            <a:off x="5223273" y="4299942"/>
            <a:ext cx="369332" cy="346249"/>
          </a:xfrm>
          <a:prstGeom prst="rect">
            <a:avLst/>
          </a:prstGeom>
          <a:noFill/>
          <a:ln w="9525">
            <a:noFill/>
            <a:miter lim="800000"/>
            <a:headEnd/>
            <a:tailEnd/>
          </a:ln>
        </p:spPr>
        <p:txBody>
          <a:bodyPr wrap="none" lIns="68580" tIns="34290" rIns="68580" bIns="34290">
            <a:spAutoFit/>
          </a:bodyPr>
          <a:lstStyle/>
          <a:p>
            <a:pPr eaLnBrk="0" hangingPunct="0"/>
            <a:r>
              <a:rPr lang="zh-CN" altLang="en-US" dirty="0">
                <a:solidFill>
                  <a:srgbClr val="FF0000"/>
                </a:solidFill>
              </a:rPr>
              <a:t>☆</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668338"/>
            <a:ext cx="2519362"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058863"/>
            <a:ext cx="3671887"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Text Box 9"/>
          <p:cNvSpPr txBox="1">
            <a:spLocks noChangeArrowheads="1"/>
          </p:cNvSpPr>
          <p:nvPr/>
        </p:nvSpPr>
        <p:spPr bwMode="auto">
          <a:xfrm>
            <a:off x="7550936" y="483518"/>
            <a:ext cx="765979"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lgn="ctr" eaLnBrk="1" hangingPunct="1">
              <a:lnSpc>
                <a:spcPts val="2400"/>
              </a:lnSpc>
              <a:spcBef>
                <a:spcPct val="0"/>
              </a:spcBef>
              <a:buFontTx/>
              <a:buNone/>
            </a:pPr>
            <a:r>
              <a:rPr lang="zh-CN" altLang="en-US" sz="1400" b="1" dirty="0">
                <a:latin typeface="微软雅黑" panose="020B0503020204020204" charset="-122"/>
                <a:ea typeface="微软雅黑" panose="020B0503020204020204" charset="-122"/>
              </a:rPr>
              <a:t>一项联合研究项目荣获</a:t>
            </a:r>
          </a:p>
          <a:p>
            <a:pPr algn="ctr" eaLnBrk="1" hangingPunct="1">
              <a:lnSpc>
                <a:spcPts val="2400"/>
              </a:lnSpc>
              <a:spcBef>
                <a:spcPct val="0"/>
              </a:spcBef>
              <a:buFontTx/>
              <a:buNone/>
            </a:pPr>
            <a:r>
              <a:rPr lang="zh-CN" altLang="en-US" sz="1400" b="1" dirty="0">
                <a:latin typeface="微软雅黑" panose="020B0503020204020204" charset="-122"/>
                <a:ea typeface="微软雅黑" panose="020B0503020204020204" charset="-122"/>
              </a:rPr>
              <a:t>国家科技进步二等奖</a:t>
            </a:r>
          </a:p>
        </p:txBody>
      </p:sp>
      <p:sp>
        <p:nvSpPr>
          <p:cNvPr id="49157" name="矩形 17"/>
          <p:cNvSpPr>
            <a:spLocks noChangeArrowheads="1"/>
          </p:cNvSpPr>
          <p:nvPr/>
        </p:nvSpPr>
        <p:spPr bwMode="auto">
          <a:xfrm>
            <a:off x="893480" y="3435350"/>
            <a:ext cx="21595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lgn="ctr">
              <a:spcBef>
                <a:spcPct val="0"/>
              </a:spcBef>
              <a:buFontTx/>
              <a:buNone/>
            </a:pPr>
            <a:r>
              <a:rPr lang="zh-CN" altLang="en-US" sz="1400" b="1" dirty="0">
                <a:latin typeface="微软雅黑" panose="020B0503020204020204" charset="-122"/>
                <a:ea typeface="微软雅黑" panose="020B0503020204020204" charset="-122"/>
              </a:rPr>
              <a:t>一项科研项目荣获自治区</a:t>
            </a:r>
            <a:endParaRPr lang="en-US" altLang="zh-CN" sz="1400" b="1" dirty="0">
              <a:latin typeface="微软雅黑" panose="020B0503020204020204" charset="-122"/>
              <a:ea typeface="微软雅黑" panose="020B0503020204020204" charset="-122"/>
            </a:endParaRPr>
          </a:p>
          <a:p>
            <a:pPr algn="ctr">
              <a:spcBef>
                <a:spcPct val="0"/>
              </a:spcBef>
              <a:buFontTx/>
              <a:buNone/>
            </a:pPr>
            <a:r>
              <a:rPr lang="zh-CN" altLang="en-US" sz="1400" b="1" dirty="0">
                <a:latin typeface="微软雅黑" panose="020B0503020204020204" charset="-122"/>
                <a:ea typeface="微软雅黑" panose="020B0503020204020204" charset="-122"/>
              </a:rPr>
              <a:t>科技进步一等奖</a:t>
            </a:r>
          </a:p>
        </p:txBody>
      </p:sp>
    </p:spTree>
    <p:extLst>
      <p:ext uri="{BB962C8B-B14F-4D97-AF65-F5344CB8AC3E}">
        <p14:creationId xmlns:p14="http://schemas.microsoft.com/office/powerpoint/2010/main" val="1643876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pPr>
              <a:lnSpc>
                <a:spcPct val="115000"/>
              </a:lnSpc>
            </a:pPr>
            <a:r>
              <a:rPr lang="zh-CN" altLang="en-US" dirty="0">
                <a:latin typeface="楷体_GB2312"/>
                <a:ea typeface="楷体_GB2312"/>
                <a:cs typeface="楷体_GB2312"/>
              </a:rPr>
              <a:t>  </a:t>
            </a:r>
            <a:endParaRPr lang="zh-CN" altLang="en-US" sz="1800" dirty="0">
              <a:latin typeface="Arial" charset="0"/>
            </a:endParaRPr>
          </a:p>
        </p:txBody>
      </p:sp>
      <p:sp>
        <p:nvSpPr>
          <p:cNvPr id="74754" name="Rectangle 6"/>
          <p:cNvSpPr>
            <a:spLocks noGrp="1" noChangeArrowheads="1"/>
          </p:cNvSpPr>
          <p:nvPr>
            <p:ph idx="1"/>
          </p:nvPr>
        </p:nvSpPr>
        <p:spPr>
          <a:xfrm>
            <a:off x="1095376" y="267494"/>
            <a:ext cx="7480937" cy="1008112"/>
          </a:xfrm>
        </p:spPr>
        <p:txBody>
          <a:bodyPr>
            <a:normAutofit lnSpcReduction="10000"/>
          </a:bodyPr>
          <a:lstStyle/>
          <a:p>
            <a:r>
              <a:rPr lang="zh-CN" altLang="en-US" b="1" dirty="0">
                <a:latin typeface="楷体_GB2312"/>
                <a:ea typeface="楷体_GB2312"/>
                <a:cs typeface="楷体_GB2312"/>
              </a:rPr>
              <a:t>主办了英文版</a:t>
            </a:r>
            <a:r>
              <a:rPr lang="en-US" altLang="zh-CN" b="1" dirty="0">
                <a:latin typeface="楷体_GB2312"/>
                <a:ea typeface="楷体_GB2312"/>
                <a:cs typeface="楷体_GB2312"/>
              </a:rPr>
              <a:t>《</a:t>
            </a:r>
            <a:r>
              <a:rPr lang="zh-CN" altLang="en-US" b="1" dirty="0">
                <a:latin typeface="楷体_GB2312"/>
                <a:ea typeface="楷体_GB2312"/>
                <a:cs typeface="楷体_GB2312"/>
              </a:rPr>
              <a:t>临床病例讨论</a:t>
            </a:r>
            <a:r>
              <a:rPr lang="en-US" altLang="zh-CN" b="1" dirty="0">
                <a:latin typeface="楷体_GB2312"/>
                <a:ea typeface="楷体_GB2312"/>
                <a:cs typeface="楷体_GB2312"/>
              </a:rPr>
              <a:t>》</a:t>
            </a:r>
            <a:r>
              <a:rPr lang="zh-CN" altLang="en-US" b="1" dirty="0">
                <a:latin typeface="楷体_GB2312"/>
                <a:ea typeface="楷体_GB2312"/>
                <a:cs typeface="楷体_GB2312"/>
              </a:rPr>
              <a:t>（</a:t>
            </a:r>
            <a:r>
              <a:rPr lang="en-US" altLang="en-US" b="1" dirty="0">
                <a:latin typeface="楷体_GB2312"/>
                <a:ea typeface="楷体_GB2312"/>
                <a:cs typeface="楷体_GB2312"/>
              </a:rPr>
              <a:t>DCC</a:t>
            </a:r>
            <a:r>
              <a:rPr lang="zh-CN" altLang="en-US" b="1" dirty="0">
                <a:latin typeface="楷体_GB2312"/>
                <a:ea typeface="楷体_GB2312"/>
                <a:cs typeface="楷体_GB2312"/>
              </a:rPr>
              <a:t>）杂志并取得公开发行刊号（已出版</a:t>
            </a:r>
            <a:r>
              <a:rPr lang="en-US" altLang="zh-CN" b="1" dirty="0">
                <a:latin typeface="楷体_GB2312"/>
                <a:ea typeface="楷体_GB2312"/>
                <a:cs typeface="楷体_GB2312"/>
              </a:rPr>
              <a:t>6</a:t>
            </a:r>
            <a:r>
              <a:rPr lang="zh-CN" altLang="en-US" b="1" dirty="0">
                <a:latin typeface="楷体_GB2312"/>
                <a:ea typeface="楷体_GB2312"/>
                <a:cs typeface="楷体_GB2312"/>
              </a:rPr>
              <a:t>卷），多家数据库收录（国内</a:t>
            </a:r>
            <a:r>
              <a:rPr lang="en-US" altLang="zh-CN" b="1" dirty="0">
                <a:latin typeface="楷体_GB2312"/>
                <a:ea typeface="楷体_GB2312"/>
                <a:cs typeface="楷体_GB2312"/>
              </a:rPr>
              <a:t>2</a:t>
            </a:r>
            <a:r>
              <a:rPr lang="zh-CN" altLang="en-US" b="1" dirty="0">
                <a:latin typeface="楷体_GB2312"/>
                <a:ea typeface="楷体_GB2312"/>
                <a:cs typeface="楷体_GB2312"/>
              </a:rPr>
              <a:t>家、国外</a:t>
            </a:r>
            <a:r>
              <a:rPr lang="en-US" altLang="zh-CN" b="1" dirty="0">
                <a:latin typeface="楷体_GB2312"/>
                <a:ea typeface="楷体_GB2312"/>
                <a:cs typeface="楷体_GB2312"/>
              </a:rPr>
              <a:t>5</a:t>
            </a:r>
            <a:r>
              <a:rPr lang="zh-CN" altLang="en-US" b="1" dirty="0">
                <a:latin typeface="楷体_GB2312"/>
                <a:ea typeface="楷体_GB2312"/>
                <a:cs typeface="楷体_GB2312"/>
              </a:rPr>
              <a:t>家）。</a:t>
            </a:r>
            <a:endParaRPr lang="en-US" altLang="zh-CN" b="1" dirty="0">
              <a:latin typeface="楷体_GB2312"/>
              <a:ea typeface="楷体_GB2312"/>
              <a:cs typeface="楷体_GB2312"/>
            </a:endParaRPr>
          </a:p>
          <a:p>
            <a:r>
              <a:rPr lang="zh-CN" altLang="en-US" b="1" dirty="0">
                <a:latin typeface="楷体_GB2312"/>
                <a:ea typeface="楷体_GB2312"/>
                <a:cs typeface="楷体_GB2312"/>
              </a:rPr>
              <a:t>聘请国际编委</a:t>
            </a:r>
            <a:r>
              <a:rPr lang="en-US" altLang="zh-CN" b="1" dirty="0">
                <a:latin typeface="楷体_GB2312"/>
                <a:ea typeface="楷体_GB2312"/>
                <a:cs typeface="楷体_GB2312"/>
              </a:rPr>
              <a:t>38</a:t>
            </a:r>
            <a:r>
              <a:rPr lang="zh-CN" altLang="en-US" b="1" dirty="0">
                <a:latin typeface="楷体_GB2312"/>
                <a:ea typeface="楷体_GB2312"/>
                <a:cs typeface="楷体_GB2312"/>
              </a:rPr>
              <a:t>人，</a:t>
            </a:r>
            <a:r>
              <a:rPr lang="en-US" altLang="zh-CN" b="1" dirty="0">
                <a:latin typeface="楷体_GB2312"/>
                <a:ea typeface="楷体_GB2312"/>
                <a:cs typeface="楷体_GB2312"/>
              </a:rPr>
              <a:t>2020</a:t>
            </a:r>
            <a:r>
              <a:rPr lang="zh-CN" altLang="en-US" b="1" dirty="0">
                <a:latin typeface="楷体_GB2312"/>
                <a:ea typeface="楷体_GB2312"/>
                <a:cs typeface="楷体_GB2312"/>
              </a:rPr>
              <a:t>年接收国外投稿</a:t>
            </a:r>
            <a:r>
              <a:rPr lang="en-US" altLang="zh-CN" b="1" dirty="0">
                <a:latin typeface="楷体_GB2312"/>
                <a:ea typeface="楷体_GB2312"/>
                <a:cs typeface="楷体_GB2312"/>
              </a:rPr>
              <a:t>47</a:t>
            </a:r>
            <a:r>
              <a:rPr lang="zh-CN" altLang="en-US" b="1" dirty="0">
                <a:latin typeface="楷体_GB2312"/>
                <a:ea typeface="楷体_GB2312"/>
                <a:cs typeface="楷体_GB2312"/>
              </a:rPr>
              <a:t>篇，录用</a:t>
            </a:r>
            <a:r>
              <a:rPr lang="en-US" altLang="zh-CN" b="1" dirty="0">
                <a:latin typeface="楷体_GB2312"/>
                <a:ea typeface="楷体_GB2312"/>
                <a:cs typeface="楷体_GB2312"/>
              </a:rPr>
              <a:t>19</a:t>
            </a:r>
            <a:r>
              <a:rPr lang="zh-CN" altLang="en-US" b="1" dirty="0">
                <a:latin typeface="楷体_GB2312"/>
                <a:ea typeface="楷体_GB2312"/>
                <a:cs typeface="楷体_GB2312"/>
              </a:rPr>
              <a:t>篇。</a:t>
            </a:r>
            <a:endParaRPr lang="en-US" altLang="zh-CN" b="1" dirty="0">
              <a:latin typeface="楷体_GB2312"/>
              <a:ea typeface="楷体_GB2312"/>
              <a:cs typeface="楷体_GB2312"/>
            </a:endParaRPr>
          </a:p>
        </p:txBody>
      </p:sp>
      <p:pic>
        <p:nvPicPr>
          <p:cNvPr id="74755" name="Picture 4" descr="杂志"/>
          <p:cNvPicPr>
            <a:picLocks noChangeAspect="1" noChangeArrowheads="1"/>
          </p:cNvPicPr>
          <p:nvPr/>
        </p:nvPicPr>
        <p:blipFill>
          <a:blip r:embed="rId2"/>
          <a:srcRect/>
          <a:stretch>
            <a:fillRect/>
          </a:stretch>
        </p:blipFill>
        <p:spPr bwMode="auto">
          <a:xfrm>
            <a:off x="324123" y="1491630"/>
            <a:ext cx="5183981" cy="3001566"/>
          </a:xfrm>
          <a:prstGeom prst="rect">
            <a:avLst/>
          </a:prstGeom>
          <a:noFill/>
          <a:ln w="9525">
            <a:noFill/>
            <a:miter lim="800000"/>
            <a:headEnd/>
            <a:tailEnd/>
          </a:ln>
        </p:spPr>
      </p:pic>
      <p:pic>
        <p:nvPicPr>
          <p:cNvPr id="74756" name="Picture 5" descr="临床病例讨论杂志封面"/>
          <p:cNvPicPr>
            <a:picLocks noChangeAspect="1" noChangeArrowheads="1"/>
          </p:cNvPicPr>
          <p:nvPr/>
        </p:nvPicPr>
        <p:blipFill>
          <a:blip r:embed="rId3" cstate="print"/>
          <a:srcRect/>
          <a:stretch>
            <a:fillRect/>
          </a:stretch>
        </p:blipFill>
        <p:spPr bwMode="auto">
          <a:xfrm>
            <a:off x="5713810" y="1203598"/>
            <a:ext cx="3061097" cy="3559969"/>
          </a:xfrm>
          <a:prstGeom prst="rect">
            <a:avLst/>
          </a:prstGeom>
          <a:noFill/>
          <a:ln w="9525">
            <a:noFill/>
            <a:miter lim="800000"/>
            <a:headEnd/>
            <a:tailEnd/>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4"/>
          <p:cNvSpPr txBox="1">
            <a:spLocks noChangeArrowheads="1"/>
          </p:cNvSpPr>
          <p:nvPr/>
        </p:nvSpPr>
        <p:spPr bwMode="auto">
          <a:xfrm>
            <a:off x="6250834" y="3301702"/>
            <a:ext cx="25717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spcBef>
                <a:spcPct val="0"/>
              </a:spcBef>
              <a:buFontTx/>
              <a:buNone/>
            </a:pPr>
            <a:r>
              <a:rPr lang="zh-CN" altLang="en-US" sz="1400" dirty="0">
                <a:solidFill>
                  <a:srgbClr val="5E5E5E"/>
                </a:solidFill>
                <a:latin typeface="微软雅黑" panose="020B0503020204020204" charset="-122"/>
                <a:ea typeface="微软雅黑" panose="020B0503020204020204" charset="-122"/>
              </a:rPr>
              <a:t>进行</a:t>
            </a:r>
            <a:r>
              <a:rPr lang="en-US" altLang="zh-CN" sz="1400" dirty="0">
                <a:solidFill>
                  <a:srgbClr val="5E5E5E"/>
                </a:solidFill>
                <a:latin typeface="微软雅黑" panose="020B0503020204020204" charset="-122"/>
                <a:ea typeface="微软雅黑" panose="020B0503020204020204" charset="-122"/>
              </a:rPr>
              <a:t>MDT</a:t>
            </a:r>
            <a:r>
              <a:rPr lang="zh-CN" altLang="en-US" sz="1400" dirty="0">
                <a:solidFill>
                  <a:srgbClr val="5E5E5E"/>
                </a:solidFill>
                <a:latin typeface="微软雅黑" panose="020B0503020204020204" charset="-122"/>
                <a:ea typeface="微软雅黑" panose="020B0503020204020204" charset="-122"/>
              </a:rPr>
              <a:t>多学科会诊</a:t>
            </a:r>
          </a:p>
        </p:txBody>
      </p:sp>
      <p:pic>
        <p:nvPicPr>
          <p:cNvPr id="7" name="图片 3"/>
          <p:cNvPicPr>
            <a:picLocks noChangeAspect="1"/>
          </p:cNvPicPr>
          <p:nvPr/>
        </p:nvPicPr>
        <p:blipFill>
          <a:blip r:embed="rId2"/>
          <a:srcRect/>
          <a:stretch>
            <a:fillRect/>
          </a:stretch>
        </p:blipFill>
        <p:spPr bwMode="auto">
          <a:xfrm>
            <a:off x="5148064" y="483518"/>
            <a:ext cx="2632633" cy="3414813"/>
          </a:xfrm>
          <a:prstGeom prst="rect">
            <a:avLst/>
          </a:prstGeom>
          <a:noFill/>
          <a:ln w="9525">
            <a:noFill/>
            <a:miter lim="800000"/>
            <a:headEnd/>
            <a:tailEnd/>
          </a:ln>
        </p:spPr>
      </p:pic>
      <p:sp>
        <p:nvSpPr>
          <p:cNvPr id="8" name="矩形 7"/>
          <p:cNvSpPr/>
          <p:nvPr/>
        </p:nvSpPr>
        <p:spPr>
          <a:xfrm>
            <a:off x="4932040" y="4104045"/>
            <a:ext cx="3563888" cy="523220"/>
          </a:xfrm>
          <a:prstGeom prst="rect">
            <a:avLst/>
          </a:prstGeom>
        </p:spPr>
        <p:txBody>
          <a:bodyPr wrap="square">
            <a:spAutoFit/>
          </a:bodyPr>
          <a:lstStyle/>
          <a:p>
            <a:pPr algn="ctr"/>
            <a:r>
              <a:rPr lang="zh-CN" altLang="en-US" sz="1400" b="1" dirty="0">
                <a:latin typeface="微软雅黑" panose="020B0503020204020204" charset="-122"/>
                <a:ea typeface="微软雅黑" panose="020B0503020204020204" charset="-122"/>
              </a:rPr>
              <a:t>医院荣获“</a:t>
            </a:r>
            <a:r>
              <a:rPr lang="en-US" altLang="zh-CN" sz="1400" b="1" dirty="0">
                <a:latin typeface="微软雅黑" panose="020B0503020204020204" charset="-122"/>
                <a:ea typeface="微软雅黑" panose="020B0503020204020204" charset="-122"/>
              </a:rPr>
              <a:t>2019</a:t>
            </a:r>
            <a:r>
              <a:rPr lang="zh-CN" altLang="en-US" sz="1400" b="1" dirty="0">
                <a:latin typeface="微软雅黑" panose="020B0503020204020204" charset="-122"/>
                <a:ea typeface="微软雅黑" panose="020B0503020204020204" charset="-122"/>
              </a:rPr>
              <a:t>中国最具影响力医疗集团</a:t>
            </a:r>
            <a:r>
              <a:rPr lang="en-US" altLang="zh-CN" sz="1400" b="1" dirty="0">
                <a:latin typeface="微软雅黑" panose="020B0503020204020204" charset="-122"/>
                <a:ea typeface="微软雅黑" panose="020B0503020204020204" charset="-122"/>
              </a:rPr>
              <a:t>100</a:t>
            </a:r>
            <a:r>
              <a:rPr lang="zh-CN" altLang="en-US" sz="1400" b="1" dirty="0">
                <a:latin typeface="微软雅黑" panose="020B0503020204020204" charset="-122"/>
                <a:ea typeface="微软雅黑" panose="020B0503020204020204" charset="-122"/>
              </a:rPr>
              <a:t>强”荣誉称号，排名第</a:t>
            </a:r>
            <a:r>
              <a:rPr lang="en-US" altLang="zh-CN" sz="1400" b="1" dirty="0">
                <a:latin typeface="微软雅黑" panose="020B0503020204020204" charset="-122"/>
                <a:ea typeface="微软雅黑" panose="020B0503020204020204" charset="-122"/>
              </a:rPr>
              <a:t>28</a:t>
            </a:r>
            <a:r>
              <a:rPr lang="zh-CN" altLang="en-US" sz="1400" b="1" dirty="0">
                <a:latin typeface="微软雅黑" panose="020B0503020204020204" charset="-122"/>
                <a:ea typeface="微软雅黑" panose="020B0503020204020204" charset="-122"/>
              </a:rPr>
              <a:t>名。</a:t>
            </a:r>
          </a:p>
        </p:txBody>
      </p:sp>
      <p:pic>
        <p:nvPicPr>
          <p:cNvPr id="9" name="Picture 3"/>
          <p:cNvPicPr>
            <a:picLocks noChangeAspect="1" noChangeArrowheads="1"/>
          </p:cNvPicPr>
          <p:nvPr/>
        </p:nvPicPr>
        <p:blipFill>
          <a:blip r:embed="rId3"/>
          <a:srcRect/>
          <a:stretch>
            <a:fillRect/>
          </a:stretch>
        </p:blipFill>
        <p:spPr bwMode="auto">
          <a:xfrm>
            <a:off x="1475656" y="483518"/>
            <a:ext cx="3263563" cy="3365549"/>
          </a:xfrm>
          <a:prstGeom prst="rect">
            <a:avLst/>
          </a:prstGeom>
          <a:noFill/>
          <a:ln w="9525">
            <a:noFill/>
            <a:miter lim="800000"/>
            <a:headEnd/>
            <a:tailEnd/>
          </a:ln>
        </p:spPr>
      </p:pic>
      <p:sp>
        <p:nvSpPr>
          <p:cNvPr id="10" name="矩形 9"/>
          <p:cNvSpPr/>
          <p:nvPr/>
        </p:nvSpPr>
        <p:spPr>
          <a:xfrm>
            <a:off x="1259632" y="4104045"/>
            <a:ext cx="3672408" cy="523220"/>
          </a:xfrm>
          <a:prstGeom prst="rect">
            <a:avLst/>
          </a:prstGeom>
        </p:spPr>
        <p:txBody>
          <a:bodyPr wrap="square">
            <a:spAutoFit/>
          </a:bodyPr>
          <a:lstStyle/>
          <a:p>
            <a:pPr algn="ctr"/>
            <a:r>
              <a:rPr lang="zh-CN" altLang="en-US" sz="1400" b="1" dirty="0">
                <a:latin typeface="微软雅黑" panose="020B0503020204020204" charset="-122"/>
                <a:ea typeface="微软雅黑" panose="020B0503020204020204" charset="-122"/>
              </a:rPr>
              <a:t>中国医院竞争力排行榜</a:t>
            </a:r>
            <a:r>
              <a:rPr lang="en-US" altLang="zh-CN" sz="1400" b="1" dirty="0">
                <a:latin typeface="微软雅黑" panose="020B0503020204020204" charset="-122"/>
                <a:ea typeface="微软雅黑" panose="020B0503020204020204" charset="-122"/>
              </a:rPr>
              <a:t>——</a:t>
            </a:r>
            <a:r>
              <a:rPr lang="zh-CN" altLang="en-US" sz="1400" b="1" dirty="0">
                <a:latin typeface="微软雅黑" panose="020B0503020204020204" charset="-122"/>
                <a:ea typeface="微软雅黑" panose="020B0503020204020204" charset="-122"/>
              </a:rPr>
              <a:t>地市级医院排名第</a:t>
            </a:r>
            <a:r>
              <a:rPr lang="en-US" altLang="zh-CN" sz="1400" b="1" dirty="0">
                <a:latin typeface="微软雅黑" panose="020B0503020204020204" charset="-122"/>
                <a:ea typeface="微软雅黑" panose="020B0503020204020204" charset="-122"/>
              </a:rPr>
              <a:t>194</a:t>
            </a:r>
            <a:r>
              <a:rPr lang="zh-CN" altLang="en-US" sz="1400" b="1" dirty="0">
                <a:latin typeface="微软雅黑" panose="020B0503020204020204" charset="-122"/>
                <a:ea typeface="微软雅黑" panose="020B0503020204020204" charset="-122"/>
              </a:rPr>
              <a:t>名，获“地市级医院</a:t>
            </a:r>
            <a:r>
              <a:rPr lang="en-US" altLang="zh-CN" sz="1400" b="1" dirty="0">
                <a:latin typeface="微软雅黑" panose="020B0503020204020204" charset="-122"/>
                <a:ea typeface="微软雅黑" panose="020B0503020204020204" charset="-122"/>
              </a:rPr>
              <a:t>300</a:t>
            </a:r>
            <a:r>
              <a:rPr lang="zh-CN" altLang="en-US" sz="1400" b="1" dirty="0">
                <a:latin typeface="微软雅黑" panose="020B0503020204020204" charset="-122"/>
                <a:ea typeface="微软雅黑" panose="020B0503020204020204" charset="-122"/>
              </a:rPr>
              <a:t>强”。</a:t>
            </a:r>
          </a:p>
        </p:txBody>
      </p:sp>
    </p:spTree>
    <p:extLst>
      <p:ext uri="{BB962C8B-B14F-4D97-AF65-F5344CB8AC3E}">
        <p14:creationId xmlns:p14="http://schemas.microsoft.com/office/powerpoint/2010/main" val="2429446339"/>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679873" cy="5143500"/>
          </a:xfrm>
          <a:prstGeom prst="rect">
            <a:avLst/>
          </a:prstGeom>
        </p:spPr>
      </p:pic>
      <p:sp>
        <p:nvSpPr>
          <p:cNvPr id="8" name="平行四边形 7"/>
          <p:cNvSpPr/>
          <p:nvPr/>
        </p:nvSpPr>
        <p:spPr>
          <a:xfrm>
            <a:off x="2758113" y="-19050"/>
            <a:ext cx="6473229" cy="5181600"/>
          </a:xfrm>
          <a:custGeom>
            <a:avLst/>
            <a:gdLst>
              <a:gd name="connsiteX0" fmla="*/ 0 w 6336704"/>
              <a:gd name="connsiteY0" fmla="*/ 5143500 h 5143500"/>
              <a:gd name="connsiteX1" fmla="*/ 1285875 w 6336704"/>
              <a:gd name="connsiteY1" fmla="*/ 0 h 5143500"/>
              <a:gd name="connsiteX2" fmla="*/ 6336704 w 6336704"/>
              <a:gd name="connsiteY2" fmla="*/ 0 h 5143500"/>
              <a:gd name="connsiteX3" fmla="*/ 5050829 w 6336704"/>
              <a:gd name="connsiteY3" fmla="*/ 5143500 h 5143500"/>
              <a:gd name="connsiteX4" fmla="*/ 0 w 6336704"/>
              <a:gd name="connsiteY4" fmla="*/ 5143500 h 5143500"/>
              <a:gd name="connsiteX0-1" fmla="*/ 0 w 6473229"/>
              <a:gd name="connsiteY0-2" fmla="*/ 5143500 h 5181600"/>
              <a:gd name="connsiteX1-3" fmla="*/ 1285875 w 6473229"/>
              <a:gd name="connsiteY1-4" fmla="*/ 0 h 5181600"/>
              <a:gd name="connsiteX2-5" fmla="*/ 6336704 w 6473229"/>
              <a:gd name="connsiteY2-6" fmla="*/ 0 h 5181600"/>
              <a:gd name="connsiteX3-7" fmla="*/ 6473229 w 6473229"/>
              <a:gd name="connsiteY3-8" fmla="*/ 5181600 h 5181600"/>
              <a:gd name="connsiteX4-9" fmla="*/ 0 w 6473229"/>
              <a:gd name="connsiteY4-10" fmla="*/ 5143500 h 5181600"/>
              <a:gd name="connsiteX0-11" fmla="*/ 0 w 6473229"/>
              <a:gd name="connsiteY0-12" fmla="*/ 5143500 h 5181600"/>
              <a:gd name="connsiteX1-13" fmla="*/ 1285875 w 6473229"/>
              <a:gd name="connsiteY1-14" fmla="*/ 0 h 5181600"/>
              <a:gd name="connsiteX2-15" fmla="*/ 6463704 w 6473229"/>
              <a:gd name="connsiteY2-16" fmla="*/ 0 h 5181600"/>
              <a:gd name="connsiteX3-17" fmla="*/ 6473229 w 6473229"/>
              <a:gd name="connsiteY3-18" fmla="*/ 5181600 h 5181600"/>
              <a:gd name="connsiteX4-19" fmla="*/ 0 w 6473229"/>
              <a:gd name="connsiteY4-20" fmla="*/ 5143500 h 51816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73229" h="5181600">
                <a:moveTo>
                  <a:pt x="0" y="5143500"/>
                </a:moveTo>
                <a:lnTo>
                  <a:pt x="1285875" y="0"/>
                </a:lnTo>
                <a:lnTo>
                  <a:pt x="6463704" y="0"/>
                </a:lnTo>
                <a:lnTo>
                  <a:pt x="6473229" y="5181600"/>
                </a:lnTo>
                <a:lnTo>
                  <a:pt x="0" y="5143500"/>
                </a:lnTo>
                <a:close/>
              </a:path>
            </a:pathLst>
          </a:custGeom>
          <a:gradFill>
            <a:gsLst>
              <a:gs pos="0">
                <a:schemeClr val="bg1"/>
              </a:gs>
              <a:gs pos="100000">
                <a:srgbClr val="0439CE">
                  <a:lumMod val="16000"/>
                  <a:lumOff val="8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 name="直接连接符 5"/>
          <p:cNvCxnSpPr/>
          <p:nvPr/>
        </p:nvCxnSpPr>
        <p:spPr>
          <a:xfrm>
            <a:off x="3912922" y="3492168"/>
            <a:ext cx="5231078" cy="0"/>
          </a:xfrm>
          <a:prstGeom prst="line">
            <a:avLst/>
          </a:prstGeom>
          <a:ln>
            <a:solidFill>
              <a:srgbClr val="002B82"/>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635896" y="1951841"/>
            <a:ext cx="5400599" cy="1343402"/>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TextBox 11"/>
          <p:cNvSpPr txBox="1"/>
          <p:nvPr/>
        </p:nvSpPr>
        <p:spPr>
          <a:xfrm>
            <a:off x="3513516" y="2094914"/>
            <a:ext cx="5724644" cy="1200329"/>
          </a:xfrm>
          <a:prstGeom prst="rect">
            <a:avLst/>
          </a:prstGeom>
          <a:noFill/>
        </p:spPr>
        <p:txBody>
          <a:bodyPr wrap="none" rtlCol="0">
            <a:spAutoFit/>
          </a:bodyPr>
          <a:lstStyle/>
          <a:p>
            <a:pPr marL="0" lvl="1" algn="ctr"/>
            <a:r>
              <a:rPr lang="zh-CN" altLang="en-US" sz="3600" b="1" dirty="0">
                <a:solidFill>
                  <a:schemeClr val="bg1"/>
                </a:solidFill>
                <a:latin typeface="微软雅黑" panose="020B0503020204020204" charset="-122"/>
                <a:ea typeface="微软雅黑" panose="020B0503020204020204" charset="-122"/>
              </a:rPr>
              <a:t>实现“医疗区域整合模式”</a:t>
            </a:r>
            <a:endParaRPr lang="en-US" altLang="zh-CN" sz="3600" b="1" dirty="0">
              <a:solidFill>
                <a:schemeClr val="bg1"/>
              </a:solidFill>
              <a:latin typeface="微软雅黑" panose="020B0503020204020204" charset="-122"/>
              <a:ea typeface="微软雅黑" panose="020B0503020204020204" charset="-122"/>
            </a:endParaRPr>
          </a:p>
          <a:p>
            <a:pPr marL="0" lvl="1" algn="ctr"/>
            <a:r>
              <a:rPr lang="zh-CN" altLang="en-US" sz="3600" b="1" dirty="0">
                <a:solidFill>
                  <a:schemeClr val="bg1"/>
                </a:solidFill>
                <a:latin typeface="微软雅黑" panose="020B0503020204020204" charset="-122"/>
                <a:ea typeface="微软雅黑" panose="020B0503020204020204" charset="-122"/>
              </a:rPr>
              <a:t>下的分级诊疗大格局</a:t>
            </a:r>
          </a:p>
        </p:txBody>
      </p:sp>
      <p:sp>
        <p:nvSpPr>
          <p:cNvPr id="14" name="椭圆 13"/>
          <p:cNvSpPr/>
          <p:nvPr/>
        </p:nvSpPr>
        <p:spPr>
          <a:xfrm>
            <a:off x="5292080" y="195486"/>
            <a:ext cx="1706187" cy="1541819"/>
          </a:xfrm>
          <a:prstGeom prst="ellipse">
            <a:avLst/>
          </a:prstGeom>
          <a:solidFill>
            <a:schemeClr val="bg1"/>
          </a:solidFill>
          <a:ln w="28575">
            <a:solidFill>
              <a:srgbClr val="F2F2F2"/>
            </a:solidFill>
          </a:ln>
          <a:effectLst>
            <a:innerShdw blurRad="177800" dist="165100" dir="16200000">
              <a:srgbClr val="0439CE">
                <a:alpha val="4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800" b="1" dirty="0">
                <a:solidFill>
                  <a:srgbClr val="002B82"/>
                </a:solidFill>
                <a:latin typeface="微软雅黑" panose="020B0503020204020204" charset="-122"/>
              </a:rPr>
              <a:t>2</a:t>
            </a:r>
            <a:endParaRPr lang="zh-CN" altLang="en-US" sz="13800" b="1" dirty="0">
              <a:solidFill>
                <a:srgbClr val="002B82"/>
              </a:solidFill>
              <a:latin typeface="微软雅黑" panose="020B0503020204020204" charset="-122"/>
            </a:endParaRPr>
          </a:p>
        </p:txBody>
      </p:sp>
    </p:spTree>
    <p:extLst>
      <p:ext uri="{BB962C8B-B14F-4D97-AF65-F5344CB8AC3E}">
        <p14:creationId xmlns:p14="http://schemas.microsoft.com/office/powerpoint/2010/main" val="25093983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标题 1"/>
          <p:cNvSpPr>
            <a:spLocks noGrp="1"/>
          </p:cNvSpPr>
          <p:nvPr>
            <p:ph type="title"/>
          </p:nvPr>
        </p:nvSpPr>
        <p:spPr/>
        <p:txBody>
          <a:bodyPr/>
          <a:lstStyle/>
          <a:p>
            <a:r>
              <a:rPr lang="zh-CN" altLang="en-US" dirty="0"/>
              <a:t>后疫情时代，如何发展？</a:t>
            </a:r>
          </a:p>
        </p:txBody>
      </p:sp>
      <p:graphicFrame>
        <p:nvGraphicFramePr>
          <p:cNvPr id="4" name="内容占位符 3"/>
          <p:cNvGraphicFramePr>
            <a:graphicFrameLocks noGrp="1"/>
          </p:cNvGraphicFramePr>
          <p:nvPr>
            <p:ph idx="1"/>
          </p:nvPr>
        </p:nvGraphicFramePr>
        <p:xfrm>
          <a:off x="683568" y="1074278"/>
          <a:ext cx="6841881" cy="3431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内容占位符 3"/>
          <p:cNvGraphicFramePr>
            <a:graphicFrameLocks/>
          </p:cNvGraphicFramePr>
          <p:nvPr/>
        </p:nvGraphicFramePr>
        <p:xfrm>
          <a:off x="107504" y="1074278"/>
          <a:ext cx="6392732" cy="13574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图片 1"/>
          <p:cNvPicPr>
            <a:picLocks noChangeAspect="1"/>
          </p:cNvPicPr>
          <p:nvPr/>
        </p:nvPicPr>
        <p:blipFill>
          <a:blip r:embed="rId12" cstate="print">
            <a:lum bright="18000" contrast="12000"/>
          </a:blip>
          <a:srcRect/>
          <a:stretch>
            <a:fillRect/>
          </a:stretch>
        </p:blipFill>
        <p:spPr bwMode="auto">
          <a:xfrm>
            <a:off x="6117001" y="3075806"/>
            <a:ext cx="2816896" cy="1763025"/>
          </a:xfrm>
          <a:prstGeom prst="rect">
            <a:avLst/>
          </a:prstGeom>
          <a:noFill/>
          <a:ln w="9525">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医联体促进分级诊疗"/>
          <p:cNvPicPr>
            <a:picLocks noChangeAspect="1" noChangeArrowheads="1"/>
          </p:cNvPicPr>
          <p:nvPr/>
        </p:nvPicPr>
        <p:blipFill>
          <a:blip r:embed="rId2"/>
          <a:srcRect/>
          <a:stretch>
            <a:fillRect/>
          </a:stretch>
        </p:blipFill>
        <p:spPr bwMode="auto">
          <a:xfrm>
            <a:off x="1403648" y="843558"/>
            <a:ext cx="6372225" cy="3456385"/>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03" name="Group 9"/>
          <p:cNvGrpSpPr/>
          <p:nvPr/>
        </p:nvGrpSpPr>
        <p:grpSpPr bwMode="auto">
          <a:xfrm>
            <a:off x="915732" y="1733318"/>
            <a:ext cx="1694501" cy="1834343"/>
            <a:chOff x="0" y="0"/>
            <a:chExt cx="4387852" cy="4811712"/>
          </a:xfrm>
        </p:grpSpPr>
        <p:sp>
          <p:nvSpPr>
            <p:cNvPr id="3104" name="Freeform 6"/>
            <p:cNvSpPr>
              <a:spLocks noChangeArrowheads="1"/>
            </p:cNvSpPr>
            <p:nvPr/>
          </p:nvSpPr>
          <p:spPr bwMode="auto">
            <a:xfrm>
              <a:off x="0" y="0"/>
              <a:ext cx="2339975" cy="4616450"/>
            </a:xfrm>
            <a:custGeom>
              <a:avLst/>
              <a:gdLst>
                <a:gd name="T0" fmla="*/ 2147483647 w 624"/>
                <a:gd name="T1" fmla="*/ 2147483647 h 1231"/>
                <a:gd name="T2" fmla="*/ 2147483647 w 624"/>
                <a:gd name="T3" fmla="*/ 2147483647 h 1231"/>
                <a:gd name="T4" fmla="*/ 2147483647 w 624"/>
                <a:gd name="T5" fmla="*/ 2147483647 h 1231"/>
                <a:gd name="T6" fmla="*/ 2147483647 w 624"/>
                <a:gd name="T7" fmla="*/ 2147483647 h 1231"/>
                <a:gd name="T8" fmla="*/ 2147483647 w 624"/>
                <a:gd name="T9" fmla="*/ 2147483647 h 1231"/>
                <a:gd name="T10" fmla="*/ 2147483647 w 624"/>
                <a:gd name="T11" fmla="*/ 2147483647 h 1231"/>
                <a:gd name="T12" fmla="*/ 2147483647 w 624"/>
                <a:gd name="T13" fmla="*/ 2147483647 h 1231"/>
                <a:gd name="T14" fmla="*/ 2147483647 w 624"/>
                <a:gd name="T15" fmla="*/ 2147483647 h 1231"/>
                <a:gd name="T16" fmla="*/ 2147483647 w 624"/>
                <a:gd name="T17" fmla="*/ 2147483647 h 1231"/>
                <a:gd name="T18" fmla="*/ 2147483647 w 624"/>
                <a:gd name="T19" fmla="*/ 0 h 1231"/>
                <a:gd name="T20" fmla="*/ 2147483647 w 624"/>
                <a:gd name="T21" fmla="*/ 2147483647 h 1231"/>
                <a:gd name="T22" fmla="*/ 0 w 624"/>
                <a:gd name="T23" fmla="*/ 2147483647 h 1231"/>
                <a:gd name="T24" fmla="*/ 2147483647 w 624"/>
                <a:gd name="T25" fmla="*/ 2147483647 h 1231"/>
                <a:gd name="T26" fmla="*/ 2147483647 w 624"/>
                <a:gd name="T27" fmla="*/ 2147483647 h 1231"/>
                <a:gd name="T28" fmla="*/ 2147483647 w 624"/>
                <a:gd name="T29" fmla="*/ 2147483647 h 12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4"/>
                <a:gd name="T46" fmla="*/ 0 h 1231"/>
                <a:gd name="T47" fmla="*/ 624 w 624"/>
                <a:gd name="T48" fmla="*/ 1231 h 12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4" h="1231">
                  <a:moveTo>
                    <a:pt x="528" y="1145"/>
                  </a:moveTo>
                  <a:cubicBezTo>
                    <a:pt x="600" y="1064"/>
                    <a:pt x="600" y="1064"/>
                    <a:pt x="600" y="1064"/>
                  </a:cubicBezTo>
                  <a:cubicBezTo>
                    <a:pt x="595" y="1064"/>
                    <a:pt x="590" y="1064"/>
                    <a:pt x="585" y="1064"/>
                  </a:cubicBezTo>
                  <a:cubicBezTo>
                    <a:pt x="354" y="1064"/>
                    <a:pt x="166" y="877"/>
                    <a:pt x="166" y="646"/>
                  </a:cubicBezTo>
                  <a:cubicBezTo>
                    <a:pt x="166" y="473"/>
                    <a:pt x="271" y="324"/>
                    <a:pt x="421" y="261"/>
                  </a:cubicBezTo>
                  <a:cubicBezTo>
                    <a:pt x="421" y="328"/>
                    <a:pt x="421" y="328"/>
                    <a:pt x="421" y="328"/>
                  </a:cubicBezTo>
                  <a:cubicBezTo>
                    <a:pt x="503" y="235"/>
                    <a:pt x="503" y="235"/>
                    <a:pt x="503" y="235"/>
                  </a:cubicBezTo>
                  <a:cubicBezTo>
                    <a:pt x="584" y="144"/>
                    <a:pt x="584" y="144"/>
                    <a:pt x="584" y="144"/>
                  </a:cubicBezTo>
                  <a:cubicBezTo>
                    <a:pt x="497" y="67"/>
                    <a:pt x="497" y="67"/>
                    <a:pt x="497" y="67"/>
                  </a:cubicBezTo>
                  <a:cubicBezTo>
                    <a:pt x="421" y="0"/>
                    <a:pt x="421" y="0"/>
                    <a:pt x="421" y="0"/>
                  </a:cubicBezTo>
                  <a:cubicBezTo>
                    <a:pt x="421" y="84"/>
                    <a:pt x="421" y="84"/>
                    <a:pt x="421" y="84"/>
                  </a:cubicBezTo>
                  <a:cubicBezTo>
                    <a:pt x="177" y="155"/>
                    <a:pt x="0" y="380"/>
                    <a:pt x="0" y="646"/>
                  </a:cubicBezTo>
                  <a:cubicBezTo>
                    <a:pt x="0" y="969"/>
                    <a:pt x="262" y="1231"/>
                    <a:pt x="585" y="1231"/>
                  </a:cubicBezTo>
                  <a:cubicBezTo>
                    <a:pt x="598" y="1231"/>
                    <a:pt x="611" y="1230"/>
                    <a:pt x="624" y="1230"/>
                  </a:cubicBezTo>
                  <a:lnTo>
                    <a:pt x="528" y="1145"/>
                  </a:lnTo>
                  <a:close/>
                </a:path>
              </a:pathLst>
            </a:custGeom>
            <a:solidFill>
              <a:srgbClr val="002B8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560" tIns="37292" rIns="71560" bIns="37292"/>
            <a:lstStyle/>
            <a:p>
              <a:pPr>
                <a:lnSpc>
                  <a:spcPct val="140000"/>
                </a:lnSpc>
              </a:pPr>
              <a:endParaRPr lang="zh-CN" altLang="en-US"/>
            </a:p>
          </p:txBody>
        </p:sp>
        <p:sp>
          <p:nvSpPr>
            <p:cNvPr id="3105" name="Freeform 7"/>
            <p:cNvSpPr>
              <a:spLocks noChangeArrowheads="1"/>
            </p:cNvSpPr>
            <p:nvPr/>
          </p:nvSpPr>
          <p:spPr bwMode="auto">
            <a:xfrm>
              <a:off x="2084389" y="225426"/>
              <a:ext cx="2303463" cy="4586286"/>
            </a:xfrm>
            <a:custGeom>
              <a:avLst/>
              <a:gdLst>
                <a:gd name="T0" fmla="*/ 2147483647 w 614"/>
                <a:gd name="T1" fmla="*/ 0 h 1223"/>
                <a:gd name="T2" fmla="*/ 0 w 614"/>
                <a:gd name="T3" fmla="*/ 2147483647 h 1223"/>
                <a:gd name="T4" fmla="*/ 2147483647 w 614"/>
                <a:gd name="T5" fmla="*/ 2147483647 h 1223"/>
                <a:gd name="T6" fmla="*/ 2147483647 w 614"/>
                <a:gd name="T7" fmla="*/ 2147483647 h 1223"/>
                <a:gd name="T8" fmla="*/ 2147483647 w 614"/>
                <a:gd name="T9" fmla="*/ 2147483647 h 1223"/>
                <a:gd name="T10" fmla="*/ 2147483647 w 614"/>
                <a:gd name="T11" fmla="*/ 2147483647 h 1223"/>
                <a:gd name="T12" fmla="*/ 2147483647 w 614"/>
                <a:gd name="T13" fmla="*/ 2147483647 h 1223"/>
                <a:gd name="T14" fmla="*/ 2147483647 w 614"/>
                <a:gd name="T15" fmla="*/ 2147483647 h 1223"/>
                <a:gd name="T16" fmla="*/ 2147483647 w 614"/>
                <a:gd name="T17" fmla="*/ 2147483647 h 1223"/>
                <a:gd name="T18" fmla="*/ 2147483647 w 614"/>
                <a:gd name="T19" fmla="*/ 2147483647 h 1223"/>
                <a:gd name="T20" fmla="*/ 2147483647 w 614"/>
                <a:gd name="T21" fmla="*/ 2147483647 h 1223"/>
                <a:gd name="T22" fmla="*/ 2147483647 w 614"/>
                <a:gd name="T23" fmla="*/ 2147483647 h 1223"/>
                <a:gd name="T24" fmla="*/ 2147483647 w 614"/>
                <a:gd name="T25" fmla="*/ 2147483647 h 1223"/>
                <a:gd name="T26" fmla="*/ 2147483647 w 614"/>
                <a:gd name="T27" fmla="*/ 2147483647 h 1223"/>
                <a:gd name="T28" fmla="*/ 2147483647 w 614"/>
                <a:gd name="T29" fmla="*/ 0 h 12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14"/>
                <a:gd name="T46" fmla="*/ 0 h 1223"/>
                <a:gd name="T47" fmla="*/ 614 w 614"/>
                <a:gd name="T48" fmla="*/ 1223 h 12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14" h="1223">
                  <a:moveTo>
                    <a:pt x="29" y="0"/>
                  </a:moveTo>
                  <a:cubicBezTo>
                    <a:pt x="19" y="0"/>
                    <a:pt x="9" y="1"/>
                    <a:pt x="0" y="1"/>
                  </a:cubicBezTo>
                  <a:cubicBezTo>
                    <a:pt x="87" y="78"/>
                    <a:pt x="87" y="78"/>
                    <a:pt x="87" y="78"/>
                  </a:cubicBezTo>
                  <a:cubicBezTo>
                    <a:pt x="8" y="168"/>
                    <a:pt x="8" y="168"/>
                    <a:pt x="8" y="168"/>
                  </a:cubicBezTo>
                  <a:cubicBezTo>
                    <a:pt x="15" y="167"/>
                    <a:pt x="22" y="167"/>
                    <a:pt x="29" y="167"/>
                  </a:cubicBezTo>
                  <a:cubicBezTo>
                    <a:pt x="260" y="167"/>
                    <a:pt x="448" y="354"/>
                    <a:pt x="448" y="586"/>
                  </a:cubicBezTo>
                  <a:cubicBezTo>
                    <a:pt x="448" y="758"/>
                    <a:pt x="343" y="906"/>
                    <a:pt x="194" y="970"/>
                  </a:cubicBezTo>
                  <a:cubicBezTo>
                    <a:pt x="194" y="896"/>
                    <a:pt x="194" y="896"/>
                    <a:pt x="194" y="896"/>
                  </a:cubicBezTo>
                  <a:cubicBezTo>
                    <a:pt x="103" y="998"/>
                    <a:pt x="103" y="998"/>
                    <a:pt x="103" y="998"/>
                  </a:cubicBezTo>
                  <a:cubicBezTo>
                    <a:pt x="31" y="1079"/>
                    <a:pt x="31" y="1079"/>
                    <a:pt x="31" y="1079"/>
                  </a:cubicBezTo>
                  <a:cubicBezTo>
                    <a:pt x="126" y="1163"/>
                    <a:pt x="126" y="1163"/>
                    <a:pt x="126" y="1163"/>
                  </a:cubicBezTo>
                  <a:cubicBezTo>
                    <a:pt x="194" y="1223"/>
                    <a:pt x="194" y="1223"/>
                    <a:pt x="194" y="1223"/>
                  </a:cubicBezTo>
                  <a:cubicBezTo>
                    <a:pt x="194" y="1147"/>
                    <a:pt x="194" y="1147"/>
                    <a:pt x="194" y="1147"/>
                  </a:cubicBezTo>
                  <a:cubicBezTo>
                    <a:pt x="437" y="1076"/>
                    <a:pt x="614" y="851"/>
                    <a:pt x="614" y="586"/>
                  </a:cubicBezTo>
                  <a:cubicBezTo>
                    <a:pt x="614" y="262"/>
                    <a:pt x="352" y="0"/>
                    <a:pt x="29" y="0"/>
                  </a:cubicBezTo>
                  <a:close/>
                </a:path>
              </a:pathLst>
            </a:custGeom>
            <a:solidFill>
              <a:srgbClr val="002B8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560" tIns="37292" rIns="71560" bIns="37292"/>
            <a:lstStyle/>
            <a:p>
              <a:pPr>
                <a:lnSpc>
                  <a:spcPct val="140000"/>
                </a:lnSpc>
              </a:pPr>
              <a:endParaRPr lang="zh-CN" altLang="en-US"/>
            </a:p>
          </p:txBody>
        </p:sp>
      </p:grpSp>
      <p:sp>
        <p:nvSpPr>
          <p:cNvPr id="3100" name="矩形 81"/>
          <p:cNvSpPr>
            <a:spLocks noChangeArrowheads="1"/>
          </p:cNvSpPr>
          <p:nvPr/>
        </p:nvSpPr>
        <p:spPr bwMode="auto">
          <a:xfrm>
            <a:off x="1285899" y="2231918"/>
            <a:ext cx="1114793" cy="776175"/>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40000"/>
              </a:lnSpc>
              <a:buFont typeface="Arial" panose="020B0604020202020204" pitchFamily="34" charset="0"/>
              <a:buNone/>
            </a:pPr>
            <a:r>
              <a:rPr lang="zh-CN" altLang="en-US" sz="3175" b="1" dirty="0">
                <a:solidFill>
                  <a:srgbClr val="002B82"/>
                </a:solidFill>
                <a:latin typeface="微软雅黑" panose="020B0503020204020204" charset="-122"/>
                <a:ea typeface="微软雅黑" panose="020B0503020204020204" charset="-122"/>
                <a:sym typeface="微软雅黑" panose="020B0503020204020204" charset="-122"/>
              </a:rPr>
              <a:t>目 录</a:t>
            </a:r>
          </a:p>
        </p:txBody>
      </p:sp>
      <p:pic>
        <p:nvPicPr>
          <p:cNvPr id="5151" name="Picture 7"/>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12986002">
            <a:off x="1668152" y="841456"/>
            <a:ext cx="4167588" cy="3389000"/>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缺角矩形 58"/>
          <p:cNvSpPr/>
          <p:nvPr/>
        </p:nvSpPr>
        <p:spPr>
          <a:xfrm>
            <a:off x="2877864" y="1056606"/>
            <a:ext cx="489852" cy="489852"/>
          </a:xfrm>
          <a:prstGeom prst="plaque">
            <a:avLst/>
          </a:prstGeom>
          <a:gradFill flip="none" rotWithShape="1">
            <a:gsLst>
              <a:gs pos="20000">
                <a:srgbClr val="BFBFBF"/>
              </a:gs>
              <a:gs pos="80000">
                <a:srgbClr val="FFFFFF"/>
              </a:gs>
              <a:gs pos="100000">
                <a:schemeClr val="accent1">
                  <a:tint val="0"/>
                </a:schemeClr>
              </a:gs>
            </a:gsLst>
            <a:lin ang="2700000" scaled="1"/>
            <a:tileRect/>
          </a:gra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02B82"/>
                </a:solidFill>
                <a:latin typeface="Arial" panose="020B0604020202020204" pitchFamily="34" charset="0"/>
                <a:cs typeface="Arial" panose="020B0604020202020204" pitchFamily="34" charset="0"/>
              </a:rPr>
              <a:t>1</a:t>
            </a:r>
            <a:endParaRPr lang="zh-CN" altLang="en-US" sz="2400" dirty="0">
              <a:solidFill>
                <a:srgbClr val="002B82"/>
              </a:solidFill>
              <a:latin typeface="Arial" panose="020B0604020202020204" pitchFamily="34" charset="0"/>
              <a:cs typeface="Arial" panose="020B0604020202020204" pitchFamily="34" charset="0"/>
            </a:endParaRPr>
          </a:p>
        </p:txBody>
      </p:sp>
      <p:sp>
        <p:nvSpPr>
          <p:cNvPr id="60" name="缺角矩形 59"/>
          <p:cNvSpPr/>
          <p:nvPr/>
        </p:nvSpPr>
        <p:spPr>
          <a:xfrm>
            <a:off x="3158608" y="1742066"/>
            <a:ext cx="489852" cy="489852"/>
          </a:xfrm>
          <a:prstGeom prst="plaque">
            <a:avLst/>
          </a:prstGeom>
          <a:gradFill flip="none" rotWithShape="1">
            <a:gsLst>
              <a:gs pos="20000">
                <a:srgbClr val="BFBFBF"/>
              </a:gs>
              <a:gs pos="80000">
                <a:srgbClr val="FFFFFF"/>
              </a:gs>
              <a:gs pos="100000">
                <a:srgbClr val="4F81BD">
                  <a:tint val="0"/>
                </a:srgbClr>
              </a:gs>
            </a:gsLst>
            <a:lin ang="2700000" scaled="1"/>
            <a:tileRect/>
          </a:gra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02B82"/>
                </a:solidFill>
                <a:latin typeface="Arial" panose="020B0604020202020204" pitchFamily="34" charset="0"/>
                <a:cs typeface="Arial" panose="020B0604020202020204" pitchFamily="34" charset="0"/>
              </a:rPr>
              <a:t>2</a:t>
            </a:r>
            <a:endParaRPr lang="zh-CN" altLang="en-US" sz="2400" dirty="0">
              <a:solidFill>
                <a:srgbClr val="002B82"/>
              </a:solidFill>
              <a:latin typeface="Arial" panose="020B0604020202020204" pitchFamily="34" charset="0"/>
              <a:cs typeface="Arial" panose="020B0604020202020204" pitchFamily="34" charset="0"/>
            </a:endParaRPr>
          </a:p>
        </p:txBody>
      </p:sp>
      <p:sp>
        <p:nvSpPr>
          <p:cNvPr id="61" name="缺角矩形 60"/>
          <p:cNvSpPr/>
          <p:nvPr/>
        </p:nvSpPr>
        <p:spPr>
          <a:xfrm>
            <a:off x="3203848" y="2482299"/>
            <a:ext cx="489852" cy="489852"/>
          </a:xfrm>
          <a:prstGeom prst="plaque">
            <a:avLst/>
          </a:prstGeom>
          <a:gradFill flip="none" rotWithShape="1">
            <a:gsLst>
              <a:gs pos="20000">
                <a:srgbClr val="BFBFBF"/>
              </a:gs>
              <a:gs pos="80000">
                <a:srgbClr val="FFFFFF"/>
              </a:gs>
              <a:gs pos="100000">
                <a:schemeClr val="accent1">
                  <a:tint val="0"/>
                </a:schemeClr>
              </a:gs>
            </a:gsLst>
            <a:lin ang="2700000" scaled="1"/>
            <a:tileRect/>
          </a:gra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02B82"/>
                </a:solidFill>
                <a:latin typeface="Arial" panose="020B0604020202020204" pitchFamily="34" charset="0"/>
                <a:cs typeface="Arial" panose="020B0604020202020204" pitchFamily="34" charset="0"/>
              </a:rPr>
              <a:t>3</a:t>
            </a:r>
            <a:endParaRPr lang="zh-CN" altLang="en-US" sz="2400" dirty="0">
              <a:solidFill>
                <a:srgbClr val="002B82"/>
              </a:solidFill>
              <a:latin typeface="Arial" panose="020B0604020202020204" pitchFamily="34" charset="0"/>
              <a:cs typeface="Arial" panose="020B0604020202020204" pitchFamily="34" charset="0"/>
            </a:endParaRPr>
          </a:p>
        </p:txBody>
      </p:sp>
      <p:sp>
        <p:nvSpPr>
          <p:cNvPr id="62" name="缺角矩形 61"/>
          <p:cNvSpPr/>
          <p:nvPr/>
        </p:nvSpPr>
        <p:spPr>
          <a:xfrm>
            <a:off x="3059832" y="3191440"/>
            <a:ext cx="489852" cy="489852"/>
          </a:xfrm>
          <a:prstGeom prst="plaque">
            <a:avLst/>
          </a:prstGeom>
          <a:gradFill flip="none" rotWithShape="1">
            <a:gsLst>
              <a:gs pos="20000">
                <a:srgbClr val="BFBFBF"/>
              </a:gs>
              <a:gs pos="80000">
                <a:srgbClr val="FFFFFF"/>
              </a:gs>
              <a:gs pos="100000">
                <a:schemeClr val="accent1">
                  <a:tint val="0"/>
                </a:schemeClr>
              </a:gs>
            </a:gsLst>
            <a:lin ang="2700000" scaled="1"/>
            <a:tileRect/>
          </a:gra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02B82"/>
                </a:solidFill>
                <a:latin typeface="Arial" panose="020B0604020202020204" pitchFamily="34" charset="0"/>
                <a:cs typeface="Arial" panose="020B0604020202020204" pitchFamily="34" charset="0"/>
              </a:rPr>
              <a:t>4</a:t>
            </a:r>
            <a:endParaRPr lang="zh-CN" altLang="en-US" sz="2400" dirty="0">
              <a:solidFill>
                <a:srgbClr val="002B82"/>
              </a:solidFill>
              <a:latin typeface="Arial" panose="020B0604020202020204" pitchFamily="34" charset="0"/>
              <a:cs typeface="Arial" panose="020B0604020202020204" pitchFamily="34" charset="0"/>
            </a:endParaRPr>
          </a:p>
        </p:txBody>
      </p:sp>
      <p:sp>
        <p:nvSpPr>
          <p:cNvPr id="63" name="TextBox 42"/>
          <p:cNvSpPr txBox="1"/>
          <p:nvPr/>
        </p:nvSpPr>
        <p:spPr>
          <a:xfrm>
            <a:off x="3491880" y="1101477"/>
            <a:ext cx="4701642" cy="400110"/>
          </a:xfrm>
          <a:prstGeom prst="rect">
            <a:avLst/>
          </a:prstGeom>
          <a:noFill/>
        </p:spPr>
        <p:txBody>
          <a:bodyPr wrap="square" rtlCol="0">
            <a:spAutoFit/>
          </a:bodyPr>
          <a:lstStyle/>
          <a:p>
            <a:r>
              <a:rPr lang="zh-CN" altLang="en-US" sz="2000" b="1" dirty="0">
                <a:solidFill>
                  <a:srgbClr val="002B82"/>
                </a:solidFill>
                <a:latin typeface="微软雅黑" panose="020B0503020204020204" charset="-122"/>
                <a:ea typeface="微软雅黑" panose="020B0503020204020204" charset="-122"/>
              </a:rPr>
              <a:t>落实医改方针政策，强化医院发展战略</a:t>
            </a:r>
          </a:p>
        </p:txBody>
      </p:sp>
      <p:sp>
        <p:nvSpPr>
          <p:cNvPr id="64" name="TextBox 43"/>
          <p:cNvSpPr txBox="1"/>
          <p:nvPr/>
        </p:nvSpPr>
        <p:spPr>
          <a:xfrm>
            <a:off x="3716004" y="1665555"/>
            <a:ext cx="4456396" cy="707886"/>
          </a:xfrm>
          <a:prstGeom prst="rect">
            <a:avLst/>
          </a:prstGeom>
          <a:noFill/>
        </p:spPr>
        <p:txBody>
          <a:bodyPr wrap="square" rtlCol="0">
            <a:spAutoFit/>
          </a:bodyPr>
          <a:lstStyle/>
          <a:p>
            <a:r>
              <a:rPr lang="zh-CN" altLang="en-US" sz="2000" b="1" dirty="0">
                <a:solidFill>
                  <a:srgbClr val="002B82"/>
                </a:solidFill>
                <a:latin typeface="微软雅黑" panose="020B0503020204020204" charset="-122"/>
                <a:ea typeface="微软雅黑" panose="020B0503020204020204" charset="-122"/>
              </a:rPr>
              <a:t>实现“医疗区域整合模式”下的分级诊疗大格局</a:t>
            </a:r>
          </a:p>
        </p:txBody>
      </p:sp>
      <p:sp>
        <p:nvSpPr>
          <p:cNvPr id="65" name="TextBox 44"/>
          <p:cNvSpPr txBox="1"/>
          <p:nvPr/>
        </p:nvSpPr>
        <p:spPr>
          <a:xfrm>
            <a:off x="3779912" y="2535956"/>
            <a:ext cx="4834130" cy="400110"/>
          </a:xfrm>
          <a:prstGeom prst="rect">
            <a:avLst/>
          </a:prstGeom>
          <a:noFill/>
        </p:spPr>
        <p:txBody>
          <a:bodyPr wrap="square" rtlCol="0">
            <a:spAutoFit/>
          </a:bodyPr>
          <a:lstStyle/>
          <a:p>
            <a:r>
              <a:rPr lang="zh-CN" altLang="en-US" sz="2000" b="1" dirty="0">
                <a:solidFill>
                  <a:srgbClr val="002B82"/>
                </a:solidFill>
                <a:latin typeface="微软雅黑" panose="020B0503020204020204" charset="-122"/>
                <a:ea typeface="微软雅黑" panose="020B0503020204020204" charset="-122"/>
              </a:rPr>
              <a:t>加快智慧医院建设，提升精细化管理水平</a:t>
            </a:r>
          </a:p>
        </p:txBody>
      </p:sp>
      <p:sp>
        <p:nvSpPr>
          <p:cNvPr id="66" name="TextBox 51"/>
          <p:cNvSpPr txBox="1"/>
          <p:nvPr/>
        </p:nvSpPr>
        <p:spPr>
          <a:xfrm>
            <a:off x="3707904" y="3220400"/>
            <a:ext cx="4895766" cy="400110"/>
          </a:xfrm>
          <a:prstGeom prst="rect">
            <a:avLst/>
          </a:prstGeom>
          <a:noFill/>
        </p:spPr>
        <p:txBody>
          <a:bodyPr wrap="square" rtlCol="0">
            <a:spAutoFit/>
          </a:bodyPr>
          <a:lstStyle/>
          <a:p>
            <a:r>
              <a:rPr lang="zh-CN" altLang="en-US" sz="2000" b="1" dirty="0">
                <a:solidFill>
                  <a:srgbClr val="002B82"/>
                </a:solidFill>
                <a:latin typeface="微软雅黑" panose="020B0503020204020204" charset="-122"/>
                <a:ea typeface="微软雅黑" panose="020B0503020204020204" charset="-122"/>
              </a:rPr>
              <a:t>加强党的组织建设，为医院发展提供保障</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151"/>
                                        </p:tgtEl>
                                        <p:attrNameLst>
                                          <p:attrName>style.visibility</p:attrName>
                                        </p:attrNameLst>
                                      </p:cBhvr>
                                      <p:to>
                                        <p:strVal val="visible"/>
                                      </p:to>
                                    </p:set>
                                    <p:anim calcmode="lin" valueType="num">
                                      <p:cBhvr>
                                        <p:cTn id="7" dur="250" fill="hold"/>
                                        <p:tgtEl>
                                          <p:spTgt spid="5151"/>
                                        </p:tgtEl>
                                        <p:attrNameLst>
                                          <p:attrName>ppt_x</p:attrName>
                                        </p:attrNameLst>
                                      </p:cBhvr>
                                      <p:tavLst>
                                        <p:tav tm="0">
                                          <p:val>
                                            <p:strVal val="0-#ppt_w/2"/>
                                          </p:val>
                                        </p:tav>
                                        <p:tav tm="100000">
                                          <p:val>
                                            <p:strVal val="#ppt_x"/>
                                          </p:val>
                                        </p:tav>
                                      </p:tavLst>
                                    </p:anim>
                                    <p:anim calcmode="lin" valueType="num">
                                      <p:cBhvr>
                                        <p:cTn id="8" dur="250" fill="hold"/>
                                        <p:tgtEl>
                                          <p:spTgt spid="5151"/>
                                        </p:tgtEl>
                                        <p:attrNameLst>
                                          <p:attrName>ppt_y</p:attrName>
                                        </p:attrNameLst>
                                      </p:cBhvr>
                                      <p:tavLst>
                                        <p:tav tm="0">
                                          <p:val>
                                            <p:strVal val="#ppt_y"/>
                                          </p:val>
                                        </p:tav>
                                        <p:tav tm="100000">
                                          <p:val>
                                            <p:strVal val="#ppt_y"/>
                                          </p:val>
                                        </p:tav>
                                      </p:tavLst>
                                    </p:anim>
                                  </p:childTnLst>
                                </p:cTn>
                              </p:par>
                              <p:par>
                                <p:cTn id="9" presetID="26" presetClass="emph" presetSubtype="0" fill="hold" nodeType="withEffect">
                                  <p:stCondLst>
                                    <p:cond delay="250"/>
                                  </p:stCondLst>
                                  <p:childTnLst>
                                    <p:animEffect transition="out" filter="fade">
                                      <p:cBhvr>
                                        <p:cTn id="10" dur="250" tmFilter="0, 0; .2, .5; .8, .5; 1, 0"/>
                                        <p:tgtEl>
                                          <p:spTgt spid="5151"/>
                                        </p:tgtEl>
                                      </p:cBhvr>
                                    </p:animEffect>
                                    <p:animScale>
                                      <p:cBhvr>
                                        <p:cTn id="11" dur="125" autoRev="1" fill="hold"/>
                                        <p:tgtEl>
                                          <p:spTgt spid="5151"/>
                                        </p:tgtEl>
                                      </p:cBhvr>
                                      <p:by x="105000" y="105000"/>
                                    </p:animScale>
                                  </p:childTnLst>
                                </p:cTn>
                              </p:par>
                              <p:par>
                                <p:cTn id="12" presetID="10" presetClass="entr" presetSubtype="0" fill="hold" grpId="0" nodeType="withEffect">
                                  <p:stCondLst>
                                    <p:cond delay="0"/>
                                  </p:stCondLst>
                                  <p:childTnLst>
                                    <p:set>
                                      <p:cBhvr>
                                        <p:cTn id="13" dur="1" fill="hold">
                                          <p:stCondLst>
                                            <p:cond delay="0"/>
                                          </p:stCondLst>
                                        </p:cTn>
                                        <p:tgtEl>
                                          <p:spTgt spid="3100"/>
                                        </p:tgtEl>
                                        <p:attrNameLst>
                                          <p:attrName>style.visibility</p:attrName>
                                        </p:attrNameLst>
                                      </p:cBhvr>
                                      <p:to>
                                        <p:strVal val="visible"/>
                                      </p:to>
                                    </p:set>
                                    <p:animEffect transition="in" filter="fade">
                                      <p:cBhvr>
                                        <p:cTn id="14" dur="500"/>
                                        <p:tgtEl>
                                          <p:spTgt spid="3100"/>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59"/>
                                        </p:tgtEl>
                                        <p:attrNameLst>
                                          <p:attrName>style.visibility</p:attrName>
                                        </p:attrNameLst>
                                      </p:cBhvr>
                                      <p:to>
                                        <p:strVal val="visible"/>
                                      </p:to>
                                    </p:set>
                                    <p:anim calcmode="lin" valueType="num">
                                      <p:cBhvr>
                                        <p:cTn id="18" dur="500" fill="hold"/>
                                        <p:tgtEl>
                                          <p:spTgt spid="59"/>
                                        </p:tgtEl>
                                        <p:attrNameLst>
                                          <p:attrName>ppt_w</p:attrName>
                                        </p:attrNameLst>
                                      </p:cBhvr>
                                      <p:tavLst>
                                        <p:tav tm="0">
                                          <p:val>
                                            <p:fltVal val="0"/>
                                          </p:val>
                                        </p:tav>
                                        <p:tav tm="100000">
                                          <p:val>
                                            <p:strVal val="#ppt_w"/>
                                          </p:val>
                                        </p:tav>
                                      </p:tavLst>
                                    </p:anim>
                                    <p:anim calcmode="lin" valueType="num">
                                      <p:cBhvr>
                                        <p:cTn id="19" dur="500" fill="hold"/>
                                        <p:tgtEl>
                                          <p:spTgt spid="59"/>
                                        </p:tgtEl>
                                        <p:attrNameLst>
                                          <p:attrName>ppt_h</p:attrName>
                                        </p:attrNameLst>
                                      </p:cBhvr>
                                      <p:tavLst>
                                        <p:tav tm="0">
                                          <p:val>
                                            <p:fltVal val="0"/>
                                          </p:val>
                                        </p:tav>
                                        <p:tav tm="100000">
                                          <p:val>
                                            <p:strVal val="#ppt_h"/>
                                          </p:val>
                                        </p:tav>
                                      </p:tavLst>
                                    </p:anim>
                                    <p:animEffect transition="in" filter="fade">
                                      <p:cBhvr>
                                        <p:cTn id="20" dur="500"/>
                                        <p:tgtEl>
                                          <p:spTgt spid="59"/>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p:cTn id="23" dur="500" fill="hold"/>
                                        <p:tgtEl>
                                          <p:spTgt spid="60"/>
                                        </p:tgtEl>
                                        <p:attrNameLst>
                                          <p:attrName>ppt_w</p:attrName>
                                        </p:attrNameLst>
                                      </p:cBhvr>
                                      <p:tavLst>
                                        <p:tav tm="0">
                                          <p:val>
                                            <p:fltVal val="0"/>
                                          </p:val>
                                        </p:tav>
                                        <p:tav tm="100000">
                                          <p:val>
                                            <p:strVal val="#ppt_w"/>
                                          </p:val>
                                        </p:tav>
                                      </p:tavLst>
                                    </p:anim>
                                    <p:anim calcmode="lin" valueType="num">
                                      <p:cBhvr>
                                        <p:cTn id="24" dur="500" fill="hold"/>
                                        <p:tgtEl>
                                          <p:spTgt spid="60"/>
                                        </p:tgtEl>
                                        <p:attrNameLst>
                                          <p:attrName>ppt_h</p:attrName>
                                        </p:attrNameLst>
                                      </p:cBhvr>
                                      <p:tavLst>
                                        <p:tav tm="0">
                                          <p:val>
                                            <p:fltVal val="0"/>
                                          </p:val>
                                        </p:tav>
                                        <p:tav tm="100000">
                                          <p:val>
                                            <p:strVal val="#ppt_h"/>
                                          </p:val>
                                        </p:tav>
                                      </p:tavLst>
                                    </p:anim>
                                    <p:animEffect transition="in" filter="fade">
                                      <p:cBhvr>
                                        <p:cTn id="25" dur="500"/>
                                        <p:tgtEl>
                                          <p:spTgt spid="60"/>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61"/>
                                        </p:tgtEl>
                                        <p:attrNameLst>
                                          <p:attrName>style.visibility</p:attrName>
                                        </p:attrNameLst>
                                      </p:cBhvr>
                                      <p:to>
                                        <p:strVal val="visible"/>
                                      </p:to>
                                    </p:set>
                                    <p:anim calcmode="lin" valueType="num">
                                      <p:cBhvr>
                                        <p:cTn id="28" dur="500" fill="hold"/>
                                        <p:tgtEl>
                                          <p:spTgt spid="61"/>
                                        </p:tgtEl>
                                        <p:attrNameLst>
                                          <p:attrName>ppt_w</p:attrName>
                                        </p:attrNameLst>
                                      </p:cBhvr>
                                      <p:tavLst>
                                        <p:tav tm="0">
                                          <p:val>
                                            <p:fltVal val="0"/>
                                          </p:val>
                                        </p:tav>
                                        <p:tav tm="100000">
                                          <p:val>
                                            <p:strVal val="#ppt_w"/>
                                          </p:val>
                                        </p:tav>
                                      </p:tavLst>
                                    </p:anim>
                                    <p:anim calcmode="lin" valueType="num">
                                      <p:cBhvr>
                                        <p:cTn id="29" dur="500" fill="hold"/>
                                        <p:tgtEl>
                                          <p:spTgt spid="61"/>
                                        </p:tgtEl>
                                        <p:attrNameLst>
                                          <p:attrName>ppt_h</p:attrName>
                                        </p:attrNameLst>
                                      </p:cBhvr>
                                      <p:tavLst>
                                        <p:tav tm="0">
                                          <p:val>
                                            <p:fltVal val="0"/>
                                          </p:val>
                                        </p:tav>
                                        <p:tav tm="100000">
                                          <p:val>
                                            <p:strVal val="#ppt_h"/>
                                          </p:val>
                                        </p:tav>
                                      </p:tavLst>
                                    </p:anim>
                                    <p:animEffect transition="in" filter="fade">
                                      <p:cBhvr>
                                        <p:cTn id="30" dur="500"/>
                                        <p:tgtEl>
                                          <p:spTgt spid="6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anim calcmode="lin" valueType="num">
                                      <p:cBhvr>
                                        <p:cTn id="33" dur="500" fill="hold"/>
                                        <p:tgtEl>
                                          <p:spTgt spid="62"/>
                                        </p:tgtEl>
                                        <p:attrNameLst>
                                          <p:attrName>ppt_w</p:attrName>
                                        </p:attrNameLst>
                                      </p:cBhvr>
                                      <p:tavLst>
                                        <p:tav tm="0">
                                          <p:val>
                                            <p:fltVal val="0"/>
                                          </p:val>
                                        </p:tav>
                                        <p:tav tm="100000">
                                          <p:val>
                                            <p:strVal val="#ppt_w"/>
                                          </p:val>
                                        </p:tav>
                                      </p:tavLst>
                                    </p:anim>
                                    <p:anim calcmode="lin" valueType="num">
                                      <p:cBhvr>
                                        <p:cTn id="34" dur="500" fill="hold"/>
                                        <p:tgtEl>
                                          <p:spTgt spid="62"/>
                                        </p:tgtEl>
                                        <p:attrNameLst>
                                          <p:attrName>ppt_h</p:attrName>
                                        </p:attrNameLst>
                                      </p:cBhvr>
                                      <p:tavLst>
                                        <p:tav tm="0">
                                          <p:val>
                                            <p:fltVal val="0"/>
                                          </p:val>
                                        </p:tav>
                                        <p:tav tm="100000">
                                          <p:val>
                                            <p:strVal val="#ppt_h"/>
                                          </p:val>
                                        </p:tav>
                                      </p:tavLst>
                                    </p:anim>
                                    <p:animEffect transition="in" filter="fade">
                                      <p:cBhvr>
                                        <p:cTn id="35" dur="500"/>
                                        <p:tgtEl>
                                          <p:spTgt spid="62"/>
                                        </p:tgtEl>
                                      </p:cBhvr>
                                    </p:animEffect>
                                  </p:childTnLst>
                                </p:cTn>
                              </p:par>
                              <p:par>
                                <p:cTn id="36" presetID="42" presetClass="path" presetSubtype="0" accel="50000" decel="50000" fill="hold" grpId="1" nodeType="withEffect">
                                  <p:stCondLst>
                                    <p:cond delay="0"/>
                                  </p:stCondLst>
                                  <p:childTnLst>
                                    <p:animMotion origin="layout" path="M -0.18437 0.2713 L -0.00225 0.01512 " pathEditMode="relative" rAng="0" ptsTypes="AA">
                                      <p:cBhvr>
                                        <p:cTn id="37" dur="1000" fill="hold"/>
                                        <p:tgtEl>
                                          <p:spTgt spid="59"/>
                                        </p:tgtEl>
                                        <p:attrNameLst>
                                          <p:attrName>ppt_x</p:attrName>
                                          <p:attrName>ppt_y</p:attrName>
                                        </p:attrNameLst>
                                      </p:cBhvr>
                                      <p:rCtr x="9097" y="-12809"/>
                                    </p:animMotion>
                                  </p:childTnLst>
                                </p:cTn>
                              </p:par>
                              <p:par>
                                <p:cTn id="38" presetID="42" presetClass="path" presetSubtype="0" accel="50000" decel="50000" fill="hold" grpId="1" nodeType="withEffect">
                                  <p:stCondLst>
                                    <p:cond delay="0"/>
                                  </p:stCondLst>
                                  <p:childTnLst>
                                    <p:animMotion origin="layout" path="M -0.22761 0.15247 L -0.01545 0.02191 " pathEditMode="relative" rAng="0" ptsTypes="AA">
                                      <p:cBhvr>
                                        <p:cTn id="39" dur="1000" fill="hold"/>
                                        <p:tgtEl>
                                          <p:spTgt spid="60"/>
                                        </p:tgtEl>
                                        <p:attrNameLst>
                                          <p:attrName>ppt_x</p:attrName>
                                          <p:attrName>ppt_y</p:attrName>
                                        </p:attrNameLst>
                                      </p:cBhvr>
                                      <p:rCtr x="10608" y="-6543"/>
                                    </p:animMotion>
                                  </p:childTnLst>
                                </p:cTn>
                              </p:par>
                              <p:par>
                                <p:cTn id="40" presetID="42" presetClass="path" presetSubtype="0" accel="50000" decel="50000" fill="hold" grpId="1" nodeType="withEffect">
                                  <p:stCondLst>
                                    <p:cond delay="0"/>
                                  </p:stCondLst>
                                  <p:childTnLst>
                                    <p:animMotion origin="layout" path="M -0.23784 -0.00401 L -0.01944 0.01821 " pathEditMode="relative" rAng="0" ptsTypes="AA">
                                      <p:cBhvr>
                                        <p:cTn id="41" dur="1000" fill="hold"/>
                                        <p:tgtEl>
                                          <p:spTgt spid="61"/>
                                        </p:tgtEl>
                                        <p:attrNameLst>
                                          <p:attrName>ppt_x</p:attrName>
                                          <p:attrName>ppt_y</p:attrName>
                                        </p:attrNameLst>
                                      </p:cBhvr>
                                      <p:rCtr x="10920" y="1111"/>
                                    </p:animMotion>
                                  </p:childTnLst>
                                </p:cTn>
                              </p:par>
                              <p:par>
                                <p:cTn id="42" presetID="42" presetClass="path" presetSubtype="0" accel="50000" decel="50000" fill="hold" grpId="1" nodeType="withEffect">
                                  <p:stCondLst>
                                    <p:cond delay="0"/>
                                  </p:stCondLst>
                                  <p:childTnLst>
                                    <p:animMotion origin="layout" path="M -0.21806 -0.19259 L -0.01285 -0.00803 " pathEditMode="relative" rAng="0" ptsTypes="AA">
                                      <p:cBhvr>
                                        <p:cTn id="43" dur="1000" fill="hold"/>
                                        <p:tgtEl>
                                          <p:spTgt spid="62"/>
                                        </p:tgtEl>
                                        <p:attrNameLst>
                                          <p:attrName>ppt_x</p:attrName>
                                          <p:attrName>ppt_y</p:attrName>
                                        </p:attrNameLst>
                                      </p:cBhvr>
                                      <p:rCtr x="10260" y="9228"/>
                                    </p:animMotion>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1000"/>
                                        <p:tgtEl>
                                          <p:spTgt spid="6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fade">
                                      <p:cBhvr>
                                        <p:cTn id="50" dur="1000"/>
                                        <p:tgtEl>
                                          <p:spTgt spid="6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fade">
                                      <p:cBhvr>
                                        <p:cTn id="53" dur="1000"/>
                                        <p:tgtEl>
                                          <p:spTgt spid="6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6"/>
                                        </p:tgtEl>
                                        <p:attrNameLst>
                                          <p:attrName>style.visibility</p:attrName>
                                        </p:attrNameLst>
                                      </p:cBhvr>
                                      <p:to>
                                        <p:strVal val="visible"/>
                                      </p:to>
                                    </p:set>
                                    <p:animEffect transition="in" filter="fade">
                                      <p:cBhvr>
                                        <p:cTn id="56" dur="1000"/>
                                        <p:tgtEl>
                                          <p:spTgt spid="66"/>
                                        </p:tgtEl>
                                      </p:cBhvr>
                                    </p:animEffect>
                                  </p:childTnLst>
                                </p:cTn>
                              </p:par>
                            </p:childTnLst>
                          </p:cTn>
                        </p:par>
                        <p:par>
                          <p:cTn id="57" fill="hold">
                            <p:stCondLst>
                              <p:cond delay="2500"/>
                            </p:stCondLst>
                            <p:childTnLst>
                              <p:par>
                                <p:cTn id="58" presetID="26" presetClass="emph" presetSubtype="0" fill="hold" grpId="2" nodeType="afterEffect">
                                  <p:stCondLst>
                                    <p:cond delay="0"/>
                                  </p:stCondLst>
                                  <p:childTnLst>
                                    <p:animEffect transition="out" filter="fade">
                                      <p:cBhvr>
                                        <p:cTn id="59" dur="500" tmFilter="0, 0; .2, .5; .8, .5; 1, 0"/>
                                        <p:tgtEl>
                                          <p:spTgt spid="59"/>
                                        </p:tgtEl>
                                      </p:cBhvr>
                                    </p:animEffect>
                                    <p:animScale>
                                      <p:cBhvr>
                                        <p:cTn id="60" dur="250" autoRev="1" fill="hold"/>
                                        <p:tgtEl>
                                          <p:spTgt spid="59"/>
                                        </p:tgtEl>
                                      </p:cBhvr>
                                      <p:by x="105000" y="105000"/>
                                    </p:animScale>
                                  </p:childTnLst>
                                </p:cTn>
                              </p:par>
                              <p:par>
                                <p:cTn id="61" presetID="26" presetClass="emph" presetSubtype="0" fill="hold" grpId="1" nodeType="withEffect">
                                  <p:stCondLst>
                                    <p:cond delay="0"/>
                                  </p:stCondLst>
                                  <p:childTnLst>
                                    <p:animEffect transition="out" filter="fade">
                                      <p:cBhvr>
                                        <p:cTn id="62" dur="500" tmFilter="0, 0; .2, .5; .8, .5; 1, 0"/>
                                        <p:tgtEl>
                                          <p:spTgt spid="63"/>
                                        </p:tgtEl>
                                      </p:cBhvr>
                                    </p:animEffect>
                                    <p:animScale>
                                      <p:cBhvr>
                                        <p:cTn id="63" dur="250" autoRev="1" fill="hold"/>
                                        <p:tgtEl>
                                          <p:spTgt spid="63"/>
                                        </p:tgtEl>
                                      </p:cBhvr>
                                      <p:by x="105000" y="105000"/>
                                    </p:animScale>
                                  </p:childTnLst>
                                </p:cTn>
                              </p:par>
                            </p:childTnLst>
                          </p:cTn>
                        </p:par>
                        <p:par>
                          <p:cTn id="64" fill="hold">
                            <p:stCondLst>
                              <p:cond delay="3000"/>
                            </p:stCondLst>
                            <p:childTnLst>
                              <p:par>
                                <p:cTn id="65" presetID="26" presetClass="emph" presetSubtype="0" fill="hold" grpId="2" nodeType="afterEffect">
                                  <p:stCondLst>
                                    <p:cond delay="0"/>
                                  </p:stCondLst>
                                  <p:childTnLst>
                                    <p:animEffect transition="out" filter="fade">
                                      <p:cBhvr>
                                        <p:cTn id="66" dur="500" tmFilter="0, 0; .2, .5; .8, .5; 1, 0"/>
                                        <p:tgtEl>
                                          <p:spTgt spid="60"/>
                                        </p:tgtEl>
                                      </p:cBhvr>
                                    </p:animEffect>
                                    <p:animScale>
                                      <p:cBhvr>
                                        <p:cTn id="67" dur="250" autoRev="1" fill="hold"/>
                                        <p:tgtEl>
                                          <p:spTgt spid="60"/>
                                        </p:tgtEl>
                                      </p:cBhvr>
                                      <p:by x="105000" y="105000"/>
                                    </p:animScale>
                                  </p:childTnLst>
                                </p:cTn>
                              </p:par>
                              <p:par>
                                <p:cTn id="68" presetID="26" presetClass="emph" presetSubtype="0" fill="hold" grpId="1" nodeType="withEffect">
                                  <p:stCondLst>
                                    <p:cond delay="0"/>
                                  </p:stCondLst>
                                  <p:childTnLst>
                                    <p:animEffect transition="out" filter="fade">
                                      <p:cBhvr>
                                        <p:cTn id="69" dur="500" tmFilter="0, 0; .2, .5; .8, .5; 1, 0"/>
                                        <p:tgtEl>
                                          <p:spTgt spid="64"/>
                                        </p:tgtEl>
                                      </p:cBhvr>
                                    </p:animEffect>
                                    <p:animScale>
                                      <p:cBhvr>
                                        <p:cTn id="70" dur="250" autoRev="1" fill="hold"/>
                                        <p:tgtEl>
                                          <p:spTgt spid="64"/>
                                        </p:tgtEl>
                                      </p:cBhvr>
                                      <p:by x="105000" y="105000"/>
                                    </p:animScale>
                                  </p:childTnLst>
                                </p:cTn>
                              </p:par>
                            </p:childTnLst>
                          </p:cTn>
                        </p:par>
                        <p:par>
                          <p:cTn id="71" fill="hold">
                            <p:stCondLst>
                              <p:cond delay="3500"/>
                            </p:stCondLst>
                            <p:childTnLst>
                              <p:par>
                                <p:cTn id="72" presetID="26" presetClass="emph" presetSubtype="0" fill="hold" grpId="2" nodeType="afterEffect">
                                  <p:stCondLst>
                                    <p:cond delay="0"/>
                                  </p:stCondLst>
                                  <p:childTnLst>
                                    <p:animEffect transition="out" filter="fade">
                                      <p:cBhvr>
                                        <p:cTn id="73" dur="500" tmFilter="0, 0; .2, .5; .8, .5; 1, 0"/>
                                        <p:tgtEl>
                                          <p:spTgt spid="61"/>
                                        </p:tgtEl>
                                      </p:cBhvr>
                                    </p:animEffect>
                                    <p:animScale>
                                      <p:cBhvr>
                                        <p:cTn id="74" dur="250" autoRev="1" fill="hold"/>
                                        <p:tgtEl>
                                          <p:spTgt spid="61"/>
                                        </p:tgtEl>
                                      </p:cBhvr>
                                      <p:by x="105000" y="105000"/>
                                    </p:animScale>
                                  </p:childTnLst>
                                </p:cTn>
                              </p:par>
                              <p:par>
                                <p:cTn id="75" presetID="26" presetClass="emph" presetSubtype="0" fill="hold" grpId="1" nodeType="withEffect">
                                  <p:stCondLst>
                                    <p:cond delay="0"/>
                                  </p:stCondLst>
                                  <p:childTnLst>
                                    <p:animEffect transition="out" filter="fade">
                                      <p:cBhvr>
                                        <p:cTn id="76" dur="500" tmFilter="0, 0; .2, .5; .8, .5; 1, 0"/>
                                        <p:tgtEl>
                                          <p:spTgt spid="65"/>
                                        </p:tgtEl>
                                      </p:cBhvr>
                                    </p:animEffect>
                                    <p:animScale>
                                      <p:cBhvr>
                                        <p:cTn id="77" dur="250" autoRev="1" fill="hold"/>
                                        <p:tgtEl>
                                          <p:spTgt spid="65"/>
                                        </p:tgtEl>
                                      </p:cBhvr>
                                      <p:by x="105000" y="105000"/>
                                    </p:animScale>
                                  </p:childTnLst>
                                </p:cTn>
                              </p:par>
                            </p:childTnLst>
                          </p:cTn>
                        </p:par>
                        <p:par>
                          <p:cTn id="78" fill="hold">
                            <p:stCondLst>
                              <p:cond delay="4000"/>
                            </p:stCondLst>
                            <p:childTnLst>
                              <p:par>
                                <p:cTn id="79" presetID="26" presetClass="emph" presetSubtype="0" fill="hold" grpId="2" nodeType="afterEffect">
                                  <p:stCondLst>
                                    <p:cond delay="0"/>
                                  </p:stCondLst>
                                  <p:childTnLst>
                                    <p:animEffect transition="out" filter="fade">
                                      <p:cBhvr>
                                        <p:cTn id="80" dur="500" tmFilter="0, 0; .2, .5; .8, .5; 1, 0"/>
                                        <p:tgtEl>
                                          <p:spTgt spid="62"/>
                                        </p:tgtEl>
                                      </p:cBhvr>
                                    </p:animEffect>
                                    <p:animScale>
                                      <p:cBhvr>
                                        <p:cTn id="81" dur="250" autoRev="1" fill="hold"/>
                                        <p:tgtEl>
                                          <p:spTgt spid="62"/>
                                        </p:tgtEl>
                                      </p:cBhvr>
                                      <p:by x="105000" y="105000"/>
                                    </p:animScale>
                                  </p:childTnLst>
                                </p:cTn>
                              </p:par>
                              <p:par>
                                <p:cTn id="82" presetID="26" presetClass="emph" presetSubtype="0" fill="hold" grpId="1" nodeType="withEffect">
                                  <p:stCondLst>
                                    <p:cond delay="0"/>
                                  </p:stCondLst>
                                  <p:childTnLst>
                                    <p:animEffect transition="out" filter="fade">
                                      <p:cBhvr>
                                        <p:cTn id="83" dur="500" tmFilter="0, 0; .2, .5; .8, .5; 1, 0"/>
                                        <p:tgtEl>
                                          <p:spTgt spid="66"/>
                                        </p:tgtEl>
                                      </p:cBhvr>
                                    </p:animEffect>
                                    <p:animScale>
                                      <p:cBhvr>
                                        <p:cTn id="84" dur="250" autoRev="1" fill="hold"/>
                                        <p:tgtEl>
                                          <p:spTgt spid="6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p:bldP spid="59" grpId="0" animBg="1"/>
      <p:bldP spid="59" grpId="1" animBg="1"/>
      <p:bldP spid="59" grpId="2" animBg="1"/>
      <p:bldP spid="60" grpId="0" animBg="1"/>
      <p:bldP spid="60" grpId="1" animBg="1"/>
      <p:bldP spid="60" grpId="2" animBg="1"/>
      <p:bldP spid="61" grpId="0" animBg="1"/>
      <p:bldP spid="61" grpId="1" animBg="1"/>
      <p:bldP spid="61" grpId="2" animBg="1"/>
      <p:bldP spid="62" grpId="0" animBg="1"/>
      <p:bldP spid="62" grpId="1" animBg="1"/>
      <p:bldP spid="62" grpId="2" animBg="1"/>
      <p:bldP spid="63" grpId="0"/>
      <p:bldP spid="63" grpId="1"/>
      <p:bldP spid="64" grpId="0"/>
      <p:bldP spid="64" grpId="1"/>
      <p:bldP spid="65" grpId="0"/>
      <p:bldP spid="65" grpId="1"/>
      <p:bldP spid="66" grpId="0"/>
      <p:bldP spid="66"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000" b="1" dirty="0"/>
              <a:t>实现</a:t>
            </a:r>
            <a:r>
              <a:rPr lang="zh-CN" altLang="en-US" sz="3000" b="1" dirty="0">
                <a:solidFill>
                  <a:srgbClr val="FF0000"/>
                </a:solidFill>
              </a:rPr>
              <a:t>医疗区域整合模式</a:t>
            </a:r>
            <a:r>
              <a:rPr lang="zh-CN" altLang="en-US" sz="3000" b="1" dirty="0"/>
              <a:t>下的分级诊疗大格局</a:t>
            </a:r>
          </a:p>
        </p:txBody>
      </p:sp>
      <p:pic>
        <p:nvPicPr>
          <p:cNvPr id="4" name="Picture 2"/>
          <p:cNvPicPr>
            <a:picLocks noChangeAspect="1" noChangeArrowheads="1"/>
          </p:cNvPicPr>
          <p:nvPr/>
        </p:nvPicPr>
        <p:blipFill>
          <a:blip r:embed="rId2"/>
          <a:srcRect/>
          <a:stretch>
            <a:fillRect/>
          </a:stretch>
        </p:blipFill>
        <p:spPr bwMode="auto">
          <a:xfrm>
            <a:off x="5728447" y="1172836"/>
            <a:ext cx="2532501" cy="1845290"/>
          </a:xfrm>
          <a:prstGeom prst="rect">
            <a:avLst/>
          </a:prstGeom>
          <a:noFill/>
          <a:ln w="9525">
            <a:noFill/>
            <a:miter lim="800000"/>
            <a:headEnd/>
            <a:tailEnd/>
          </a:ln>
        </p:spPr>
      </p:pic>
      <p:pic>
        <p:nvPicPr>
          <p:cNvPr id="5" name="Picture 3"/>
          <p:cNvPicPr>
            <a:picLocks noChangeAspect="1" noChangeArrowheads="1"/>
          </p:cNvPicPr>
          <p:nvPr/>
        </p:nvPicPr>
        <p:blipFill>
          <a:blip r:embed="rId3"/>
          <a:srcRect/>
          <a:stretch>
            <a:fillRect/>
          </a:stretch>
        </p:blipFill>
        <p:spPr bwMode="auto">
          <a:xfrm>
            <a:off x="5559014" y="2970434"/>
            <a:ext cx="2971884" cy="1459047"/>
          </a:xfrm>
          <a:prstGeom prst="rect">
            <a:avLst/>
          </a:prstGeom>
          <a:noFill/>
          <a:ln w="9525">
            <a:noFill/>
            <a:miter lim="800000"/>
            <a:headEnd/>
            <a:tailEnd/>
          </a:ln>
        </p:spPr>
      </p:pic>
      <p:sp>
        <p:nvSpPr>
          <p:cNvPr id="6" name="TextBox 5"/>
          <p:cNvSpPr txBox="1"/>
          <p:nvPr/>
        </p:nvSpPr>
        <p:spPr>
          <a:xfrm>
            <a:off x="2089674" y="4477877"/>
            <a:ext cx="4566621" cy="577081"/>
          </a:xfrm>
          <a:prstGeom prst="rect">
            <a:avLst/>
          </a:prstGeom>
          <a:solidFill>
            <a:srgbClr val="FF0000"/>
          </a:solidFill>
        </p:spPr>
        <p:txBody>
          <a:bodyPr wrap="square" lIns="68580" tIns="34290" rIns="68580" bIns="34290" rtlCol="0">
            <a:spAutoFit/>
          </a:bodyPr>
          <a:lstStyle/>
          <a:p>
            <a:r>
              <a:rPr lang="zh-CN" altLang="en-US" sz="3300" b="1" dirty="0">
                <a:solidFill>
                  <a:srgbClr val="FFFF00"/>
                </a:solidFill>
                <a:latin typeface="华文行楷" pitchFamily="2" charset="-122"/>
                <a:ea typeface="华文行楷" pitchFamily="2" charset="-122"/>
              </a:rPr>
              <a:t>地市级医院发展的出路！</a:t>
            </a:r>
          </a:p>
        </p:txBody>
      </p:sp>
      <p:pic>
        <p:nvPicPr>
          <p:cNvPr id="55298" name="Picture 2" descr="I:\文件\2020\医政\IMG_9107.jpg"/>
          <p:cNvPicPr>
            <a:picLocks noChangeAspect="1" noChangeArrowheads="1"/>
          </p:cNvPicPr>
          <p:nvPr/>
        </p:nvPicPr>
        <p:blipFill>
          <a:blip r:embed="rId4" cstate="print"/>
          <a:srcRect/>
          <a:stretch>
            <a:fillRect/>
          </a:stretch>
        </p:blipFill>
        <p:spPr bwMode="auto">
          <a:xfrm>
            <a:off x="217843" y="1340807"/>
            <a:ext cx="5260489" cy="2621089"/>
          </a:xfrm>
          <a:prstGeom prst="rect">
            <a:avLst/>
          </a:prstGeom>
          <a:noFill/>
        </p:spPr>
      </p:pic>
      <p:pic>
        <p:nvPicPr>
          <p:cNvPr id="55299" name="Picture 3"/>
          <p:cNvPicPr>
            <a:picLocks noChangeAspect="1" noChangeArrowheads="1"/>
          </p:cNvPicPr>
          <p:nvPr/>
        </p:nvPicPr>
        <p:blipFill>
          <a:blip r:embed="rId5" cstate="print"/>
          <a:srcRect/>
          <a:stretch>
            <a:fillRect/>
          </a:stretch>
        </p:blipFill>
        <p:spPr bwMode="auto">
          <a:xfrm>
            <a:off x="233978" y="3933607"/>
            <a:ext cx="1645921" cy="1096934"/>
          </a:xfrm>
          <a:prstGeom prst="rect">
            <a:avLst/>
          </a:prstGeom>
          <a:noFill/>
          <a:ln w="9525">
            <a:noFill/>
            <a:miter lim="800000"/>
            <a:headEnd/>
            <a:tailEnd/>
          </a:ln>
        </p:spPr>
      </p:pic>
      <p:sp>
        <p:nvSpPr>
          <p:cNvPr id="8" name="TextBox 7"/>
          <p:cNvSpPr txBox="1"/>
          <p:nvPr/>
        </p:nvSpPr>
        <p:spPr>
          <a:xfrm>
            <a:off x="637390" y="4840941"/>
            <a:ext cx="814892" cy="253916"/>
          </a:xfrm>
          <a:prstGeom prst="rect">
            <a:avLst/>
          </a:prstGeom>
          <a:noFill/>
          <a:ln>
            <a:solidFill>
              <a:srgbClr val="FF0000"/>
            </a:solidFill>
          </a:ln>
        </p:spPr>
        <p:txBody>
          <a:bodyPr wrap="square" lIns="68580" tIns="34290" rIns="68580" bIns="34290" rtlCol="0">
            <a:spAutoFit/>
          </a:bodyPr>
          <a:lstStyle/>
          <a:p>
            <a:pPr algn="ctr"/>
            <a:r>
              <a:rPr lang="zh-CN" altLang="en-US" sz="1200" b="1" dirty="0"/>
              <a:t>医疗集团</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内容占位符 2"/>
          <p:cNvSpPr>
            <a:spLocks noGrp="1"/>
          </p:cNvSpPr>
          <p:nvPr>
            <p:ph idx="1"/>
          </p:nvPr>
        </p:nvSpPr>
        <p:spPr>
          <a:xfrm>
            <a:off x="323528" y="1203598"/>
            <a:ext cx="4320480" cy="3431381"/>
          </a:xfrm>
        </p:spPr>
        <p:txBody>
          <a:bodyPr>
            <a:normAutofit/>
          </a:bodyPr>
          <a:lstStyle/>
          <a:p>
            <a:pPr>
              <a:lnSpc>
                <a:spcPts val="1700"/>
              </a:lnSpc>
              <a:spcBef>
                <a:spcPts val="0"/>
              </a:spcBef>
              <a:buFont typeface="Arial" charset="0"/>
              <a:buNone/>
            </a:pPr>
            <a:r>
              <a:rPr lang="zh-CN" altLang="en-US" sz="1200" b="1" dirty="0">
                <a:latin typeface="微软雅黑" panose="020B0503020204020204" charset="-122"/>
                <a:ea typeface="微软雅黑" panose="020B0503020204020204" charset="-122"/>
              </a:rPr>
              <a:t>城区其他二级医院：</a:t>
            </a:r>
          </a:p>
          <a:p>
            <a:pPr>
              <a:lnSpc>
                <a:spcPts val="1700"/>
              </a:lnSpc>
              <a:spcBef>
                <a:spcPts val="0"/>
              </a:spcBef>
            </a:pPr>
            <a:r>
              <a:rPr lang="en-US" altLang="zh-CN" sz="1200" b="1" dirty="0">
                <a:latin typeface="微软雅黑" panose="020B0503020204020204" charset="-122"/>
                <a:ea typeface="微软雅黑" panose="020B0503020204020204" charset="-122"/>
              </a:rPr>
              <a:t>1</a:t>
            </a:r>
            <a:r>
              <a:rPr lang="zh-CN" altLang="en-US" sz="1200" b="1" dirty="0">
                <a:latin typeface="微软雅黑" panose="020B0503020204020204" charset="-122"/>
                <a:ea typeface="微软雅黑" panose="020B0503020204020204" charset="-122"/>
              </a:rPr>
              <a:t>、包头云龙骨科医院</a:t>
            </a:r>
          </a:p>
          <a:p>
            <a:pPr>
              <a:lnSpc>
                <a:spcPts val="1700"/>
              </a:lnSpc>
              <a:spcBef>
                <a:spcPts val="0"/>
              </a:spcBef>
              <a:buFont typeface="Arial" charset="0"/>
              <a:buNone/>
            </a:pPr>
            <a:r>
              <a:rPr lang="zh-CN" altLang="en-US" sz="1200" b="1" dirty="0">
                <a:latin typeface="微软雅黑" panose="020B0503020204020204" charset="-122"/>
                <a:ea typeface="微软雅黑" panose="020B0503020204020204" charset="-122"/>
              </a:rPr>
              <a:t>城区社区卫生服务机构：</a:t>
            </a:r>
          </a:p>
          <a:p>
            <a:pPr>
              <a:lnSpc>
                <a:spcPts val="1700"/>
              </a:lnSpc>
              <a:spcBef>
                <a:spcPts val="0"/>
              </a:spcBef>
            </a:pPr>
            <a:r>
              <a:rPr lang="en-US" altLang="zh-CN" sz="1200" b="1" dirty="0">
                <a:latin typeface="微软雅黑" panose="020B0503020204020204" charset="-122"/>
                <a:ea typeface="微软雅黑" panose="020B0503020204020204" charset="-122"/>
              </a:rPr>
              <a:t>1</a:t>
            </a:r>
            <a:r>
              <a:rPr lang="zh-CN" altLang="en-US" sz="1200" b="1" dirty="0">
                <a:latin typeface="微软雅黑" panose="020B0503020204020204" charset="-122"/>
                <a:ea typeface="微软雅黑" panose="020B0503020204020204" charset="-122"/>
              </a:rPr>
              <a:t>、昆区友谊办事处社区卫生服务中心★</a:t>
            </a:r>
          </a:p>
          <a:p>
            <a:pPr>
              <a:lnSpc>
                <a:spcPts val="1700"/>
              </a:lnSpc>
              <a:spcBef>
                <a:spcPts val="0"/>
              </a:spcBef>
            </a:pPr>
            <a:r>
              <a:rPr lang="en-US" altLang="zh-CN" sz="1200" b="1" dirty="0">
                <a:latin typeface="微软雅黑" panose="020B0503020204020204" charset="-122"/>
                <a:ea typeface="微软雅黑" panose="020B0503020204020204" charset="-122"/>
              </a:rPr>
              <a:t>2</a:t>
            </a:r>
            <a:r>
              <a:rPr lang="zh-CN" altLang="en-US" sz="1200" b="1" dirty="0">
                <a:latin typeface="微软雅黑" panose="020B0503020204020204" charset="-122"/>
                <a:ea typeface="微软雅黑" panose="020B0503020204020204" charset="-122"/>
              </a:rPr>
              <a:t>、昆区白云办事处社区卫生服务中心★</a:t>
            </a:r>
          </a:p>
          <a:p>
            <a:pPr>
              <a:lnSpc>
                <a:spcPts val="1700"/>
              </a:lnSpc>
              <a:spcBef>
                <a:spcPts val="0"/>
              </a:spcBef>
            </a:pPr>
            <a:r>
              <a:rPr lang="en-US" altLang="zh-CN" sz="1200" b="1" dirty="0">
                <a:latin typeface="微软雅黑" panose="020B0503020204020204" charset="-122"/>
                <a:ea typeface="微软雅黑" panose="020B0503020204020204" charset="-122"/>
              </a:rPr>
              <a:t>3</a:t>
            </a:r>
            <a:r>
              <a:rPr lang="zh-CN" altLang="en-US" sz="1200" b="1" dirty="0">
                <a:latin typeface="微软雅黑" panose="020B0503020204020204" charset="-122"/>
                <a:ea typeface="微软雅黑" panose="020B0503020204020204" charset="-122"/>
              </a:rPr>
              <a:t>、昆区少先办事处友谊</a:t>
            </a:r>
            <a:r>
              <a:rPr lang="en-US" altLang="zh-CN" sz="1200" b="1" dirty="0">
                <a:latin typeface="微软雅黑" panose="020B0503020204020204" charset="-122"/>
                <a:ea typeface="微软雅黑" panose="020B0503020204020204" charset="-122"/>
              </a:rPr>
              <a:t>15</a:t>
            </a:r>
            <a:r>
              <a:rPr lang="zh-CN" altLang="en-US" sz="1200" b="1" dirty="0">
                <a:latin typeface="微软雅黑" panose="020B0503020204020204" charset="-122"/>
                <a:ea typeface="微软雅黑" panose="020B0503020204020204" charset="-122"/>
              </a:rPr>
              <a:t>街坊社区卫生服务中心★</a:t>
            </a:r>
          </a:p>
          <a:p>
            <a:pPr>
              <a:lnSpc>
                <a:spcPts val="1700"/>
              </a:lnSpc>
              <a:spcBef>
                <a:spcPts val="0"/>
              </a:spcBef>
            </a:pPr>
            <a:r>
              <a:rPr lang="en-US" altLang="zh-CN" sz="1200" b="1" dirty="0">
                <a:latin typeface="微软雅黑" panose="020B0503020204020204" charset="-122"/>
                <a:ea typeface="微软雅黑" panose="020B0503020204020204" charset="-122"/>
              </a:rPr>
              <a:t>4</a:t>
            </a:r>
            <a:r>
              <a:rPr lang="zh-CN" altLang="en-US" sz="1200" b="1" dirty="0">
                <a:latin typeface="微软雅黑" panose="020B0503020204020204" charset="-122"/>
                <a:ea typeface="微软雅黑" panose="020B0503020204020204" charset="-122"/>
              </a:rPr>
              <a:t>、昆区黄河办事处社区卫生服务中心★</a:t>
            </a:r>
          </a:p>
          <a:p>
            <a:pPr>
              <a:lnSpc>
                <a:spcPts val="1700"/>
              </a:lnSpc>
              <a:spcBef>
                <a:spcPts val="0"/>
              </a:spcBef>
            </a:pPr>
            <a:r>
              <a:rPr lang="en-US" altLang="zh-CN" sz="1200" b="1" dirty="0">
                <a:latin typeface="微软雅黑" panose="020B0503020204020204" charset="-122"/>
                <a:ea typeface="微软雅黑" panose="020B0503020204020204" charset="-122"/>
              </a:rPr>
              <a:t>5</a:t>
            </a:r>
            <a:r>
              <a:rPr lang="zh-CN" altLang="en-US" sz="1200" b="1" dirty="0">
                <a:latin typeface="微软雅黑" panose="020B0503020204020204" charset="-122"/>
                <a:ea typeface="微软雅黑" panose="020B0503020204020204" charset="-122"/>
              </a:rPr>
              <a:t>、昆区少先路办事处友谊</a:t>
            </a:r>
            <a:r>
              <a:rPr lang="en-US" altLang="zh-CN" sz="1200" b="1" dirty="0">
                <a:latin typeface="微软雅黑" panose="020B0503020204020204" charset="-122"/>
                <a:ea typeface="微软雅黑" panose="020B0503020204020204" charset="-122"/>
              </a:rPr>
              <a:t>18</a:t>
            </a:r>
            <a:r>
              <a:rPr lang="zh-CN" altLang="en-US" sz="1200" b="1" dirty="0">
                <a:latin typeface="微软雅黑" panose="020B0503020204020204" charset="-122"/>
                <a:ea typeface="微软雅黑" panose="020B0503020204020204" charset="-122"/>
              </a:rPr>
              <a:t>街坊社区卫生服务中心★</a:t>
            </a:r>
          </a:p>
          <a:p>
            <a:pPr>
              <a:lnSpc>
                <a:spcPts val="1700"/>
              </a:lnSpc>
              <a:spcBef>
                <a:spcPts val="0"/>
              </a:spcBef>
            </a:pPr>
            <a:r>
              <a:rPr lang="en-US" altLang="zh-CN" sz="1200" b="1" dirty="0">
                <a:latin typeface="微软雅黑" panose="020B0503020204020204" charset="-122"/>
                <a:ea typeface="微软雅黑" panose="020B0503020204020204" charset="-122"/>
              </a:rPr>
              <a:t>6</a:t>
            </a:r>
            <a:r>
              <a:rPr lang="zh-CN" altLang="en-US" sz="1200" b="1" dirty="0">
                <a:latin typeface="微软雅黑" panose="020B0503020204020204" charset="-122"/>
                <a:ea typeface="微软雅黑" panose="020B0503020204020204" charset="-122"/>
              </a:rPr>
              <a:t>、昆区林荫办事处社区卫生服务中心★</a:t>
            </a:r>
          </a:p>
          <a:p>
            <a:pPr>
              <a:lnSpc>
                <a:spcPts val="1700"/>
              </a:lnSpc>
              <a:spcBef>
                <a:spcPts val="0"/>
              </a:spcBef>
            </a:pPr>
            <a:r>
              <a:rPr lang="en-US" altLang="zh-CN" sz="1200" b="1" dirty="0">
                <a:latin typeface="微软雅黑" panose="020B0503020204020204" charset="-122"/>
                <a:ea typeface="微软雅黑" panose="020B0503020204020204" charset="-122"/>
              </a:rPr>
              <a:t>7</a:t>
            </a:r>
            <a:r>
              <a:rPr lang="zh-CN" altLang="en-US" sz="1200" b="1" dirty="0">
                <a:latin typeface="微软雅黑" panose="020B0503020204020204" charset="-122"/>
                <a:ea typeface="微软雅黑" panose="020B0503020204020204" charset="-122"/>
              </a:rPr>
              <a:t>、昆区沼潭办事处社区卫生服务中心</a:t>
            </a:r>
          </a:p>
          <a:p>
            <a:pPr>
              <a:lnSpc>
                <a:spcPts val="1700"/>
              </a:lnSpc>
              <a:spcBef>
                <a:spcPts val="0"/>
              </a:spcBef>
              <a:buFont typeface="Arial" charset="0"/>
              <a:buNone/>
            </a:pPr>
            <a:r>
              <a:rPr lang="zh-CN" altLang="en-US" sz="1200" b="1" dirty="0">
                <a:latin typeface="微软雅黑" panose="020B0503020204020204" charset="-122"/>
                <a:ea typeface="微软雅黑" panose="020B0503020204020204" charset="-122"/>
              </a:rPr>
              <a:t>妇幼保健机构、康复医院、护理院等其他机构：</a:t>
            </a:r>
          </a:p>
          <a:p>
            <a:pPr>
              <a:lnSpc>
                <a:spcPts val="1700"/>
              </a:lnSpc>
              <a:spcBef>
                <a:spcPts val="0"/>
              </a:spcBef>
            </a:pPr>
            <a:r>
              <a:rPr lang="en-US" altLang="zh-CN" sz="1200" b="1" dirty="0">
                <a:latin typeface="微软雅黑" panose="020B0503020204020204" charset="-122"/>
                <a:ea typeface="微软雅黑" panose="020B0503020204020204" charset="-122"/>
              </a:rPr>
              <a:t>1</a:t>
            </a:r>
            <a:r>
              <a:rPr lang="zh-CN" altLang="en-US" sz="1200" b="1" dirty="0">
                <a:latin typeface="微软雅黑" panose="020B0503020204020204" charset="-122"/>
                <a:ea typeface="微软雅黑" panose="020B0503020204020204" charset="-122"/>
              </a:rPr>
              <a:t>、内蒙古包钢康复医院★</a:t>
            </a:r>
          </a:p>
          <a:p>
            <a:pPr>
              <a:lnSpc>
                <a:spcPts val="1700"/>
              </a:lnSpc>
              <a:spcBef>
                <a:spcPts val="0"/>
              </a:spcBef>
            </a:pPr>
            <a:r>
              <a:rPr lang="en-US" altLang="zh-CN" sz="1200" b="1" dirty="0">
                <a:latin typeface="微软雅黑" panose="020B0503020204020204" charset="-122"/>
                <a:ea typeface="微软雅黑" panose="020B0503020204020204" charset="-122"/>
              </a:rPr>
              <a:t>2</a:t>
            </a:r>
            <a:r>
              <a:rPr lang="zh-CN" altLang="en-US" sz="1200" b="1" dirty="0">
                <a:latin typeface="微软雅黑" panose="020B0503020204020204" charset="-122"/>
                <a:ea typeface="微软雅黑" panose="020B0503020204020204" charset="-122"/>
              </a:rPr>
              <a:t>、包钢青山疗养院、包钢预防保健中心</a:t>
            </a:r>
            <a:endParaRPr lang="en-US" altLang="zh-CN" sz="1200" b="1" dirty="0">
              <a:latin typeface="微软雅黑" panose="020B0503020204020204" charset="-122"/>
              <a:ea typeface="微软雅黑" panose="020B0503020204020204" charset="-122"/>
            </a:endParaRPr>
          </a:p>
          <a:p>
            <a:pPr>
              <a:buFont typeface="Arial" charset="0"/>
              <a:buNone/>
            </a:pPr>
            <a:endParaRPr lang="zh-CN" altLang="en-US" sz="1200" b="1" dirty="0"/>
          </a:p>
        </p:txBody>
      </p:sp>
      <p:sp>
        <p:nvSpPr>
          <p:cNvPr id="7" name="Text Box 18"/>
          <p:cNvSpPr txBox="1">
            <a:spLocks noChangeArrowheads="1"/>
          </p:cNvSpPr>
          <p:nvPr/>
        </p:nvSpPr>
        <p:spPr bwMode="gray">
          <a:xfrm>
            <a:off x="1691680" y="372905"/>
            <a:ext cx="5976664"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a:t>
            </a:r>
          </a:p>
        </p:txBody>
      </p:sp>
      <p:cxnSp>
        <p:nvCxnSpPr>
          <p:cNvPr id="8" name="直接连接符​​ 14"/>
          <p:cNvCxnSpPr/>
          <p:nvPr/>
        </p:nvCxnSpPr>
        <p:spPr>
          <a:xfrm>
            <a:off x="2699792" y="841609"/>
            <a:ext cx="4075120"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024" y="1491630"/>
            <a:ext cx="3596714" cy="2195703"/>
          </a:xfrm>
          <a:prstGeom prst="rect">
            <a:avLst/>
          </a:prstGeom>
        </p:spPr>
      </p:pic>
    </p:spTree>
    <p:extLst>
      <p:ext uri="{BB962C8B-B14F-4D97-AF65-F5344CB8AC3E}">
        <p14:creationId xmlns:p14="http://schemas.microsoft.com/office/powerpoint/2010/main" val="1318646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1"/>
          <p:cNvSpPr>
            <a:spLocks noGrp="1"/>
          </p:cNvSpPr>
          <p:nvPr>
            <p:ph type="title"/>
          </p:nvPr>
        </p:nvSpPr>
        <p:spPr>
          <a:xfrm>
            <a:off x="971600" y="407530"/>
            <a:ext cx="7848872" cy="451144"/>
          </a:xfrm>
        </p:spPr>
        <p:txBody>
          <a:bodyPr/>
          <a:lstStyle/>
          <a:p>
            <a:r>
              <a:rPr lang="zh-CN" altLang="en-US" sz="2800" b="1" dirty="0"/>
              <a:t>实现</a:t>
            </a:r>
            <a:r>
              <a:rPr lang="zh-CN" altLang="en-US" sz="2800" b="1" dirty="0">
                <a:solidFill>
                  <a:srgbClr val="FF0000"/>
                </a:solidFill>
              </a:rPr>
              <a:t>医疗区域整合模式</a:t>
            </a:r>
            <a:r>
              <a:rPr lang="zh-CN" altLang="en-US" sz="2800" b="1" dirty="0"/>
              <a:t>下的分级诊疗大格局（一）</a:t>
            </a:r>
          </a:p>
        </p:txBody>
      </p:sp>
      <p:sp>
        <p:nvSpPr>
          <p:cNvPr id="65539" name="内容占位符 8"/>
          <p:cNvSpPr>
            <a:spLocks noGrp="1"/>
          </p:cNvSpPr>
          <p:nvPr>
            <p:ph idx="1"/>
          </p:nvPr>
        </p:nvSpPr>
        <p:spPr/>
        <p:txBody>
          <a:bodyPr/>
          <a:lstStyle/>
          <a:p>
            <a:r>
              <a:rPr lang="zh-CN" altLang="en-US" b="1" dirty="0"/>
              <a:t>探索企业化管理模式和手段，实现集团内部公司化管理与公立医院公益化运营有机结合。</a:t>
            </a:r>
            <a:endParaRPr lang="en-US" altLang="zh-CN" b="1" dirty="0"/>
          </a:p>
          <a:p>
            <a:r>
              <a:rPr lang="zh-CN" altLang="en-US" b="1" dirty="0"/>
              <a:t>“医院集团”依据网格化管理的要求，实现区域内分工协作，资源整合，工作接续，统筹管理。</a:t>
            </a:r>
            <a:endParaRPr lang="en-US" altLang="zh-CN" b="1" dirty="0"/>
          </a:p>
          <a:p>
            <a:r>
              <a:rPr lang="zh-CN" altLang="en-US" b="1" dirty="0"/>
              <a:t>以紧密型医疗集团模式为主体，非紧密型为补充。</a:t>
            </a:r>
            <a:endParaRPr lang="en-US" altLang="zh-CN" b="1" dirty="0"/>
          </a:p>
          <a:p>
            <a:r>
              <a:rPr lang="zh-CN" altLang="en-US" b="1" dirty="0"/>
              <a:t>推进医疗集团网格化管理模式，加强同质化建设，推动优质医疗资源有序下沉和合理配置。</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600" y="407530"/>
            <a:ext cx="7920880" cy="451144"/>
          </a:xfrm>
        </p:spPr>
        <p:txBody>
          <a:bodyPr/>
          <a:lstStyle/>
          <a:p>
            <a:r>
              <a:rPr lang="zh-CN" altLang="en-US" sz="2800" b="1" dirty="0"/>
              <a:t>实现</a:t>
            </a:r>
            <a:r>
              <a:rPr lang="zh-CN" altLang="en-US" sz="2800" b="1" dirty="0">
                <a:solidFill>
                  <a:srgbClr val="FF0000"/>
                </a:solidFill>
              </a:rPr>
              <a:t>医疗区域整合模式</a:t>
            </a:r>
            <a:r>
              <a:rPr lang="zh-CN" altLang="en-US" sz="2800" b="1" dirty="0"/>
              <a:t>下的分级诊疗大格局（二）</a:t>
            </a:r>
          </a:p>
        </p:txBody>
      </p:sp>
      <p:sp>
        <p:nvSpPr>
          <p:cNvPr id="3" name="内容占位符 2"/>
          <p:cNvSpPr>
            <a:spLocks noGrp="1"/>
          </p:cNvSpPr>
          <p:nvPr>
            <p:ph idx="1"/>
          </p:nvPr>
        </p:nvSpPr>
        <p:spPr/>
        <p:txBody>
          <a:bodyPr/>
          <a:lstStyle/>
          <a:p>
            <a:r>
              <a:rPr lang="zh-CN" altLang="en-US" b="1" dirty="0"/>
              <a:t>医院托管：医院产权所有者将医院的经营权移交其他法人或自然人经营管理。实现医院所有权与经营权的分离。</a:t>
            </a:r>
            <a:endParaRPr lang="en-US" altLang="zh-CN" b="1" dirty="0"/>
          </a:p>
          <a:p>
            <a:r>
              <a:rPr lang="zh-CN" altLang="en-US" b="1" dirty="0"/>
              <a:t>三不变：医院性质不变，人员身份不变，资产管理不变。</a:t>
            </a:r>
          </a:p>
          <a:p>
            <a:r>
              <a:rPr lang="zh-CN" altLang="en-US" b="1" dirty="0"/>
              <a:t>三统一：行政运行统一管理，业务技术统一模式，信息系统统一标准。</a:t>
            </a:r>
            <a:endParaRPr lang="en-US" altLang="zh-CN" b="1" dirty="0"/>
          </a:p>
          <a:p>
            <a:r>
              <a:rPr lang="zh-CN" altLang="en-US" b="1" dirty="0"/>
              <a:t>受托方拥有所托管医院的经营管理决策权、人事任免权、经济分配权以及合理使用依法处置托管资产的权利。</a:t>
            </a:r>
            <a:endParaRPr lang="en-US" altLang="zh-CN" b="1"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491630"/>
            <a:ext cx="4608512" cy="2232248"/>
          </a:xfrm>
        </p:spPr>
        <p:txBody>
          <a:bodyPr>
            <a:normAutofit fontScale="92500"/>
          </a:bodyPr>
          <a:lstStyle/>
          <a:p>
            <a:pPr>
              <a:lnSpc>
                <a:spcPts val="2000"/>
              </a:lnSpc>
              <a:spcBef>
                <a:spcPts val="600"/>
              </a:spcBef>
            </a:pPr>
            <a:r>
              <a:rPr lang="en-US" altLang="zh-CN" sz="2200" b="1" dirty="0">
                <a:latin typeface="微软雅黑" panose="020B0503020204020204" charset="-122"/>
                <a:ea typeface="微软雅黑" panose="020B0503020204020204" charset="-122"/>
              </a:rPr>
              <a:t>1.</a:t>
            </a:r>
            <a:r>
              <a:rPr lang="zh-CN" altLang="en-US" sz="2200" b="1" dirty="0">
                <a:latin typeface="微软雅黑" panose="020B0503020204020204" charset="-122"/>
                <a:ea typeface="微软雅黑" panose="020B0503020204020204" charset="-122"/>
              </a:rPr>
              <a:t>强化核心医院的龙头作用。</a:t>
            </a:r>
            <a:r>
              <a:rPr lang="zh-CN" altLang="en-US" sz="1400" b="1" dirty="0">
                <a:latin typeface="微软雅黑" panose="020B0503020204020204" charset="-122"/>
                <a:ea typeface="微软雅黑" panose="020B0503020204020204" charset="-122"/>
              </a:rPr>
              <a:t>医疗集团内所属医疗机构与核心医院通过签订长期协作协议，落实了首诊在基层、大病进医院、康复回社区的就医格局，建立了核心医院与基层医疗卫生机构之间分工协作的有效机制，实现了“医疗集团”内核心医院与基层医疗卫生机构间医疗资源纵向流动和业务分工协作，进一步减轻了核心医院门诊压力，提高了基层医疗机构的诊疗能力，同时方便了患者就医，缩短了患者就医等待时间，提高了患者满意度。</a:t>
            </a:r>
          </a:p>
        </p:txBody>
      </p:sp>
      <p:sp>
        <p:nvSpPr>
          <p:cNvPr id="4" name="Text Box 18"/>
          <p:cNvSpPr txBox="1">
            <a:spLocks noChangeArrowheads="1"/>
          </p:cNvSpPr>
          <p:nvPr/>
        </p:nvSpPr>
        <p:spPr bwMode="gray">
          <a:xfrm>
            <a:off x="1331640" y="304846"/>
            <a:ext cx="5976664" cy="86177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“内蒙古包钢医院医疗集团”的举措一</a:t>
            </a:r>
          </a:p>
          <a:p>
            <a:pPr algn="ctr"/>
            <a:endParaRPr lang="zh-CN" altLang="en-US" sz="2500" b="1" dirty="0">
              <a:solidFill>
                <a:srgbClr val="5E5E5E"/>
              </a:solidFill>
              <a:latin typeface="微软雅黑" panose="020B0503020204020204" charset="-122"/>
              <a:ea typeface="微软雅黑" panose="020B0503020204020204" charset="-122"/>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8064" y="1439356"/>
            <a:ext cx="3665619" cy="2336795"/>
          </a:xfrm>
          <a:prstGeom prst="rect">
            <a:avLst/>
          </a:prstGeom>
        </p:spPr>
      </p:pic>
    </p:spTree>
    <p:extLst>
      <p:ext uri="{BB962C8B-B14F-4D97-AF65-F5344CB8AC3E}">
        <p14:creationId xmlns:p14="http://schemas.microsoft.com/office/powerpoint/2010/main" val="3572621571"/>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635646"/>
            <a:ext cx="4824536" cy="2430289"/>
          </a:xfrm>
        </p:spPr>
        <p:txBody>
          <a:bodyPr>
            <a:normAutofit/>
          </a:bodyPr>
          <a:lstStyle/>
          <a:p>
            <a:pPr>
              <a:lnSpc>
                <a:spcPts val="2000"/>
              </a:lnSpc>
            </a:pPr>
            <a:r>
              <a:rPr lang="en-US" altLang="zh-CN" sz="2000" b="1" dirty="0">
                <a:latin typeface="微软雅黑" panose="020B0503020204020204" charset="-122"/>
                <a:ea typeface="微软雅黑" panose="020B0503020204020204" charset="-122"/>
              </a:rPr>
              <a:t>2.</a:t>
            </a:r>
            <a:r>
              <a:rPr lang="zh-CN" altLang="en-US" sz="2000" b="1" dirty="0">
                <a:latin typeface="微软雅黑" panose="020B0503020204020204" charset="-122"/>
                <a:ea typeface="微软雅黑" panose="020B0503020204020204" charset="-122"/>
              </a:rPr>
              <a:t>突出专业特色。</a:t>
            </a:r>
            <a:r>
              <a:rPr lang="zh-CN" altLang="en-US" sz="1300" b="1" dirty="0">
                <a:latin typeface="微软雅黑" panose="020B0503020204020204" charset="-122"/>
                <a:ea typeface="微软雅黑" panose="020B0503020204020204" charset="-122"/>
              </a:rPr>
              <a:t>为发挥核心医院的专业特色和管理优势，医院定期组织专家对基层医疗机构进行针对性的指导，做到管理、技术下沉基层。技术指导突出公共卫生、预防保健与医疗诊治的结合，做到关口前移。结合实施公共卫生服务项目，对医疗诊治中发现的重点传染病、慢性病、多发病进行有重点的健康教育宣传，通过公共卫生档案管理筛查疾病人群，将医疗诊治与公共卫生服务紧密结合，突出公共卫生的预防作用，实行早筛查、早诊断、早治疗，降低疾病治疗成本，减轻群众负担。 </a:t>
            </a:r>
          </a:p>
        </p:txBody>
      </p:sp>
      <p:pic>
        <p:nvPicPr>
          <p:cNvPr id="4" name="图片 3"/>
          <p:cNvPicPr>
            <a:picLocks noChangeAspect="1"/>
          </p:cNvPicPr>
          <p:nvPr/>
        </p:nvPicPr>
        <p:blipFill>
          <a:blip r:embed="rId2"/>
          <a:stretch>
            <a:fillRect/>
          </a:stretch>
        </p:blipFill>
        <p:spPr>
          <a:xfrm>
            <a:off x="5292080" y="1639727"/>
            <a:ext cx="3243353" cy="2042337"/>
          </a:xfrm>
          <a:prstGeom prst="rect">
            <a:avLst/>
          </a:prstGeom>
        </p:spPr>
      </p:pic>
      <p:sp>
        <p:nvSpPr>
          <p:cNvPr id="6" name="Text Box 18"/>
          <p:cNvSpPr txBox="1">
            <a:spLocks noChangeArrowheads="1"/>
          </p:cNvSpPr>
          <p:nvPr/>
        </p:nvSpPr>
        <p:spPr bwMode="gray">
          <a:xfrm>
            <a:off x="1331640" y="304846"/>
            <a:ext cx="5976664" cy="86177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“内蒙古包钢医院医疗集团”的举措二</a:t>
            </a:r>
          </a:p>
          <a:p>
            <a:pPr algn="ctr"/>
            <a:endParaRPr lang="zh-CN" altLang="en-US" sz="2500" b="1" dirty="0">
              <a:solidFill>
                <a:srgbClr val="5E5E5E"/>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512208822"/>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491630"/>
            <a:ext cx="4608512" cy="2232248"/>
          </a:xfrm>
        </p:spPr>
        <p:txBody>
          <a:bodyPr>
            <a:normAutofit fontScale="92500"/>
          </a:bodyPr>
          <a:lstStyle/>
          <a:p>
            <a:pPr>
              <a:lnSpc>
                <a:spcPts val="2000"/>
              </a:lnSpc>
              <a:spcBef>
                <a:spcPts val="600"/>
              </a:spcBef>
            </a:pPr>
            <a:r>
              <a:rPr lang="en-US" altLang="zh-CN" sz="2000" b="1" dirty="0">
                <a:latin typeface="微软雅黑" panose="020B0503020204020204" charset="-122"/>
                <a:ea typeface="微软雅黑" panose="020B0503020204020204" charset="-122"/>
              </a:rPr>
              <a:t>3.</a:t>
            </a:r>
            <a:r>
              <a:rPr lang="zh-CN" altLang="en-US" sz="2000" b="1" dirty="0">
                <a:latin typeface="微软雅黑" panose="020B0503020204020204" charset="-122"/>
                <a:ea typeface="微软雅黑" panose="020B0503020204020204" charset="-122"/>
              </a:rPr>
              <a:t>发挥核心医院技术，加大适宜人才培养力度。</a:t>
            </a:r>
            <a:r>
              <a:rPr lang="zh-CN" altLang="en-US" sz="1400" b="1" dirty="0">
                <a:latin typeface="微软雅黑" panose="020B0503020204020204" charset="-122"/>
                <a:ea typeface="微软雅黑" panose="020B0503020204020204" charset="-122"/>
              </a:rPr>
              <a:t>医疗集团理事会建立了结对带教的人才培养机制，实行非核心层医院医护人员到核心医院轮修，核心医院主治医师及以上人员到成员单位坐诊、手术及工作指导，大大提高了基层医院医护人员的医疗救护水平。同时，核心医院定期举办各类学术讲座，帮助各基层医疗机构学习新业务、新方法和新技术，努力为成员单位培养一批能诊治常见病、多发病的医护人员。</a:t>
            </a:r>
          </a:p>
        </p:txBody>
      </p:sp>
      <p:sp>
        <p:nvSpPr>
          <p:cNvPr id="4" name="Text Box 18"/>
          <p:cNvSpPr txBox="1">
            <a:spLocks noChangeArrowheads="1"/>
          </p:cNvSpPr>
          <p:nvPr/>
        </p:nvSpPr>
        <p:spPr bwMode="gray">
          <a:xfrm>
            <a:off x="1331640" y="304846"/>
            <a:ext cx="5976664" cy="86177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“内蒙古包钢医院医疗集团”的举措三</a:t>
            </a:r>
          </a:p>
          <a:p>
            <a:pPr algn="ctr"/>
            <a:endParaRPr lang="zh-CN" altLang="en-US" sz="2500" b="1" dirty="0">
              <a:solidFill>
                <a:srgbClr val="5E5E5E"/>
              </a:solidFill>
              <a:latin typeface="微软雅黑" panose="020B0503020204020204" charset="-122"/>
              <a:ea typeface="微软雅黑" panose="020B0503020204020204" charset="-122"/>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3502" y="1439608"/>
            <a:ext cx="3241261" cy="2164271"/>
          </a:xfrm>
          <a:prstGeom prst="rect">
            <a:avLst/>
          </a:prstGeom>
        </p:spPr>
      </p:pic>
    </p:spTree>
    <p:extLst>
      <p:ext uri="{BB962C8B-B14F-4D97-AF65-F5344CB8AC3E}">
        <p14:creationId xmlns:p14="http://schemas.microsoft.com/office/powerpoint/2010/main" val="3199814587"/>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p:cNvSpPr>
          <p:nvPr>
            <p:ph type="title"/>
          </p:nvPr>
        </p:nvSpPr>
        <p:spPr bwMode="auto">
          <a:xfrm>
            <a:off x="1095376" y="824462"/>
            <a:ext cx="7480937" cy="451144"/>
          </a:xfrm>
        </p:spPr>
        <p:txBody>
          <a:bodyPr wrap="square" lIns="68580" tIns="34290" rIns="68580" bIns="34290" numCol="1" anchorCtr="0" compatLnSpc="1">
            <a:prstTxWarp prst="textNoShape">
              <a:avLst/>
            </a:prstTxWarp>
          </a:bodyPr>
          <a:lstStyle/>
          <a:p>
            <a:pPr>
              <a:defRPr/>
            </a:pPr>
            <a:r>
              <a:rPr lang="en-US" altLang="zh-CN" sz="2000" b="1" dirty="0">
                <a:latin typeface="+mn-ea"/>
                <a:ea typeface="+mn-ea"/>
              </a:rPr>
              <a:t>4.</a:t>
            </a:r>
            <a:r>
              <a:rPr lang="zh-CN" altLang="en-US" sz="2000" b="1" dirty="0">
                <a:latin typeface="+mn-ea"/>
                <a:ea typeface="+mn-ea"/>
              </a:rPr>
              <a:t>推进医疗集团远程医疗协作网络建设。</a:t>
            </a:r>
          </a:p>
        </p:txBody>
      </p:sp>
      <p:grpSp>
        <p:nvGrpSpPr>
          <p:cNvPr id="2" name="组合 4"/>
          <p:cNvGrpSpPr>
            <a:grpSpLocks/>
          </p:cNvGrpSpPr>
          <p:nvPr/>
        </p:nvGrpSpPr>
        <p:grpSpPr bwMode="auto">
          <a:xfrm>
            <a:off x="234688" y="1392188"/>
            <a:ext cx="8713788" cy="3339802"/>
            <a:chOff x="-361951" y="-876300"/>
            <a:chExt cx="11266850" cy="8500876"/>
          </a:xfrm>
        </p:grpSpPr>
        <p:sp>
          <p:nvSpPr>
            <p:cNvPr id="7" name="圆角矩形 6"/>
            <p:cNvSpPr/>
            <p:nvPr/>
          </p:nvSpPr>
          <p:spPr>
            <a:xfrm>
              <a:off x="-54058" y="4230832"/>
              <a:ext cx="4987875" cy="3216630"/>
            </a:xfrm>
            <a:prstGeom prst="roundRect">
              <a:avLst>
                <a:gd name="adj" fmla="val 3070"/>
              </a:avLst>
            </a:prstGeom>
            <a:solidFill>
              <a:sysClr val="window" lastClr="FFFFFF"/>
            </a:solidFill>
            <a:ln w="19050" cap="flat" cmpd="sng" algn="ctr">
              <a:solidFill>
                <a:srgbClr val="7030A0"/>
              </a:solidFill>
              <a:prstDash val="lgDash"/>
              <a:miter lim="800000"/>
            </a:ln>
            <a:effectLst/>
          </p:spPr>
          <p:txBody>
            <a:bodyPr vert="eaVert" anchor="b"/>
            <a:lstStyle/>
            <a:p>
              <a:pPr defTabSz="685421">
                <a:defRPr/>
              </a:pPr>
              <a:endParaRPr lang="zh-CN" altLang="en-US" b="1" kern="0" dirty="0">
                <a:solidFill>
                  <a:srgbClr val="FF0000"/>
                </a:solidFill>
                <a:latin typeface="微软雅黑" panose="020B0503020204020204" pitchFamily="34" charset="-122"/>
              </a:endParaRPr>
            </a:p>
          </p:txBody>
        </p:sp>
        <p:sp>
          <p:nvSpPr>
            <p:cNvPr id="8" name="圆角矩形 7"/>
            <p:cNvSpPr/>
            <p:nvPr/>
          </p:nvSpPr>
          <p:spPr>
            <a:xfrm>
              <a:off x="-361951" y="-876300"/>
              <a:ext cx="11125218" cy="3139529"/>
            </a:xfrm>
            <a:prstGeom prst="roundRect">
              <a:avLst>
                <a:gd name="adj" fmla="val 3070"/>
              </a:avLst>
            </a:prstGeom>
            <a:solidFill>
              <a:sysClr val="window" lastClr="FFFFFF"/>
            </a:solidFill>
            <a:ln w="19050" cap="flat" cmpd="sng" algn="ctr">
              <a:solidFill>
                <a:srgbClr val="7030A0"/>
              </a:solidFill>
              <a:prstDash val="lgDash"/>
              <a:miter lim="800000"/>
            </a:ln>
            <a:effectLst/>
          </p:spPr>
          <p:txBody>
            <a:bodyPr vert="eaVert" anchor="b"/>
            <a:lstStyle/>
            <a:p>
              <a:pPr defTabSz="685421">
                <a:defRPr/>
              </a:pPr>
              <a:endParaRPr lang="zh-CN" altLang="en-US" b="1" kern="0" dirty="0">
                <a:solidFill>
                  <a:srgbClr val="FF0000"/>
                </a:solidFill>
                <a:latin typeface="微软雅黑" panose="020B0503020204020204" pitchFamily="34" charset="-122"/>
              </a:endParaRPr>
            </a:p>
          </p:txBody>
        </p:sp>
        <p:grpSp>
          <p:nvGrpSpPr>
            <p:cNvPr id="3" name="组合 137"/>
            <p:cNvGrpSpPr>
              <a:grpSpLocks/>
            </p:cNvGrpSpPr>
            <p:nvPr/>
          </p:nvGrpSpPr>
          <p:grpSpPr bwMode="auto">
            <a:xfrm>
              <a:off x="5280026" y="6513841"/>
              <a:ext cx="2736832" cy="936705"/>
              <a:chOff x="147643" y="4857519"/>
              <a:chExt cx="2736832" cy="936705"/>
            </a:xfrm>
          </p:grpSpPr>
          <p:grpSp>
            <p:nvGrpSpPr>
              <p:cNvPr id="4" name="组合 171"/>
              <p:cNvGrpSpPr>
                <a:grpSpLocks/>
              </p:cNvGrpSpPr>
              <p:nvPr/>
            </p:nvGrpSpPr>
            <p:grpSpPr bwMode="auto">
              <a:xfrm>
                <a:off x="147643" y="4857519"/>
                <a:ext cx="1660114" cy="924880"/>
                <a:chOff x="-356793" y="4176699"/>
                <a:chExt cx="2154813" cy="1175546"/>
              </a:xfrm>
            </p:grpSpPr>
            <p:pic>
              <p:nvPicPr>
                <p:cNvPr id="45" name="Picture 788" descr="C:\Documents and Settings\user\桌面\未标题-4.png"/>
                <p:cNvPicPr preferRelativeResize="0">
                  <a:picLocks noChangeArrowheads="1"/>
                </p:cNvPicPr>
                <p:nvPr/>
              </p:nvPicPr>
              <p:blipFill>
                <a:blip r:embed="rId2"/>
                <a:srcRect/>
                <a:stretch>
                  <a:fillRect/>
                </a:stretch>
              </p:blipFill>
              <p:spPr bwMode="auto">
                <a:xfrm>
                  <a:off x="735238" y="4176699"/>
                  <a:ext cx="1062782" cy="1023288"/>
                </a:xfrm>
                <a:prstGeom prst="rect">
                  <a:avLst/>
                </a:prstGeom>
                <a:noFill/>
                <a:ln w="9525">
                  <a:noFill/>
                  <a:miter lim="800000"/>
                  <a:headEnd/>
                  <a:tailEnd/>
                </a:ln>
              </p:spPr>
            </p:pic>
            <p:sp>
              <p:nvSpPr>
                <p:cNvPr id="46" name="TextBox 716"/>
                <p:cNvSpPr txBox="1">
                  <a:spLocks noChangeArrowheads="1"/>
                </p:cNvSpPr>
                <p:nvPr/>
              </p:nvSpPr>
              <p:spPr bwMode="auto">
                <a:xfrm>
                  <a:off x="-356793" y="4505893"/>
                  <a:ext cx="783418" cy="846352"/>
                </a:xfrm>
                <a:prstGeom prst="rect">
                  <a:avLst/>
                </a:prstGeom>
                <a:noFill/>
                <a:ln w="9525">
                  <a:noFill/>
                  <a:miter lim="800000"/>
                  <a:headEnd/>
                  <a:tailEnd/>
                </a:ln>
              </p:spPr>
              <p:txBody>
                <a:bodyPr wrap="none">
                  <a:spAutoFit/>
                </a:bodyPr>
                <a:lstStyle/>
                <a:p>
                  <a:pPr algn="ctr" defTabSz="684610"/>
                  <a:r>
                    <a:rPr lang="zh-CN" altLang="en-US" sz="1100" b="1" dirty="0">
                      <a:solidFill>
                        <a:srgbClr val="000000"/>
                      </a:solidFill>
                      <a:latin typeface="微软雅黑" pitchFamily="34" charset="-122"/>
                      <a:ea typeface="微软雅黑" pitchFamily="34" charset="-122"/>
                    </a:rPr>
                    <a:t>居民</a:t>
                  </a:r>
                </a:p>
              </p:txBody>
            </p:sp>
          </p:grpSp>
          <p:pic>
            <p:nvPicPr>
              <p:cNvPr id="44" name="Picture 33" descr="EPS_1years009 copy"/>
              <p:cNvPicPr>
                <a:picLocks noChangeAspect="1" noChangeArrowheads="1"/>
              </p:cNvPicPr>
              <p:nvPr/>
            </p:nvPicPr>
            <p:blipFill>
              <a:blip r:embed="rId3"/>
              <a:stretch>
                <a:fillRect/>
              </a:stretch>
            </p:blipFill>
            <p:spPr bwMode="gray">
              <a:xfrm>
                <a:off x="1802743" y="5054060"/>
                <a:ext cx="1081732" cy="740164"/>
              </a:xfrm>
              <a:prstGeom prst="rect">
                <a:avLst/>
              </a:prstGeom>
              <a:noFill/>
              <a:effectLst>
                <a:outerShdw dist="38100" algn="ctr" rotWithShape="0">
                  <a:srgbClr val="333333">
                    <a:alpha val="42000"/>
                  </a:srgbClr>
                </a:outerShdw>
              </a:effectLst>
            </p:spPr>
          </p:pic>
        </p:grpSp>
        <p:grpSp>
          <p:nvGrpSpPr>
            <p:cNvPr id="5" name="组合 138"/>
            <p:cNvGrpSpPr>
              <a:grpSpLocks/>
            </p:cNvGrpSpPr>
            <p:nvPr/>
          </p:nvGrpSpPr>
          <p:grpSpPr bwMode="auto">
            <a:xfrm>
              <a:off x="5315605" y="5337995"/>
              <a:ext cx="2937305" cy="1175008"/>
              <a:chOff x="8414278" y="4685743"/>
              <a:chExt cx="3557658" cy="1423167"/>
            </a:xfrm>
          </p:grpSpPr>
          <p:grpSp>
            <p:nvGrpSpPr>
              <p:cNvPr id="6" name="组合 160"/>
              <p:cNvGrpSpPr>
                <a:grpSpLocks/>
              </p:cNvGrpSpPr>
              <p:nvPr/>
            </p:nvGrpSpPr>
            <p:grpSpPr bwMode="auto">
              <a:xfrm>
                <a:off x="8414278" y="4685743"/>
                <a:ext cx="3557658" cy="1423167"/>
                <a:chOff x="9489067" y="-700559"/>
                <a:chExt cx="3557658" cy="1423167"/>
              </a:xfrm>
            </p:grpSpPr>
            <p:grpSp>
              <p:nvGrpSpPr>
                <p:cNvPr id="9" name="组合 162"/>
                <p:cNvGrpSpPr>
                  <a:grpSpLocks/>
                </p:cNvGrpSpPr>
                <p:nvPr/>
              </p:nvGrpSpPr>
              <p:grpSpPr bwMode="auto">
                <a:xfrm>
                  <a:off x="9489067" y="-700559"/>
                  <a:ext cx="3557658" cy="1423167"/>
                  <a:chOff x="-892671" y="6103001"/>
                  <a:chExt cx="2481214" cy="992557"/>
                </a:xfrm>
              </p:grpSpPr>
              <p:sp>
                <p:nvSpPr>
                  <p:cNvPr id="41" name="圆角矩形 40"/>
                  <p:cNvSpPr/>
                  <p:nvPr/>
                </p:nvSpPr>
                <p:spPr>
                  <a:xfrm>
                    <a:off x="-892671" y="6103001"/>
                    <a:ext cx="2481214" cy="992557"/>
                  </a:xfrm>
                  <a:prstGeom prst="roundRect">
                    <a:avLst>
                      <a:gd name="adj" fmla="val 4167"/>
                    </a:avLst>
                  </a:prstGeom>
                  <a:solidFill>
                    <a:srgbClr val="FFC000"/>
                  </a:solidFill>
                  <a:ln w="28575" cap="flat" cmpd="sng" algn="ctr">
                    <a:solidFill>
                      <a:srgbClr val="5B9BD5">
                        <a:shade val="50000"/>
                      </a:srgbClr>
                    </a:solidFill>
                    <a:prstDash val="solid"/>
                    <a:miter lim="800000"/>
                  </a:ln>
                  <a:effectLst/>
                </p:spPr>
                <p:txBody>
                  <a:bodyPr anchor="ctr"/>
                  <a:lstStyle/>
                  <a:p>
                    <a:pPr algn="ctr" defTabSz="685421">
                      <a:defRPr/>
                    </a:pPr>
                    <a:endParaRPr lang="zh-CN" altLang="en-US" sz="900" b="1" kern="0" dirty="0">
                      <a:solidFill>
                        <a:prstClr val="black"/>
                      </a:solidFill>
                      <a:latin typeface="微软雅黑" panose="020B0503020204020204" pitchFamily="34" charset="-122"/>
                    </a:endParaRPr>
                  </a:p>
                </p:txBody>
              </p:sp>
              <p:pic>
                <p:nvPicPr>
                  <p:cNvPr id="42" name="图片 40"/>
                  <p:cNvPicPr>
                    <a:picLocks noChangeAspect="1"/>
                  </p:cNvPicPr>
                  <p:nvPr/>
                </p:nvPicPr>
                <p:blipFill>
                  <a:blip r:embed="rId4" cstate="print"/>
                  <a:srcRect/>
                  <a:stretch>
                    <a:fillRect/>
                  </a:stretch>
                </p:blipFill>
                <p:spPr bwMode="auto">
                  <a:xfrm>
                    <a:off x="307381" y="6403455"/>
                    <a:ext cx="1190007" cy="633345"/>
                  </a:xfrm>
                  <a:prstGeom prst="rect">
                    <a:avLst/>
                  </a:prstGeom>
                  <a:noFill/>
                  <a:ln w="9525">
                    <a:noFill/>
                    <a:miter lim="800000"/>
                    <a:headEnd/>
                    <a:tailEnd/>
                  </a:ln>
                </p:spPr>
              </p:pic>
            </p:grpSp>
            <p:grpSp>
              <p:nvGrpSpPr>
                <p:cNvPr id="10" name="组合 163"/>
                <p:cNvGrpSpPr>
                  <a:grpSpLocks/>
                </p:cNvGrpSpPr>
                <p:nvPr/>
              </p:nvGrpSpPr>
              <p:grpSpPr bwMode="auto">
                <a:xfrm>
                  <a:off x="9538790" y="-584764"/>
                  <a:ext cx="1466503" cy="948843"/>
                  <a:chOff x="-82840" y="5642319"/>
                  <a:chExt cx="1783714" cy="1154082"/>
                </a:xfrm>
              </p:grpSpPr>
              <p:pic>
                <p:nvPicPr>
                  <p:cNvPr id="39" name="图片 37"/>
                  <p:cNvPicPr>
                    <a:picLocks noChangeAspect="1"/>
                  </p:cNvPicPr>
                  <p:nvPr/>
                </p:nvPicPr>
                <p:blipFill>
                  <a:blip r:embed="rId5"/>
                  <a:srcRect/>
                  <a:stretch>
                    <a:fillRect/>
                  </a:stretch>
                </p:blipFill>
                <p:spPr bwMode="auto">
                  <a:xfrm>
                    <a:off x="783738" y="5735581"/>
                    <a:ext cx="917136" cy="687852"/>
                  </a:xfrm>
                  <a:prstGeom prst="rect">
                    <a:avLst/>
                  </a:prstGeom>
                  <a:noFill/>
                  <a:ln w="9525">
                    <a:noFill/>
                    <a:miter lim="800000"/>
                    <a:headEnd/>
                    <a:tailEnd/>
                  </a:ln>
                </p:spPr>
              </p:pic>
              <p:sp>
                <p:nvSpPr>
                  <p:cNvPr id="40" name="文本框 209"/>
                  <p:cNvSpPr txBox="1"/>
                  <p:nvPr/>
                </p:nvSpPr>
                <p:spPr>
                  <a:xfrm>
                    <a:off x="-82840" y="5642319"/>
                    <a:ext cx="693738" cy="1154082"/>
                  </a:xfrm>
                  <a:prstGeom prst="rect">
                    <a:avLst/>
                  </a:prstGeom>
                  <a:noFill/>
                </p:spPr>
                <p:txBody>
                  <a:bodyPr wrap="none">
                    <a:spAutoFit/>
                  </a:bodyPr>
                  <a:lstStyle/>
                  <a:p>
                    <a:pPr defTabSz="685421">
                      <a:defRPr/>
                    </a:pPr>
                    <a:r>
                      <a:rPr lang="zh-CN" altLang="en-US" sz="700" b="1" kern="0" dirty="0">
                        <a:solidFill>
                          <a:prstClr val="black"/>
                        </a:solidFill>
                        <a:latin typeface="微软雅黑" panose="020B0503020204020204" pitchFamily="34" charset="-122"/>
                        <a:ea typeface="微软雅黑"/>
                      </a:rPr>
                      <a:t>手机</a:t>
                    </a:r>
                    <a:endParaRPr lang="en-US" altLang="zh-CN" sz="700" b="1" kern="0" dirty="0">
                      <a:solidFill>
                        <a:prstClr val="black"/>
                      </a:solidFill>
                      <a:latin typeface="微软雅黑" panose="020B0503020204020204" pitchFamily="34" charset="-122"/>
                      <a:ea typeface="微软雅黑"/>
                    </a:endParaRPr>
                  </a:p>
                  <a:p>
                    <a:pPr defTabSz="685421">
                      <a:defRPr/>
                    </a:pPr>
                    <a:r>
                      <a:rPr lang="zh-CN" altLang="en-US" sz="700" b="1" kern="0" dirty="0">
                        <a:solidFill>
                          <a:prstClr val="black"/>
                        </a:solidFill>
                        <a:latin typeface="微软雅黑" panose="020B0503020204020204" pitchFamily="34" charset="-122"/>
                        <a:ea typeface="微软雅黑"/>
                      </a:rPr>
                      <a:t>应用</a:t>
                    </a:r>
                  </a:p>
                </p:txBody>
              </p:sp>
            </p:grpSp>
            <p:pic>
              <p:nvPicPr>
                <p:cNvPr id="36" name="Picture 7" descr="c:\users\administrator\appdata\roaming\360se6\User Data\temp\87838410.jpg"/>
                <p:cNvPicPr>
                  <a:picLocks noChangeAspect="1" noChangeArrowheads="1"/>
                </p:cNvPicPr>
                <p:nvPr/>
              </p:nvPicPr>
              <p:blipFill>
                <a:blip r:embed="rId6" cstate="print"/>
                <a:srcRect/>
                <a:stretch>
                  <a:fillRect/>
                </a:stretch>
              </p:blipFill>
              <p:spPr bwMode="auto">
                <a:xfrm>
                  <a:off x="10076421" y="154594"/>
                  <a:ext cx="491394" cy="483765"/>
                </a:xfrm>
                <a:prstGeom prst="rect">
                  <a:avLst/>
                </a:prstGeom>
                <a:noFill/>
                <a:ln w="9525">
                  <a:noFill/>
                  <a:miter lim="800000"/>
                  <a:headEnd/>
                  <a:tailEnd/>
                </a:ln>
              </p:spPr>
            </p:pic>
            <p:pic>
              <p:nvPicPr>
                <p:cNvPr id="37" name="Picture 9" descr="c:\users\administrator\appdata\roaming\360se6\User Data\temp\20130502213511-2122228746.jpg"/>
                <p:cNvPicPr>
                  <a:picLocks noChangeAspect="1" noChangeArrowheads="1"/>
                </p:cNvPicPr>
                <p:nvPr/>
              </p:nvPicPr>
              <p:blipFill>
                <a:blip r:embed="rId7" cstate="print"/>
                <a:srcRect/>
                <a:stretch>
                  <a:fillRect/>
                </a:stretch>
              </p:blipFill>
              <p:spPr bwMode="auto">
                <a:xfrm>
                  <a:off x="10632171" y="137637"/>
                  <a:ext cx="494525" cy="494525"/>
                </a:xfrm>
                <a:prstGeom prst="rect">
                  <a:avLst/>
                </a:prstGeom>
                <a:noFill/>
                <a:ln w="9525">
                  <a:noFill/>
                  <a:miter lim="800000"/>
                  <a:headEnd/>
                  <a:tailEnd/>
                </a:ln>
              </p:spPr>
            </p:pic>
            <p:pic>
              <p:nvPicPr>
                <p:cNvPr id="38" name="图片 36"/>
                <p:cNvPicPr>
                  <a:picLocks noChangeAspect="1"/>
                </p:cNvPicPr>
                <p:nvPr/>
              </p:nvPicPr>
              <p:blipFill>
                <a:blip r:embed="rId8" cstate="print"/>
                <a:srcRect/>
                <a:stretch>
                  <a:fillRect/>
                </a:stretch>
              </p:blipFill>
              <p:spPr bwMode="auto">
                <a:xfrm>
                  <a:off x="9514332" y="145029"/>
                  <a:ext cx="525723" cy="492539"/>
                </a:xfrm>
                <a:prstGeom prst="rect">
                  <a:avLst/>
                </a:prstGeom>
                <a:noFill/>
                <a:ln w="9525">
                  <a:noFill/>
                  <a:miter lim="800000"/>
                  <a:headEnd/>
                  <a:tailEnd/>
                </a:ln>
              </p:spPr>
            </p:pic>
          </p:grpSp>
          <p:sp>
            <p:nvSpPr>
              <p:cNvPr id="33" name="文本框 202"/>
              <p:cNvSpPr txBox="1"/>
              <p:nvPr/>
            </p:nvSpPr>
            <p:spPr>
              <a:xfrm>
                <a:off x="10167005" y="4749247"/>
                <a:ext cx="1373697" cy="711630"/>
              </a:xfrm>
              <a:prstGeom prst="rect">
                <a:avLst/>
              </a:prstGeom>
              <a:noFill/>
            </p:spPr>
            <p:txBody>
              <a:bodyPr wrap="none">
                <a:spAutoFit/>
              </a:bodyPr>
              <a:lstStyle/>
              <a:p>
                <a:pPr algn="ctr" defTabSz="685421">
                  <a:defRPr/>
                </a:pPr>
                <a:r>
                  <a:rPr lang="zh-CN" altLang="en-US" sz="900" b="1" kern="0" dirty="0">
                    <a:solidFill>
                      <a:prstClr val="black"/>
                    </a:solidFill>
                    <a:latin typeface="微软雅黑" panose="020B0503020204020204" pitchFamily="34" charset="-122"/>
                    <a:ea typeface="微软雅黑"/>
                  </a:rPr>
                  <a:t>网络服务门户</a:t>
                </a:r>
                <a:endParaRPr lang="en-US" altLang="zh-CN" sz="900" b="1" kern="0" dirty="0">
                  <a:solidFill>
                    <a:prstClr val="black"/>
                  </a:solidFill>
                  <a:latin typeface="微软雅黑" panose="020B0503020204020204" pitchFamily="34" charset="-122"/>
                  <a:ea typeface="微软雅黑"/>
                </a:endParaRPr>
              </a:p>
            </p:txBody>
          </p:sp>
        </p:grpSp>
        <p:sp>
          <p:nvSpPr>
            <p:cNvPr id="11" name="上下箭头 10"/>
            <p:cNvSpPr/>
            <p:nvPr/>
          </p:nvSpPr>
          <p:spPr>
            <a:xfrm>
              <a:off x="3630402" y="3672626"/>
              <a:ext cx="307893" cy="2020030"/>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sp>
          <p:nvSpPr>
            <p:cNvPr id="12" name="上下箭头 11"/>
            <p:cNvSpPr/>
            <p:nvPr/>
          </p:nvSpPr>
          <p:spPr>
            <a:xfrm>
              <a:off x="9112958" y="3666458"/>
              <a:ext cx="361262" cy="1566681"/>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grpSp>
          <p:nvGrpSpPr>
            <p:cNvPr id="13" name="组合 141"/>
            <p:cNvGrpSpPr>
              <a:grpSpLocks/>
            </p:cNvGrpSpPr>
            <p:nvPr/>
          </p:nvGrpSpPr>
          <p:grpSpPr bwMode="auto">
            <a:xfrm>
              <a:off x="8589541" y="5280411"/>
              <a:ext cx="2315358" cy="2238057"/>
              <a:chOff x="1193871" y="2898061"/>
              <a:chExt cx="1720643" cy="2238057"/>
            </a:xfrm>
          </p:grpSpPr>
          <p:pic>
            <p:nvPicPr>
              <p:cNvPr id="30" name="Picture 199" descr="图形3"/>
              <p:cNvPicPr>
                <a:picLocks noChangeAspect="1" noChangeArrowheads="1"/>
              </p:cNvPicPr>
              <p:nvPr/>
            </p:nvPicPr>
            <p:blipFill>
              <a:blip r:embed="rId9"/>
              <a:srcRect/>
              <a:stretch>
                <a:fillRect/>
              </a:stretch>
            </p:blipFill>
            <p:spPr bwMode="auto">
              <a:xfrm>
                <a:off x="1379788" y="2898061"/>
                <a:ext cx="905258" cy="972907"/>
              </a:xfrm>
              <a:prstGeom prst="rect">
                <a:avLst/>
              </a:prstGeom>
              <a:noFill/>
              <a:ln w="9525">
                <a:noFill/>
                <a:miter lim="800000"/>
                <a:headEnd/>
                <a:tailEnd/>
              </a:ln>
            </p:spPr>
          </p:pic>
          <p:sp>
            <p:nvSpPr>
              <p:cNvPr id="31" name="TextBox 71"/>
              <p:cNvSpPr txBox="1"/>
              <p:nvPr/>
            </p:nvSpPr>
            <p:spPr>
              <a:xfrm>
                <a:off x="1193871" y="3961031"/>
                <a:ext cx="1720643" cy="1175087"/>
              </a:xfrm>
              <a:prstGeom prst="rect">
                <a:avLst/>
              </a:prstGeom>
              <a:noFill/>
            </p:spPr>
            <p:txBody>
              <a:bodyPr>
                <a:spAutoFit/>
              </a:bodyPr>
              <a:lstStyle/>
              <a:p>
                <a:pPr algn="ctr" defTabSz="685421">
                  <a:lnSpc>
                    <a:spcPct val="150000"/>
                  </a:lnSpc>
                  <a:defRPr/>
                </a:pPr>
                <a:r>
                  <a:rPr lang="zh-CN" altLang="en-US" sz="800" b="1" dirty="0">
                    <a:solidFill>
                      <a:prstClr val="black"/>
                    </a:solidFill>
                    <a:latin typeface="Calibri" panose="020F0502020204030204"/>
                  </a:rPr>
                  <a:t>国家、省市各级卫生计生委平台、医保、新农合</a:t>
                </a:r>
              </a:p>
            </p:txBody>
          </p:sp>
        </p:grpSp>
        <p:sp>
          <p:nvSpPr>
            <p:cNvPr id="14" name="流程图: 磁盘 13"/>
            <p:cNvSpPr/>
            <p:nvPr/>
          </p:nvSpPr>
          <p:spPr>
            <a:xfrm>
              <a:off x="4613777" y="104226"/>
              <a:ext cx="2368727" cy="971464"/>
            </a:xfrm>
            <a:prstGeom prst="flowChartMagneticDisk">
              <a:avLst/>
            </a:prstGeom>
            <a:solidFill>
              <a:srgbClr val="FF0000"/>
            </a:solidFill>
            <a:ln w="12700" cap="flat" cmpd="sng" algn="ctr">
              <a:solidFill>
                <a:srgbClr val="70AD47">
                  <a:shade val="50000"/>
                </a:srgbClr>
              </a:solidFill>
              <a:prstDash val="solid"/>
              <a:miter lim="800000"/>
            </a:ln>
            <a:effectLst/>
          </p:spPr>
          <p:txBody>
            <a:bodyPr anchor="ctr"/>
            <a:lstStyle/>
            <a:p>
              <a:pPr algn="ctr" defTabSz="685421">
                <a:defRPr/>
              </a:pPr>
              <a:r>
                <a:rPr lang="zh-CN" altLang="en-US" b="1" kern="0" dirty="0">
                  <a:solidFill>
                    <a:prstClr val="white"/>
                  </a:solidFill>
                  <a:latin typeface="微软雅黑" pitchFamily="34" charset="-122"/>
                  <a:ea typeface="微软雅黑" pitchFamily="34" charset="-122"/>
                </a:rPr>
                <a:t>医院数据中心</a:t>
              </a:r>
            </a:p>
          </p:txBody>
        </p:sp>
        <p:sp>
          <p:nvSpPr>
            <p:cNvPr id="15" name="矩形 13"/>
            <p:cNvSpPr>
              <a:spLocks noChangeArrowheads="1"/>
            </p:cNvSpPr>
            <p:nvPr/>
          </p:nvSpPr>
          <p:spPr bwMode="auto">
            <a:xfrm>
              <a:off x="739408" y="-514640"/>
              <a:ext cx="1631606" cy="705052"/>
            </a:xfrm>
            <a:prstGeom prst="rect">
              <a:avLst/>
            </a:prstGeom>
            <a:noFill/>
            <a:ln w="9525">
              <a:noFill/>
              <a:miter lim="800000"/>
              <a:headEnd/>
              <a:tailEnd/>
            </a:ln>
          </p:spPr>
          <p:txBody>
            <a:bodyPr wrap="none">
              <a:spAutoFit/>
            </a:bodyPr>
            <a:lstStyle/>
            <a:p>
              <a:pPr algn="ctr" defTabSz="684610"/>
              <a:r>
                <a:rPr lang="zh-CN" altLang="en-US" sz="1200" b="1" dirty="0">
                  <a:solidFill>
                    <a:srgbClr val="000000"/>
                  </a:solidFill>
                  <a:latin typeface="微软雅黑" pitchFamily="34" charset="-122"/>
                  <a:ea typeface="微软雅黑" pitchFamily="34" charset="-122"/>
                </a:rPr>
                <a:t>内蒙古包钢医院</a:t>
              </a:r>
            </a:p>
          </p:txBody>
        </p:sp>
        <p:sp>
          <p:nvSpPr>
            <p:cNvPr id="16" name="上下箭头 15"/>
            <p:cNvSpPr/>
            <p:nvPr/>
          </p:nvSpPr>
          <p:spPr>
            <a:xfrm>
              <a:off x="6315233" y="3706549"/>
              <a:ext cx="342740" cy="1554344"/>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sp>
          <p:nvSpPr>
            <p:cNvPr id="17" name="文本框 220"/>
            <p:cNvSpPr txBox="1"/>
            <p:nvPr/>
          </p:nvSpPr>
          <p:spPr>
            <a:xfrm>
              <a:off x="5223238" y="4162982"/>
              <a:ext cx="2968093" cy="594842"/>
            </a:xfrm>
            <a:prstGeom prst="rect">
              <a:avLst/>
            </a:prstGeom>
            <a:solidFill>
              <a:sysClr val="window" lastClr="FFFFFF"/>
            </a:solidFill>
            <a:ln>
              <a:solidFill>
                <a:srgbClr val="7A7FBC"/>
              </a:solidFill>
              <a:prstDash val="solid"/>
            </a:ln>
          </p:spPr>
          <p:txBody>
            <a:bodyPr>
              <a:spAutoFit/>
            </a:bodyPr>
            <a:lstStyle/>
            <a:p>
              <a:pPr algn="ctr" defTabSz="685421">
                <a:defRPr/>
              </a:pPr>
              <a:r>
                <a:rPr lang="zh-CN" altLang="en-US" sz="900" b="1" kern="0" dirty="0">
                  <a:solidFill>
                    <a:prstClr val="black"/>
                  </a:solidFill>
                  <a:latin typeface="微软雅黑" panose="020B0503020204020204" pitchFamily="34" charset="-122"/>
                  <a:ea typeface="微软雅黑"/>
                </a:rPr>
                <a:t>多种形式预约、支付、康复、随访、回访</a:t>
              </a:r>
            </a:p>
          </p:txBody>
        </p:sp>
        <p:sp>
          <p:nvSpPr>
            <p:cNvPr id="18" name="文本框 221"/>
            <p:cNvSpPr txBox="1"/>
            <p:nvPr/>
          </p:nvSpPr>
          <p:spPr>
            <a:xfrm>
              <a:off x="8369909" y="4159900"/>
              <a:ext cx="2272255" cy="940069"/>
            </a:xfrm>
            <a:prstGeom prst="rect">
              <a:avLst/>
            </a:prstGeom>
            <a:solidFill>
              <a:sysClr val="window" lastClr="FFFFFF"/>
            </a:solidFill>
            <a:ln>
              <a:solidFill>
                <a:srgbClr val="7A7FBC"/>
              </a:solidFill>
              <a:prstDash val="solid"/>
            </a:ln>
          </p:spPr>
          <p:txBody>
            <a:bodyPr>
              <a:spAutoFit/>
            </a:bodyPr>
            <a:lstStyle/>
            <a:p>
              <a:pPr algn="ctr" defTabSz="685421">
                <a:defRPr/>
              </a:pPr>
              <a:r>
                <a:rPr lang="zh-CN" altLang="en-US" sz="900" kern="0" dirty="0">
                  <a:solidFill>
                    <a:prstClr val="black"/>
                  </a:solidFill>
                  <a:latin typeface="微软雅黑" panose="020B0503020204020204" pitchFamily="34" charset="-122"/>
                  <a:ea typeface="微软雅黑"/>
                </a:rPr>
                <a:t>信息共享、数据直报、对外交互</a:t>
              </a:r>
            </a:p>
          </p:txBody>
        </p:sp>
        <p:sp>
          <p:nvSpPr>
            <p:cNvPr id="19" name="矩形 18"/>
            <p:cNvSpPr/>
            <p:nvPr/>
          </p:nvSpPr>
          <p:spPr>
            <a:xfrm>
              <a:off x="23942" y="3012646"/>
              <a:ext cx="10685957" cy="601382"/>
            </a:xfrm>
            <a:prstGeom prst="rect">
              <a:avLst/>
            </a:prstGeom>
            <a:solidFill>
              <a:srgbClr val="ED7D31"/>
            </a:solidFill>
            <a:ln w="12700" cap="flat" cmpd="sng" algn="ctr">
              <a:solidFill>
                <a:srgbClr val="ED7D31">
                  <a:shade val="50000"/>
                </a:srgbClr>
              </a:solidFill>
              <a:prstDash val="solid"/>
              <a:miter lim="800000"/>
            </a:ln>
            <a:effectLst/>
          </p:spPr>
          <p:txBody>
            <a:bodyPr anchor="ctr"/>
            <a:lstStyle/>
            <a:p>
              <a:pPr algn="ctr" defTabSz="685421">
                <a:defRPr/>
              </a:pPr>
              <a:r>
                <a:rPr lang="zh-CN" altLang="en-US" sz="1200" b="1" kern="0" dirty="0">
                  <a:solidFill>
                    <a:prstClr val="white"/>
                  </a:solidFill>
                  <a:latin typeface="微软雅黑" panose="020B0503020204020204" pitchFamily="34" charset="-122"/>
                </a:rPr>
                <a:t>基于电子病历的医院信息平台</a:t>
              </a:r>
            </a:p>
          </p:txBody>
        </p:sp>
        <p:sp>
          <p:nvSpPr>
            <p:cNvPr id="20" name="矩形 19"/>
            <p:cNvSpPr/>
            <p:nvPr/>
          </p:nvSpPr>
          <p:spPr>
            <a:xfrm>
              <a:off x="-361951" y="2679572"/>
              <a:ext cx="2522675" cy="1249026"/>
            </a:xfrm>
            <a:prstGeom prst="rect">
              <a:avLst/>
            </a:prstGeom>
            <a:solidFill>
              <a:sysClr val="window" lastClr="FFFFFF"/>
            </a:solidFill>
            <a:ln w="19050" cap="flat" cmpd="sng" algn="ctr">
              <a:solidFill>
                <a:srgbClr val="5B9BD5">
                  <a:shade val="50000"/>
                </a:srgbClr>
              </a:solidFill>
              <a:prstDash val="lgDash"/>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sp>
          <p:nvSpPr>
            <p:cNvPr id="21" name="剪去单角的矩形 20"/>
            <p:cNvSpPr/>
            <p:nvPr/>
          </p:nvSpPr>
          <p:spPr>
            <a:xfrm>
              <a:off x="-273688" y="3358056"/>
              <a:ext cx="2204517" cy="471854"/>
            </a:xfrm>
            <a:prstGeom prst="snip1Rect">
              <a:avLst>
                <a:gd name="adj" fmla="val 48856"/>
              </a:avLst>
            </a:prstGeom>
            <a:solidFill>
              <a:srgbClr val="A5A5A5"/>
            </a:solidFill>
            <a:ln w="12700" cap="flat" cmpd="sng" algn="ctr">
              <a:solidFill>
                <a:srgbClr val="A5A5A5">
                  <a:shade val="50000"/>
                </a:srgbClr>
              </a:solidFill>
              <a:prstDash val="solid"/>
              <a:miter lim="800000"/>
            </a:ln>
            <a:effectLst/>
          </p:spPr>
          <p:txBody>
            <a:bodyPr anchor="ctr"/>
            <a:lstStyle/>
            <a:p>
              <a:pPr algn="ctr" defTabSz="685421">
                <a:defRPr/>
              </a:pPr>
              <a:r>
                <a:rPr lang="zh-CN" altLang="en-US" sz="1100" b="1" kern="0" dirty="0">
                  <a:latin typeface="微软雅黑" panose="020B0503020204020204" pitchFamily="34" charset="-122"/>
                </a:rPr>
                <a:t>电子病历摘要</a:t>
              </a:r>
            </a:p>
          </p:txBody>
        </p:sp>
        <p:sp>
          <p:nvSpPr>
            <p:cNvPr id="22" name="剪去单角的矩形 21"/>
            <p:cNvSpPr/>
            <p:nvPr/>
          </p:nvSpPr>
          <p:spPr>
            <a:xfrm>
              <a:off x="-269582" y="2525371"/>
              <a:ext cx="2188096" cy="653812"/>
            </a:xfrm>
            <a:prstGeom prst="snip1Rect">
              <a:avLst>
                <a:gd name="adj" fmla="val 48856"/>
              </a:avLst>
            </a:prstGeom>
            <a:solidFill>
              <a:srgbClr val="A5A5A5"/>
            </a:solidFill>
            <a:ln w="12700" cap="flat" cmpd="sng" algn="ctr">
              <a:solidFill>
                <a:srgbClr val="A5A5A5">
                  <a:shade val="50000"/>
                </a:srgbClr>
              </a:solidFill>
              <a:prstDash val="solid"/>
              <a:miter lim="800000"/>
            </a:ln>
            <a:effectLst/>
          </p:spPr>
          <p:txBody>
            <a:bodyPr/>
            <a:lstStyle/>
            <a:p>
              <a:pPr algn="ctr" defTabSz="685421">
                <a:defRPr/>
              </a:pPr>
              <a:r>
                <a:rPr lang="en-US" altLang="zh-CN" sz="1100" kern="0" dirty="0">
                  <a:latin typeface="微软雅黑" panose="020B0503020204020204" pitchFamily="34" charset="-122"/>
                </a:rPr>
                <a:t>MPI</a:t>
              </a:r>
              <a:r>
                <a:rPr lang="zh-CN" altLang="en-US" sz="1100" kern="0" dirty="0">
                  <a:latin typeface="微软雅黑" panose="020B0503020204020204" pitchFamily="34" charset="-122"/>
                </a:rPr>
                <a:t>主索引</a:t>
              </a:r>
            </a:p>
          </p:txBody>
        </p:sp>
        <p:sp>
          <p:nvSpPr>
            <p:cNvPr id="23" name="上下箭头 22"/>
            <p:cNvSpPr/>
            <p:nvPr/>
          </p:nvSpPr>
          <p:spPr>
            <a:xfrm>
              <a:off x="5555763" y="1738946"/>
              <a:ext cx="336630" cy="1070155"/>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sp>
          <p:nvSpPr>
            <p:cNvPr id="24" name="上下箭头 23"/>
            <p:cNvSpPr/>
            <p:nvPr/>
          </p:nvSpPr>
          <p:spPr>
            <a:xfrm>
              <a:off x="9193180" y="1615728"/>
              <a:ext cx="361262" cy="1301456"/>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pic>
          <p:nvPicPr>
            <p:cNvPr id="25" name="图片 34" descr="09.png"/>
            <p:cNvPicPr>
              <a:picLocks noChangeAspect="1"/>
            </p:cNvPicPr>
            <p:nvPr/>
          </p:nvPicPr>
          <p:blipFill>
            <a:blip r:embed="rId10"/>
            <a:srcRect/>
            <a:stretch>
              <a:fillRect/>
            </a:stretch>
          </p:blipFill>
          <p:spPr bwMode="auto">
            <a:xfrm>
              <a:off x="1749214" y="5363403"/>
              <a:ext cx="1374036" cy="2221473"/>
            </a:xfrm>
            <a:prstGeom prst="rect">
              <a:avLst/>
            </a:prstGeom>
            <a:noFill/>
            <a:ln w="9525">
              <a:noFill/>
              <a:miter lim="800000"/>
              <a:headEnd/>
              <a:tailEnd/>
            </a:ln>
          </p:spPr>
        </p:pic>
        <p:pic>
          <p:nvPicPr>
            <p:cNvPr id="26" name="图片 34" descr="09.png"/>
            <p:cNvPicPr>
              <a:picLocks noChangeAspect="1"/>
            </p:cNvPicPr>
            <p:nvPr/>
          </p:nvPicPr>
          <p:blipFill>
            <a:blip r:embed="rId10"/>
            <a:srcRect/>
            <a:stretch>
              <a:fillRect/>
            </a:stretch>
          </p:blipFill>
          <p:spPr bwMode="auto">
            <a:xfrm>
              <a:off x="3143608" y="5403103"/>
              <a:ext cx="1374036" cy="2221473"/>
            </a:xfrm>
            <a:prstGeom prst="rect">
              <a:avLst/>
            </a:prstGeom>
            <a:noFill/>
            <a:ln w="9525">
              <a:noFill/>
              <a:miter lim="800000"/>
              <a:headEnd/>
              <a:tailEnd/>
            </a:ln>
          </p:spPr>
        </p:pic>
        <p:sp>
          <p:nvSpPr>
            <p:cNvPr id="27" name="上下箭头 26"/>
            <p:cNvSpPr/>
            <p:nvPr/>
          </p:nvSpPr>
          <p:spPr>
            <a:xfrm>
              <a:off x="2316723" y="3691130"/>
              <a:ext cx="311999" cy="1946014"/>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21">
                <a:defRPr/>
              </a:pPr>
              <a:endParaRPr lang="zh-CN" altLang="en-US" sz="900" kern="0" dirty="0">
                <a:solidFill>
                  <a:prstClr val="white"/>
                </a:solidFill>
                <a:latin typeface="微软雅黑" panose="020B0503020204020204" pitchFamily="34" charset="-122"/>
              </a:endParaRPr>
            </a:p>
          </p:txBody>
        </p:sp>
        <p:sp>
          <p:nvSpPr>
            <p:cNvPr id="28" name="文本框 238"/>
            <p:cNvSpPr txBox="1"/>
            <p:nvPr/>
          </p:nvSpPr>
          <p:spPr>
            <a:xfrm>
              <a:off x="457046" y="4320268"/>
              <a:ext cx="4259193" cy="940069"/>
            </a:xfrm>
            <a:prstGeom prst="rect">
              <a:avLst/>
            </a:prstGeom>
            <a:solidFill>
              <a:sysClr val="window" lastClr="FFFFFF"/>
            </a:solidFill>
            <a:ln>
              <a:solidFill>
                <a:srgbClr val="7A7FBC"/>
              </a:solidFill>
              <a:prstDash val="solid"/>
            </a:ln>
          </p:spPr>
          <p:txBody>
            <a:bodyPr>
              <a:spAutoFit/>
            </a:bodyPr>
            <a:lstStyle/>
            <a:p>
              <a:pPr algn="ctr" defTabSz="685421">
                <a:defRPr/>
              </a:pPr>
              <a:r>
                <a:rPr lang="zh-CN" altLang="en-US" sz="900" b="1" kern="0" dirty="0">
                  <a:solidFill>
                    <a:prstClr val="black"/>
                  </a:solidFill>
                  <a:latin typeface="微软雅黑" panose="020B0503020204020204" pitchFamily="34" charset="-122"/>
                  <a:ea typeface="微软雅黑"/>
                </a:rPr>
                <a:t>统一预约、信息共享、分级诊疗、康复、随访、质量管理、科研协作、教学帮扶</a:t>
              </a:r>
            </a:p>
          </p:txBody>
        </p:sp>
        <p:sp>
          <p:nvSpPr>
            <p:cNvPr id="29" name="TextBox 716"/>
            <p:cNvSpPr txBox="1">
              <a:spLocks noChangeArrowheads="1"/>
            </p:cNvSpPr>
            <p:nvPr/>
          </p:nvSpPr>
          <p:spPr bwMode="auto">
            <a:xfrm>
              <a:off x="259525" y="5637157"/>
              <a:ext cx="968351" cy="1096747"/>
            </a:xfrm>
            <a:prstGeom prst="rect">
              <a:avLst/>
            </a:prstGeom>
            <a:noFill/>
            <a:ln w="9525">
              <a:noFill/>
              <a:miter lim="800000"/>
              <a:headEnd/>
              <a:tailEnd/>
            </a:ln>
          </p:spPr>
          <p:txBody>
            <a:bodyPr wrap="none">
              <a:spAutoFit/>
            </a:bodyPr>
            <a:lstStyle/>
            <a:p>
              <a:pPr algn="ctr" defTabSz="684610"/>
              <a:r>
                <a:rPr lang="zh-CN" altLang="en-US" sz="1100" b="1" dirty="0">
                  <a:solidFill>
                    <a:srgbClr val="000000"/>
                  </a:solidFill>
                  <a:latin typeface="微软雅黑" pitchFamily="34" charset="-122"/>
                  <a:ea typeface="微软雅黑" pitchFamily="34" charset="-122"/>
                </a:rPr>
                <a:t>协作医疗</a:t>
              </a:r>
              <a:endParaRPr lang="en-US" altLang="zh-CN" sz="1100" b="1" dirty="0">
                <a:solidFill>
                  <a:srgbClr val="000000"/>
                </a:solidFill>
                <a:latin typeface="微软雅黑" pitchFamily="34" charset="-122"/>
                <a:ea typeface="微软雅黑" pitchFamily="34" charset="-122"/>
              </a:endParaRPr>
            </a:p>
            <a:p>
              <a:pPr algn="ctr" defTabSz="684610"/>
              <a:r>
                <a:rPr lang="zh-CN" altLang="en-US" sz="1100" b="1" dirty="0">
                  <a:solidFill>
                    <a:srgbClr val="000000"/>
                  </a:solidFill>
                  <a:latin typeface="微软雅黑" pitchFamily="34" charset="-122"/>
                  <a:ea typeface="微软雅黑" pitchFamily="34" charset="-122"/>
                </a:rPr>
                <a:t>机构</a:t>
              </a:r>
            </a:p>
          </p:txBody>
        </p:sp>
      </p:grpSp>
      <p:sp>
        <p:nvSpPr>
          <p:cNvPr id="48" name="流程图: 磁盘 47"/>
          <p:cNvSpPr/>
          <p:nvPr/>
        </p:nvSpPr>
        <p:spPr>
          <a:xfrm>
            <a:off x="6603756" y="1582342"/>
            <a:ext cx="2100262" cy="383381"/>
          </a:xfrm>
          <a:prstGeom prst="flowChartMagneticDisk">
            <a:avLst/>
          </a:prstGeom>
          <a:solidFill>
            <a:srgbClr val="00B0F0"/>
          </a:solidFill>
          <a:ln w="12700" cap="flat" cmpd="sng" algn="ctr">
            <a:solidFill>
              <a:srgbClr val="70AD47">
                <a:shade val="50000"/>
              </a:srgbClr>
            </a:solidFill>
            <a:prstDash val="solid"/>
            <a:miter lim="800000"/>
          </a:ln>
          <a:effectLst/>
        </p:spPr>
        <p:txBody>
          <a:bodyPr lIns="68580" tIns="34290" rIns="68580" bIns="34290" anchor="ctr"/>
          <a:lstStyle/>
          <a:p>
            <a:pPr algn="ctr" defTabSz="685421">
              <a:defRPr/>
            </a:pPr>
            <a:r>
              <a:rPr lang="zh-CN" altLang="en-US" b="1" kern="0" dirty="0">
                <a:solidFill>
                  <a:prstClr val="white"/>
                </a:solidFill>
                <a:latin typeface="微软雅黑" pitchFamily="34" charset="-122"/>
                <a:ea typeface="微软雅黑" pitchFamily="34" charset="-122"/>
              </a:rPr>
              <a:t>医联体数据中心</a:t>
            </a:r>
          </a:p>
        </p:txBody>
      </p:sp>
      <p:pic>
        <p:nvPicPr>
          <p:cNvPr id="49" name="图片 48"/>
          <p:cNvPicPr>
            <a:picLocks noChangeAspect="1"/>
          </p:cNvPicPr>
          <p:nvPr/>
        </p:nvPicPr>
        <p:blipFill>
          <a:blip r:embed="rId11" cstate="print"/>
          <a:srcRect/>
          <a:stretch>
            <a:fillRect/>
          </a:stretch>
        </p:blipFill>
        <p:spPr bwMode="auto">
          <a:xfrm>
            <a:off x="1003873" y="1592227"/>
            <a:ext cx="1988506" cy="863985"/>
          </a:xfrm>
          <a:prstGeom prst="rect">
            <a:avLst/>
          </a:prstGeom>
          <a:noFill/>
          <a:ln w="9525">
            <a:noFill/>
            <a:miter lim="800000"/>
            <a:headEnd/>
            <a:tailEnd/>
          </a:ln>
        </p:spPr>
      </p:pic>
      <p:sp>
        <p:nvSpPr>
          <p:cNvPr id="47" name="Text Box 18"/>
          <p:cNvSpPr txBox="1">
            <a:spLocks noChangeArrowheads="1"/>
          </p:cNvSpPr>
          <p:nvPr/>
        </p:nvSpPr>
        <p:spPr bwMode="gray">
          <a:xfrm>
            <a:off x="1331640" y="304846"/>
            <a:ext cx="5976664"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“内蒙古包钢医院医疗集团”的举措四</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heel(1)">
                                      <p:cBhvr>
                                        <p:cTn id="7"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下箭头 43"/>
          <p:cNvSpPr/>
          <p:nvPr/>
        </p:nvSpPr>
        <p:spPr bwMode="auto">
          <a:xfrm rot="10800000">
            <a:off x="6080522" y="1770460"/>
            <a:ext cx="314325" cy="325040"/>
          </a:xfrm>
          <a:prstGeom prst="downArrow">
            <a:avLst/>
          </a:prstGeom>
          <a:solidFill>
            <a:schemeClr val="accent1">
              <a:lumMod val="40000"/>
              <a:lumOff val="60000"/>
            </a:schemeClr>
          </a:solidFill>
          <a:ln w="12700" cap="flat" cmpd="sng" algn="ctr">
            <a:solidFill>
              <a:srgbClr val="0070C0"/>
            </a:solidFill>
            <a:prstDash val="sysDot"/>
            <a:round/>
            <a:headEnd type="none" w="med" len="med"/>
            <a:tailEnd type="none" w="med" len="med"/>
          </a:ln>
          <a:effectLst/>
        </p:spPr>
        <p:txBody>
          <a:bodyPr lIns="68564" tIns="34283" rIns="68564" bIns="34283" anchor="ctr"/>
          <a:lstStyle/>
          <a:p>
            <a:pPr algn="ctr" eaLnBrk="0" hangingPunct="0">
              <a:defRPr/>
            </a:pPr>
            <a:r>
              <a:rPr lang="en-US" altLang="zh-CN" sz="900" b="1" kern="0" dirty="0">
                <a:solidFill>
                  <a:srgbClr val="FFFFFF"/>
                </a:solidFill>
                <a:latin typeface="黑体" pitchFamily="2" charset="-122"/>
                <a:ea typeface="黑体" pitchFamily="2" charset="-122"/>
              </a:rPr>
              <a:t>√</a:t>
            </a:r>
            <a:endParaRPr lang="zh-CN" altLang="en-US" sz="900" b="1" kern="0" dirty="0">
              <a:solidFill>
                <a:srgbClr val="FFFFFF"/>
              </a:solidFill>
              <a:latin typeface="黑体" pitchFamily="2" charset="-122"/>
              <a:ea typeface="黑体" pitchFamily="2" charset="-122"/>
            </a:endParaRPr>
          </a:p>
        </p:txBody>
      </p:sp>
      <p:graphicFrame>
        <p:nvGraphicFramePr>
          <p:cNvPr id="4" name="图表 3"/>
          <p:cNvGraphicFramePr/>
          <p:nvPr/>
        </p:nvGraphicFramePr>
        <p:xfrm>
          <a:off x="818031" y="739588"/>
          <a:ext cx="4661647" cy="4278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5299" name="组 45"/>
          <p:cNvGrpSpPr>
            <a:grpSpLocks/>
          </p:cNvGrpSpPr>
          <p:nvPr/>
        </p:nvGrpSpPr>
        <p:grpSpPr bwMode="auto">
          <a:xfrm>
            <a:off x="4891088" y="3530204"/>
            <a:ext cx="2830116" cy="1161365"/>
            <a:chOff x="6342917" y="4886138"/>
            <a:chExt cx="3772262" cy="1548773"/>
          </a:xfrm>
        </p:grpSpPr>
        <p:sp>
          <p:nvSpPr>
            <p:cNvPr id="6" name="AutoShape 51"/>
            <p:cNvSpPr>
              <a:spLocks noChangeArrowheads="1"/>
            </p:cNvSpPr>
            <p:nvPr/>
          </p:nvSpPr>
          <p:spPr bwMode="auto">
            <a:xfrm>
              <a:off x="6342917" y="4886138"/>
              <a:ext cx="3502475" cy="1538571"/>
            </a:xfrm>
            <a:prstGeom prst="roundRect">
              <a:avLst>
                <a:gd name="adj" fmla="val 12222"/>
              </a:avLst>
            </a:prstGeom>
            <a:solidFill>
              <a:srgbClr val="5B9BD5">
                <a:lumMod val="20000"/>
                <a:lumOff val="80000"/>
              </a:srgbClr>
            </a:solidFill>
            <a:ln w="28575" cap="flat" cmpd="sng" algn="ctr">
              <a:solidFill>
                <a:srgbClr val="4472C4">
                  <a:lumMod val="60000"/>
                  <a:lumOff val="40000"/>
                </a:srgbClr>
              </a:solidFill>
              <a:prstDash val="sysDot"/>
              <a:miter lim="800000"/>
            </a:ln>
            <a:effectLst/>
          </p:spPr>
          <p:txBody>
            <a:bodyPr anchor="ctr"/>
            <a:lstStyle/>
            <a:p>
              <a:pPr algn="ctr" defTabSz="230927" fontAlgn="auto">
                <a:spcBef>
                  <a:spcPts val="0"/>
                </a:spcBef>
                <a:spcAft>
                  <a:spcPts val="0"/>
                </a:spcAft>
                <a:defRPr/>
              </a:pPr>
              <a:endParaRPr lang="zh-CN" altLang="en-US" sz="1200" b="1" kern="0" dirty="0">
                <a:solidFill>
                  <a:prstClr val="black"/>
                </a:solidFill>
                <a:latin typeface="微软雅黑" panose="020B0503020204020204" pitchFamily="34" charset="-122"/>
                <a:ea typeface="微软雅黑" panose="020B0503020204020204" pitchFamily="34" charset="-122"/>
              </a:endParaRPr>
            </a:p>
          </p:txBody>
        </p:sp>
        <p:sp>
          <p:nvSpPr>
            <p:cNvPr id="8" name="TextBox 117"/>
            <p:cNvSpPr txBox="1">
              <a:spLocks noChangeArrowheads="1"/>
            </p:cNvSpPr>
            <p:nvPr/>
          </p:nvSpPr>
          <p:spPr bwMode="auto">
            <a:xfrm>
              <a:off x="8060034" y="5476796"/>
              <a:ext cx="1282283" cy="277050"/>
            </a:xfrm>
            <a:prstGeom prst="rect">
              <a:avLst/>
            </a:prstGeom>
            <a:noFill/>
            <a:ln w="9525">
              <a:noFill/>
              <a:miter lim="800000"/>
              <a:headEnd/>
              <a:tailEnd/>
            </a:ln>
          </p:spPr>
          <p:txBody>
            <a:bodyPr>
              <a:spAutoFit/>
            </a:bodyPr>
            <a:lstStyle/>
            <a:p>
              <a:pPr algn="ctr" defTabSz="685640" fontAlgn="auto">
                <a:spcBef>
                  <a:spcPts val="0"/>
                </a:spcBef>
                <a:spcAft>
                  <a:spcPts val="0"/>
                </a:spcAft>
                <a:defRPr/>
              </a:pPr>
              <a:r>
                <a:rPr lang="zh-CN" altLang="en-US" sz="750" b="1" kern="0" dirty="0">
                  <a:solidFill>
                    <a:srgbClr val="000000"/>
                  </a:solidFill>
                  <a:latin typeface="微软雅黑" pitchFamily="34" charset="-122"/>
                  <a:ea typeface="微软雅黑" pitchFamily="34" charset="-122"/>
                </a:rPr>
                <a:t>乡镇医院</a:t>
              </a:r>
            </a:p>
          </p:txBody>
        </p:sp>
        <p:sp>
          <p:nvSpPr>
            <p:cNvPr id="9" name="TextBox 169"/>
            <p:cNvSpPr txBox="1">
              <a:spLocks noChangeArrowheads="1"/>
            </p:cNvSpPr>
            <p:nvPr/>
          </p:nvSpPr>
          <p:spPr bwMode="auto">
            <a:xfrm>
              <a:off x="7733115" y="6151609"/>
              <a:ext cx="2382064" cy="277050"/>
            </a:xfrm>
            <a:prstGeom prst="rect">
              <a:avLst/>
            </a:prstGeom>
            <a:noFill/>
            <a:ln w="9525">
              <a:noFill/>
              <a:miter lim="800000"/>
              <a:headEnd/>
              <a:tailEnd/>
            </a:ln>
          </p:spPr>
          <p:txBody>
            <a:bodyPr>
              <a:spAutoFit/>
            </a:bodyPr>
            <a:lstStyle/>
            <a:p>
              <a:pPr algn="ctr" eaLnBrk="0" fontAlgn="auto" hangingPunct="0">
                <a:spcBef>
                  <a:spcPts val="0"/>
                </a:spcBef>
                <a:spcAft>
                  <a:spcPts val="0"/>
                </a:spcAft>
                <a:defRPr/>
              </a:pPr>
              <a:r>
                <a:rPr lang="zh-CN" altLang="en-US" sz="750" b="1" kern="0" dirty="0">
                  <a:solidFill>
                    <a:srgbClr val="000000"/>
                  </a:solidFill>
                  <a:latin typeface="微软雅黑" pitchFamily="34" charset="-122"/>
                  <a:ea typeface="微软雅黑" pitchFamily="34" charset="-122"/>
                </a:rPr>
                <a:t>社区卫生服务中心</a:t>
              </a:r>
            </a:p>
          </p:txBody>
        </p:sp>
        <p:pic>
          <p:nvPicPr>
            <p:cNvPr id="10" name="Picture 33" descr="EPS_1years009 copy"/>
            <p:cNvPicPr>
              <a:picLocks noChangeAspect="1" noChangeArrowheads="1"/>
            </p:cNvPicPr>
            <p:nvPr/>
          </p:nvPicPr>
          <p:blipFill>
            <a:blip r:embed="rId7" cstate="print"/>
            <a:stretch>
              <a:fillRect/>
            </a:stretch>
          </p:blipFill>
          <p:spPr bwMode="gray">
            <a:xfrm>
              <a:off x="6657140" y="5189406"/>
              <a:ext cx="596706" cy="328674"/>
            </a:xfrm>
            <a:prstGeom prst="rect">
              <a:avLst/>
            </a:prstGeom>
            <a:noFill/>
            <a:effectLst>
              <a:outerShdw dist="38100" algn="ctr" rotWithShape="0">
                <a:srgbClr val="333333">
                  <a:alpha val="42000"/>
                </a:srgbClr>
              </a:outerShdw>
            </a:effectLst>
          </p:spPr>
        </p:pic>
        <p:pic>
          <p:nvPicPr>
            <p:cNvPr id="55332" name="Picture 71" descr="图片1"/>
            <p:cNvPicPr>
              <a:picLocks noChangeAspect="1" noChangeArrowheads="1"/>
            </p:cNvPicPr>
            <p:nvPr/>
          </p:nvPicPr>
          <p:blipFill>
            <a:blip r:embed="rId8" cstate="print"/>
            <a:srcRect/>
            <a:stretch>
              <a:fillRect/>
            </a:stretch>
          </p:blipFill>
          <p:spPr bwMode="auto">
            <a:xfrm>
              <a:off x="6392860" y="5433245"/>
              <a:ext cx="437016" cy="252619"/>
            </a:xfrm>
            <a:prstGeom prst="rect">
              <a:avLst/>
            </a:prstGeom>
            <a:noFill/>
            <a:ln w="9525">
              <a:noFill/>
              <a:miter lim="800000"/>
              <a:headEnd/>
              <a:tailEnd/>
            </a:ln>
          </p:spPr>
        </p:pic>
        <p:pic>
          <p:nvPicPr>
            <p:cNvPr id="55333" name="Picture 81" descr="图片1"/>
            <p:cNvPicPr>
              <a:picLocks noChangeAspect="1" noChangeArrowheads="1"/>
            </p:cNvPicPr>
            <p:nvPr/>
          </p:nvPicPr>
          <p:blipFill>
            <a:blip r:embed="rId9" cstate="print"/>
            <a:srcRect/>
            <a:stretch>
              <a:fillRect/>
            </a:stretch>
          </p:blipFill>
          <p:spPr bwMode="auto">
            <a:xfrm>
              <a:off x="6442939" y="6065555"/>
              <a:ext cx="468826" cy="270801"/>
            </a:xfrm>
            <a:prstGeom prst="rect">
              <a:avLst/>
            </a:prstGeom>
            <a:noFill/>
            <a:ln w="9525">
              <a:noFill/>
              <a:miter lim="800000"/>
              <a:headEnd/>
              <a:tailEnd/>
            </a:ln>
          </p:spPr>
        </p:pic>
        <p:pic>
          <p:nvPicPr>
            <p:cNvPr id="13" name="Picture 33" descr="EPS_1years009 copy"/>
            <p:cNvPicPr>
              <a:picLocks noChangeAspect="1" noChangeArrowheads="1"/>
            </p:cNvPicPr>
            <p:nvPr/>
          </p:nvPicPr>
          <p:blipFill>
            <a:blip r:embed="rId10" cstate="print"/>
            <a:stretch>
              <a:fillRect/>
            </a:stretch>
          </p:blipFill>
          <p:spPr bwMode="gray">
            <a:xfrm>
              <a:off x="6688880" y="5778478"/>
              <a:ext cx="766514" cy="263574"/>
            </a:xfrm>
            <a:prstGeom prst="rect">
              <a:avLst/>
            </a:prstGeom>
            <a:noFill/>
            <a:effectLst>
              <a:outerShdw dist="38100" algn="ctr" rotWithShape="0">
                <a:srgbClr val="333333">
                  <a:alpha val="42000"/>
                </a:srgbClr>
              </a:outerShdw>
            </a:effectLst>
          </p:spPr>
        </p:pic>
        <p:pic>
          <p:nvPicPr>
            <p:cNvPr id="55335" name="Picture 35" descr="EPS_1years007 copy"/>
            <p:cNvPicPr>
              <a:picLocks noChangeAspect="1" noChangeArrowheads="1"/>
            </p:cNvPicPr>
            <p:nvPr/>
          </p:nvPicPr>
          <p:blipFill>
            <a:blip r:embed="rId11" cstate="print">
              <a:lum contrast="20000"/>
            </a:blip>
            <a:srcRect/>
            <a:stretch>
              <a:fillRect/>
            </a:stretch>
          </p:blipFill>
          <p:spPr bwMode="auto">
            <a:xfrm>
              <a:off x="8156165" y="5082833"/>
              <a:ext cx="723519" cy="386722"/>
            </a:xfrm>
            <a:prstGeom prst="rect">
              <a:avLst/>
            </a:prstGeom>
            <a:noFill/>
            <a:ln w="9525">
              <a:noFill/>
              <a:miter lim="800000"/>
              <a:headEnd/>
              <a:tailEnd/>
            </a:ln>
          </p:spPr>
        </p:pic>
        <p:pic>
          <p:nvPicPr>
            <p:cNvPr id="55336" name="Picture 35" descr="EPS_1years007 copy"/>
            <p:cNvPicPr>
              <a:picLocks noChangeAspect="1" noChangeArrowheads="1"/>
            </p:cNvPicPr>
            <p:nvPr/>
          </p:nvPicPr>
          <p:blipFill>
            <a:blip r:embed="rId12" cstate="print"/>
            <a:srcRect/>
            <a:stretch>
              <a:fillRect/>
            </a:stretch>
          </p:blipFill>
          <p:spPr bwMode="auto">
            <a:xfrm>
              <a:off x="8071558" y="5878121"/>
              <a:ext cx="1195094" cy="306548"/>
            </a:xfrm>
            <a:prstGeom prst="rect">
              <a:avLst/>
            </a:prstGeom>
            <a:noFill/>
            <a:ln w="9525">
              <a:noFill/>
              <a:miter lim="800000"/>
              <a:headEnd/>
              <a:tailEnd/>
            </a:ln>
          </p:spPr>
        </p:pic>
        <p:pic>
          <p:nvPicPr>
            <p:cNvPr id="55337" name="图片 178" descr="images.jpg"/>
            <p:cNvPicPr>
              <a:picLocks noChangeAspect="1"/>
            </p:cNvPicPr>
            <p:nvPr/>
          </p:nvPicPr>
          <p:blipFill>
            <a:blip r:embed="rId13" cstate="print"/>
            <a:srcRect/>
            <a:stretch>
              <a:fillRect/>
            </a:stretch>
          </p:blipFill>
          <p:spPr bwMode="auto">
            <a:xfrm>
              <a:off x="8032153" y="5467528"/>
              <a:ext cx="324573" cy="303386"/>
            </a:xfrm>
            <a:prstGeom prst="rect">
              <a:avLst/>
            </a:prstGeom>
            <a:noFill/>
            <a:ln w="9525">
              <a:noFill/>
              <a:miter lim="800000"/>
              <a:headEnd/>
              <a:tailEnd/>
            </a:ln>
          </p:spPr>
        </p:pic>
        <p:sp>
          <p:nvSpPr>
            <p:cNvPr id="17" name="TextBox 24"/>
            <p:cNvSpPr txBox="1">
              <a:spLocks noChangeArrowheads="1"/>
            </p:cNvSpPr>
            <p:nvPr/>
          </p:nvSpPr>
          <p:spPr bwMode="auto">
            <a:xfrm>
              <a:off x="6911056" y="5449803"/>
              <a:ext cx="1314024" cy="277050"/>
            </a:xfrm>
            <a:prstGeom prst="rect">
              <a:avLst/>
            </a:prstGeom>
            <a:noFill/>
            <a:ln w="9525">
              <a:noFill/>
              <a:miter lim="800000"/>
              <a:headEnd/>
              <a:tailEnd/>
            </a:ln>
          </p:spPr>
          <p:txBody>
            <a:bodyPr>
              <a:spAutoFit/>
            </a:bodyPr>
            <a:lstStyle/>
            <a:p>
              <a:pPr algn="ctr" eaLnBrk="0" fontAlgn="auto" hangingPunct="0">
                <a:spcBef>
                  <a:spcPts val="0"/>
                </a:spcBef>
                <a:spcAft>
                  <a:spcPts val="0"/>
                </a:spcAft>
                <a:defRPr/>
              </a:pPr>
              <a:r>
                <a:rPr lang="zh-CN" altLang="en-US" sz="750" b="1" kern="0" dirty="0">
                  <a:solidFill>
                    <a:srgbClr val="000000"/>
                  </a:solidFill>
                  <a:latin typeface="微软雅黑" pitchFamily="34" charset="-122"/>
                  <a:ea typeface="微软雅黑" pitchFamily="34" charset="-122"/>
                </a:rPr>
                <a:t>村卫生所</a:t>
              </a:r>
            </a:p>
          </p:txBody>
        </p:sp>
        <p:sp>
          <p:nvSpPr>
            <p:cNvPr id="18" name="TextBox 161"/>
            <p:cNvSpPr txBox="1">
              <a:spLocks noChangeArrowheads="1"/>
            </p:cNvSpPr>
            <p:nvPr/>
          </p:nvSpPr>
          <p:spPr bwMode="auto">
            <a:xfrm>
              <a:off x="7047539" y="6003945"/>
              <a:ext cx="1183890" cy="430966"/>
            </a:xfrm>
            <a:prstGeom prst="rect">
              <a:avLst/>
            </a:prstGeom>
            <a:noFill/>
            <a:ln w="9525">
              <a:noFill/>
              <a:miter lim="800000"/>
              <a:headEnd/>
              <a:tailEnd/>
            </a:ln>
          </p:spPr>
          <p:txBody>
            <a:bodyPr>
              <a:spAutoFit/>
            </a:bodyPr>
            <a:lstStyle/>
            <a:p>
              <a:pPr algn="ctr" defTabSz="685640" fontAlgn="auto">
                <a:spcBef>
                  <a:spcPts val="0"/>
                </a:spcBef>
                <a:spcAft>
                  <a:spcPts val="0"/>
                </a:spcAft>
                <a:defRPr/>
              </a:pPr>
              <a:r>
                <a:rPr lang="zh-CN" altLang="en-US" sz="750" b="1" kern="0" dirty="0">
                  <a:solidFill>
                    <a:srgbClr val="000000"/>
                  </a:solidFill>
                  <a:latin typeface="微软雅黑" pitchFamily="34" charset="-122"/>
                  <a:ea typeface="微软雅黑" pitchFamily="34" charset="-122"/>
                </a:rPr>
                <a:t>社区卫生</a:t>
              </a:r>
              <a:endParaRPr lang="en-US" altLang="zh-CN" sz="750" b="1" kern="0" dirty="0">
                <a:solidFill>
                  <a:srgbClr val="000000"/>
                </a:solidFill>
                <a:latin typeface="微软雅黑" pitchFamily="34" charset="-122"/>
                <a:ea typeface="微软雅黑" pitchFamily="34" charset="-122"/>
              </a:endParaRPr>
            </a:p>
            <a:p>
              <a:pPr algn="ctr" defTabSz="685640" fontAlgn="auto">
                <a:spcBef>
                  <a:spcPts val="0"/>
                </a:spcBef>
                <a:spcAft>
                  <a:spcPts val="0"/>
                </a:spcAft>
                <a:defRPr/>
              </a:pPr>
              <a:r>
                <a:rPr lang="zh-CN" altLang="en-US" sz="750" b="1" kern="0" dirty="0">
                  <a:solidFill>
                    <a:srgbClr val="000000"/>
                  </a:solidFill>
                  <a:latin typeface="微软雅黑" pitchFamily="34" charset="-122"/>
                  <a:ea typeface="微软雅黑" pitchFamily="34" charset="-122"/>
                </a:rPr>
                <a:t>服务站</a:t>
              </a:r>
            </a:p>
          </p:txBody>
        </p:sp>
      </p:grpSp>
      <p:pic>
        <p:nvPicPr>
          <p:cNvPr id="19" name="图片 18"/>
          <p:cNvPicPr>
            <a:picLocks noChangeAspect="1"/>
          </p:cNvPicPr>
          <p:nvPr/>
        </p:nvPicPr>
        <p:blipFill>
          <a:blip r:embed="rId14" cstate="print"/>
          <a:stretch>
            <a:fillRect/>
          </a:stretch>
        </p:blipFill>
        <p:spPr>
          <a:xfrm>
            <a:off x="2575809" y="3389796"/>
            <a:ext cx="662918" cy="5214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55301" name="组 19"/>
          <p:cNvGrpSpPr>
            <a:grpSpLocks/>
          </p:cNvGrpSpPr>
          <p:nvPr/>
        </p:nvGrpSpPr>
        <p:grpSpPr bwMode="auto">
          <a:xfrm>
            <a:off x="2608660" y="2078832"/>
            <a:ext cx="4876800" cy="1146572"/>
            <a:chOff x="1480131" y="5027401"/>
            <a:chExt cx="5342446" cy="1529080"/>
          </a:xfrm>
        </p:grpSpPr>
        <p:sp>
          <p:nvSpPr>
            <p:cNvPr id="21" name="AutoShape 51"/>
            <p:cNvSpPr>
              <a:spLocks noChangeArrowheads="1"/>
            </p:cNvSpPr>
            <p:nvPr/>
          </p:nvSpPr>
          <p:spPr bwMode="auto">
            <a:xfrm>
              <a:off x="3967446" y="5027401"/>
              <a:ext cx="2855131" cy="1529080"/>
            </a:xfrm>
            <a:prstGeom prst="roundRect">
              <a:avLst>
                <a:gd name="adj" fmla="val 12222"/>
              </a:avLst>
            </a:prstGeom>
            <a:solidFill>
              <a:srgbClr val="5B9BD5">
                <a:lumMod val="20000"/>
                <a:lumOff val="80000"/>
              </a:srgbClr>
            </a:solidFill>
            <a:ln w="28575" cap="flat" cmpd="sng" algn="ctr">
              <a:solidFill>
                <a:srgbClr val="4472C4">
                  <a:lumMod val="60000"/>
                  <a:lumOff val="40000"/>
                </a:srgbClr>
              </a:solidFill>
              <a:prstDash val="sysDot"/>
              <a:miter lim="800000"/>
            </a:ln>
            <a:effectLst/>
          </p:spPr>
          <p:txBody>
            <a:bodyPr anchor="ctr"/>
            <a:lstStyle/>
            <a:p>
              <a:pPr algn="ctr" defTabSz="230927" fontAlgn="auto">
                <a:spcBef>
                  <a:spcPts val="0"/>
                </a:spcBef>
                <a:spcAft>
                  <a:spcPts val="0"/>
                </a:spcAft>
                <a:defRPr/>
              </a:pPr>
              <a:endParaRPr lang="zh-CN" altLang="en-US" sz="1200" b="1" kern="0" dirty="0">
                <a:solidFill>
                  <a:prstClr val="black"/>
                </a:solidFill>
                <a:latin typeface="微软雅黑" panose="020B0503020204020204" pitchFamily="34" charset="-122"/>
                <a:ea typeface="微软雅黑" panose="020B0503020204020204" pitchFamily="34" charset="-122"/>
              </a:endParaRPr>
            </a:p>
          </p:txBody>
        </p:sp>
        <p:pic>
          <p:nvPicPr>
            <p:cNvPr id="23" name="图片 22"/>
            <p:cNvPicPr>
              <a:picLocks noChangeAspect="1"/>
            </p:cNvPicPr>
            <p:nvPr/>
          </p:nvPicPr>
          <p:blipFill>
            <a:blip r:embed="rId15" cstate="print"/>
            <a:stretch>
              <a:fillRect/>
            </a:stretch>
          </p:blipFill>
          <p:spPr>
            <a:xfrm>
              <a:off x="1480131" y="5527137"/>
              <a:ext cx="802753" cy="596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图片 23"/>
            <p:cNvPicPr>
              <a:picLocks noChangeAspect="1"/>
            </p:cNvPicPr>
            <p:nvPr/>
          </p:nvPicPr>
          <p:blipFill>
            <a:blip r:embed="rId16" cstate="print"/>
            <a:stretch>
              <a:fillRect/>
            </a:stretch>
          </p:blipFill>
          <p:spPr>
            <a:xfrm>
              <a:off x="4140765" y="5248098"/>
              <a:ext cx="756662" cy="8559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5319" name="Picture 5"/>
            <p:cNvPicPr>
              <a:picLocks noChangeAspect="1" noChangeArrowheads="1"/>
            </p:cNvPicPr>
            <p:nvPr/>
          </p:nvPicPr>
          <p:blipFill>
            <a:blip r:embed="rId17" cstate="print"/>
            <a:srcRect/>
            <a:stretch>
              <a:fillRect/>
            </a:stretch>
          </p:blipFill>
          <p:spPr bwMode="auto">
            <a:xfrm>
              <a:off x="5990201" y="5784872"/>
              <a:ext cx="609994" cy="442756"/>
            </a:xfrm>
            <a:prstGeom prst="rect">
              <a:avLst/>
            </a:prstGeom>
            <a:noFill/>
            <a:ln w="9525">
              <a:noFill/>
              <a:miter lim="800000"/>
              <a:headEnd/>
              <a:tailEnd/>
            </a:ln>
          </p:spPr>
        </p:pic>
        <p:pic>
          <p:nvPicPr>
            <p:cNvPr id="55320" name="Picture 6"/>
            <p:cNvPicPr>
              <a:picLocks noChangeAspect="1" noChangeArrowheads="1"/>
            </p:cNvPicPr>
            <p:nvPr/>
          </p:nvPicPr>
          <p:blipFill>
            <a:blip r:embed="rId18" cstate="print"/>
            <a:srcRect/>
            <a:stretch>
              <a:fillRect/>
            </a:stretch>
          </p:blipFill>
          <p:spPr bwMode="auto">
            <a:xfrm>
              <a:off x="5421776" y="5767402"/>
              <a:ext cx="460373" cy="399011"/>
            </a:xfrm>
            <a:prstGeom prst="rect">
              <a:avLst/>
            </a:prstGeom>
            <a:noFill/>
            <a:ln w="9525">
              <a:noFill/>
              <a:miter lim="800000"/>
              <a:headEnd/>
              <a:tailEnd/>
            </a:ln>
          </p:spPr>
        </p:pic>
        <p:pic>
          <p:nvPicPr>
            <p:cNvPr id="55321" name="Picture 11"/>
            <p:cNvPicPr>
              <a:picLocks noChangeAspect="1" noChangeArrowheads="1"/>
            </p:cNvPicPr>
            <p:nvPr/>
          </p:nvPicPr>
          <p:blipFill>
            <a:blip r:embed="rId19" cstate="print"/>
            <a:srcRect/>
            <a:stretch>
              <a:fillRect/>
            </a:stretch>
          </p:blipFill>
          <p:spPr bwMode="auto">
            <a:xfrm>
              <a:off x="5313086" y="5228535"/>
              <a:ext cx="408580" cy="308869"/>
            </a:xfrm>
            <a:prstGeom prst="rect">
              <a:avLst/>
            </a:prstGeom>
            <a:noFill/>
            <a:ln w="9525">
              <a:noFill/>
              <a:miter lim="800000"/>
              <a:headEnd/>
              <a:tailEnd/>
            </a:ln>
          </p:spPr>
        </p:pic>
        <p:pic>
          <p:nvPicPr>
            <p:cNvPr id="55322" name="Picture 12"/>
            <p:cNvPicPr>
              <a:picLocks noChangeAspect="1" noChangeArrowheads="1"/>
            </p:cNvPicPr>
            <p:nvPr/>
          </p:nvPicPr>
          <p:blipFill>
            <a:blip r:embed="rId20" cstate="print"/>
            <a:srcRect/>
            <a:stretch>
              <a:fillRect/>
            </a:stretch>
          </p:blipFill>
          <p:spPr bwMode="auto">
            <a:xfrm>
              <a:off x="4947132" y="5819056"/>
              <a:ext cx="410019" cy="308868"/>
            </a:xfrm>
            <a:prstGeom prst="rect">
              <a:avLst/>
            </a:prstGeom>
            <a:noFill/>
            <a:ln w="9525">
              <a:noFill/>
              <a:miter lim="800000"/>
              <a:headEnd/>
              <a:tailEnd/>
            </a:ln>
          </p:spPr>
        </p:pic>
        <p:sp>
          <p:nvSpPr>
            <p:cNvPr id="55323" name="Text Box 26"/>
            <p:cNvSpPr txBox="1">
              <a:spLocks noChangeArrowheads="1"/>
            </p:cNvSpPr>
            <p:nvPr/>
          </p:nvSpPr>
          <p:spPr bwMode="auto">
            <a:xfrm>
              <a:off x="5847833" y="5567869"/>
              <a:ext cx="583513" cy="248542"/>
            </a:xfrm>
            <a:prstGeom prst="rect">
              <a:avLst/>
            </a:prstGeom>
            <a:noFill/>
            <a:ln w="9525">
              <a:noFill/>
              <a:miter lim="800000"/>
              <a:headEnd/>
              <a:tailEnd/>
            </a:ln>
          </p:spPr>
          <p:txBody>
            <a:bodyPr lIns="58838" tIns="29418" rIns="58838" bIns="29418">
              <a:spAutoFit/>
            </a:bodyPr>
            <a:lstStyle/>
            <a:p>
              <a:pPr algn="ctr" eaLnBrk="0" hangingPunct="0">
                <a:spcBef>
                  <a:spcPct val="50000"/>
                </a:spcBef>
              </a:pPr>
              <a:r>
                <a:rPr lang="en-US" altLang="zh-CN" sz="825" b="1">
                  <a:solidFill>
                    <a:srgbClr val="000000"/>
                  </a:solidFill>
                  <a:latin typeface="微软雅黑" pitchFamily="34" charset="-122"/>
                  <a:ea typeface="微软雅黑" pitchFamily="34" charset="-122"/>
                </a:rPr>
                <a:t>EMR</a:t>
              </a:r>
            </a:p>
          </p:txBody>
        </p:sp>
        <p:sp>
          <p:nvSpPr>
            <p:cNvPr id="55324" name="Text Box 27"/>
            <p:cNvSpPr txBox="1">
              <a:spLocks noChangeArrowheads="1"/>
            </p:cNvSpPr>
            <p:nvPr/>
          </p:nvSpPr>
          <p:spPr bwMode="auto">
            <a:xfrm>
              <a:off x="4930268" y="6182515"/>
              <a:ext cx="1892309" cy="248542"/>
            </a:xfrm>
            <a:prstGeom prst="rect">
              <a:avLst/>
            </a:prstGeom>
            <a:noFill/>
            <a:ln w="9525">
              <a:noFill/>
              <a:miter lim="800000"/>
              <a:headEnd/>
              <a:tailEnd/>
            </a:ln>
          </p:spPr>
          <p:txBody>
            <a:bodyPr lIns="58838" tIns="29418" rIns="58838" bIns="29418">
              <a:spAutoFit/>
            </a:bodyPr>
            <a:lstStyle/>
            <a:p>
              <a:pPr algn="ctr" eaLnBrk="0" hangingPunct="0">
                <a:spcBef>
                  <a:spcPct val="50000"/>
                </a:spcBef>
              </a:pPr>
              <a:r>
                <a:rPr lang="en-US" altLang="zh-CN" sz="825" b="1">
                  <a:solidFill>
                    <a:srgbClr val="000000"/>
                  </a:solidFill>
                  <a:latin typeface="微软雅黑" pitchFamily="34" charset="-122"/>
                  <a:ea typeface="微软雅黑" pitchFamily="34" charset="-122"/>
                </a:rPr>
                <a:t>CIS/LIS/PACS/RIS</a:t>
              </a:r>
            </a:p>
          </p:txBody>
        </p:sp>
        <p:sp>
          <p:nvSpPr>
            <p:cNvPr id="31" name="Text Box 28"/>
            <p:cNvSpPr txBox="1">
              <a:spLocks noChangeArrowheads="1"/>
            </p:cNvSpPr>
            <p:nvPr/>
          </p:nvSpPr>
          <p:spPr bwMode="auto">
            <a:xfrm>
              <a:off x="5145237" y="5557736"/>
              <a:ext cx="816497" cy="248542"/>
            </a:xfrm>
            <a:prstGeom prst="rect">
              <a:avLst/>
            </a:prstGeom>
            <a:noFill/>
            <a:ln w="9525">
              <a:noFill/>
              <a:miter lim="800000"/>
              <a:headEnd/>
              <a:tailEnd/>
            </a:ln>
          </p:spPr>
          <p:txBody>
            <a:bodyPr lIns="58838" tIns="29418" rIns="58838" bIns="29418">
              <a:spAutoFit/>
            </a:bodyPr>
            <a:lstStyle/>
            <a:p>
              <a:pPr algn="ctr" eaLnBrk="0" hangingPunct="0">
                <a:spcBef>
                  <a:spcPct val="50000"/>
                </a:spcBef>
                <a:defRPr/>
              </a:pPr>
              <a:r>
                <a:rPr lang="en-US" altLang="zh-CN" sz="825" b="1" kern="0" dirty="0">
                  <a:solidFill>
                    <a:srgbClr val="000000"/>
                  </a:solidFill>
                  <a:latin typeface="微软雅黑" pitchFamily="34" charset="-122"/>
                  <a:ea typeface="微软雅黑" pitchFamily="34" charset="-122"/>
                </a:rPr>
                <a:t>HIS</a:t>
              </a:r>
            </a:p>
          </p:txBody>
        </p:sp>
        <p:pic>
          <p:nvPicPr>
            <p:cNvPr id="55326" name="图片 31"/>
            <p:cNvPicPr>
              <a:picLocks noChangeAspect="1"/>
            </p:cNvPicPr>
            <p:nvPr/>
          </p:nvPicPr>
          <p:blipFill>
            <a:blip r:embed="rId21" cstate="print"/>
            <a:srcRect/>
            <a:stretch>
              <a:fillRect/>
            </a:stretch>
          </p:blipFill>
          <p:spPr bwMode="auto">
            <a:xfrm>
              <a:off x="5968140" y="5191364"/>
              <a:ext cx="342900" cy="397761"/>
            </a:xfrm>
            <a:prstGeom prst="rect">
              <a:avLst/>
            </a:prstGeom>
            <a:noFill/>
            <a:ln w="9525">
              <a:noFill/>
              <a:miter lim="800000"/>
              <a:headEnd/>
              <a:tailEnd/>
            </a:ln>
          </p:spPr>
        </p:pic>
        <p:sp>
          <p:nvSpPr>
            <p:cNvPr id="33" name="Text Box 28"/>
            <p:cNvSpPr txBox="1">
              <a:spLocks noChangeArrowheads="1"/>
            </p:cNvSpPr>
            <p:nvPr/>
          </p:nvSpPr>
          <p:spPr bwMode="auto">
            <a:xfrm>
              <a:off x="4018315" y="6265907"/>
              <a:ext cx="1029099" cy="248542"/>
            </a:xfrm>
            <a:prstGeom prst="rect">
              <a:avLst/>
            </a:prstGeom>
            <a:noFill/>
            <a:ln w="9525">
              <a:noFill/>
              <a:miter lim="800000"/>
              <a:headEnd/>
              <a:tailEnd/>
            </a:ln>
          </p:spPr>
          <p:txBody>
            <a:bodyPr lIns="58838" tIns="29418" rIns="58838" bIns="29418">
              <a:spAutoFit/>
            </a:bodyPr>
            <a:lstStyle/>
            <a:p>
              <a:pPr algn="ctr" eaLnBrk="0" hangingPunct="0">
                <a:spcBef>
                  <a:spcPct val="50000"/>
                </a:spcBef>
                <a:defRPr/>
              </a:pPr>
              <a:r>
                <a:rPr lang="zh-CN" altLang="en-US" sz="825" b="1" kern="0" dirty="0">
                  <a:solidFill>
                    <a:srgbClr val="000000"/>
                  </a:solidFill>
                  <a:latin typeface="微软雅黑" pitchFamily="34" charset="-122"/>
                  <a:ea typeface="微软雅黑" pitchFamily="34" charset="-122"/>
                </a:rPr>
                <a:t>三甲医院</a:t>
              </a:r>
              <a:endParaRPr lang="en-US" altLang="zh-CN" sz="825" b="1" kern="0" dirty="0">
                <a:solidFill>
                  <a:srgbClr val="000000"/>
                </a:solidFill>
                <a:latin typeface="微软雅黑" pitchFamily="34" charset="-122"/>
                <a:ea typeface="微软雅黑" pitchFamily="34" charset="-122"/>
              </a:endParaRPr>
            </a:p>
          </p:txBody>
        </p:sp>
      </p:grpSp>
      <p:pic>
        <p:nvPicPr>
          <p:cNvPr id="35" name="图片 34"/>
          <p:cNvPicPr>
            <a:picLocks noChangeAspect="1"/>
          </p:cNvPicPr>
          <p:nvPr/>
        </p:nvPicPr>
        <p:blipFill>
          <a:blip r:embed="rId22" cstate="print"/>
          <a:stretch>
            <a:fillRect/>
          </a:stretch>
        </p:blipFill>
        <p:spPr>
          <a:xfrm>
            <a:off x="2619944" y="1455343"/>
            <a:ext cx="618783" cy="448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55303" name="组 41"/>
          <p:cNvGrpSpPr>
            <a:grpSpLocks/>
          </p:cNvGrpSpPr>
          <p:nvPr/>
        </p:nvGrpSpPr>
        <p:grpSpPr bwMode="auto">
          <a:xfrm>
            <a:off x="4817269" y="615553"/>
            <a:ext cx="2668191" cy="1146572"/>
            <a:chOff x="6423716" y="761144"/>
            <a:chExt cx="3556987" cy="1529080"/>
          </a:xfrm>
        </p:grpSpPr>
        <p:sp>
          <p:nvSpPr>
            <p:cNvPr id="34" name="AutoShape 51"/>
            <p:cNvSpPr>
              <a:spLocks noChangeArrowheads="1"/>
            </p:cNvSpPr>
            <p:nvPr/>
          </p:nvSpPr>
          <p:spPr bwMode="auto">
            <a:xfrm>
              <a:off x="6423716" y="761144"/>
              <a:ext cx="3556987" cy="1529080"/>
            </a:xfrm>
            <a:prstGeom prst="roundRect">
              <a:avLst>
                <a:gd name="adj" fmla="val 12222"/>
              </a:avLst>
            </a:prstGeom>
            <a:solidFill>
              <a:srgbClr val="5B9BD5">
                <a:lumMod val="20000"/>
                <a:lumOff val="80000"/>
              </a:srgbClr>
            </a:solidFill>
            <a:ln w="28575" cap="flat" cmpd="sng" algn="ctr">
              <a:solidFill>
                <a:srgbClr val="4472C4">
                  <a:lumMod val="60000"/>
                  <a:lumOff val="40000"/>
                </a:srgbClr>
              </a:solidFill>
              <a:prstDash val="sysDot"/>
              <a:miter lim="800000"/>
            </a:ln>
            <a:effectLst/>
          </p:spPr>
          <p:txBody>
            <a:bodyPr anchor="ctr"/>
            <a:lstStyle/>
            <a:p>
              <a:pPr algn="ctr" defTabSz="230927" fontAlgn="auto">
                <a:spcBef>
                  <a:spcPts val="0"/>
                </a:spcBef>
                <a:spcAft>
                  <a:spcPts val="0"/>
                </a:spcAft>
                <a:defRPr/>
              </a:pPr>
              <a:endParaRPr lang="zh-CN" altLang="en-US" sz="1200" b="1" kern="0" dirty="0">
                <a:solidFill>
                  <a:prstClr val="black"/>
                </a:solidFill>
                <a:latin typeface="微软雅黑" panose="020B0503020204020204" pitchFamily="34" charset="-122"/>
                <a:ea typeface="微软雅黑" panose="020B0503020204020204" pitchFamily="34" charset="-122"/>
              </a:endParaRPr>
            </a:p>
          </p:txBody>
        </p:sp>
        <p:pic>
          <p:nvPicPr>
            <p:cNvPr id="55312" name="Picture 2"/>
            <p:cNvPicPr>
              <a:picLocks noChangeAspect="1" noChangeArrowheads="1"/>
            </p:cNvPicPr>
            <p:nvPr/>
          </p:nvPicPr>
          <p:blipFill>
            <a:blip r:embed="rId23" cstate="print"/>
            <a:srcRect/>
            <a:stretch>
              <a:fillRect/>
            </a:stretch>
          </p:blipFill>
          <p:spPr bwMode="auto">
            <a:xfrm>
              <a:off x="8159942" y="1059831"/>
              <a:ext cx="1513465" cy="782236"/>
            </a:xfrm>
            <a:prstGeom prst="rect">
              <a:avLst/>
            </a:prstGeom>
            <a:noFill/>
            <a:ln w="9525">
              <a:noFill/>
              <a:miter lim="800000"/>
              <a:headEnd/>
              <a:tailEnd/>
            </a:ln>
          </p:spPr>
        </p:pic>
        <p:sp>
          <p:nvSpPr>
            <p:cNvPr id="38" name="Text Box 28"/>
            <p:cNvSpPr txBox="1">
              <a:spLocks noChangeArrowheads="1"/>
            </p:cNvSpPr>
            <p:nvPr/>
          </p:nvSpPr>
          <p:spPr bwMode="auto">
            <a:xfrm>
              <a:off x="8317284" y="1910733"/>
              <a:ext cx="1282483" cy="248542"/>
            </a:xfrm>
            <a:prstGeom prst="rect">
              <a:avLst/>
            </a:prstGeom>
            <a:noFill/>
            <a:ln w="9525">
              <a:noFill/>
              <a:miter lim="800000"/>
              <a:headEnd/>
              <a:tailEnd/>
            </a:ln>
          </p:spPr>
          <p:txBody>
            <a:bodyPr lIns="58838" tIns="29418" rIns="58838" bIns="29418">
              <a:spAutoFit/>
            </a:bodyPr>
            <a:lstStyle/>
            <a:p>
              <a:pPr algn="ctr" eaLnBrk="0" hangingPunct="0">
                <a:spcBef>
                  <a:spcPct val="50000"/>
                </a:spcBef>
                <a:defRPr/>
              </a:pPr>
              <a:r>
                <a:rPr lang="zh-CN" altLang="en-US" sz="825" b="1" kern="0" dirty="0">
                  <a:solidFill>
                    <a:srgbClr val="000000"/>
                  </a:solidFill>
                  <a:latin typeface="微软雅黑" pitchFamily="34" charset="-122"/>
                  <a:ea typeface="微软雅黑" pitchFamily="34" charset="-122"/>
                </a:rPr>
                <a:t>远程会诊</a:t>
              </a:r>
              <a:endParaRPr lang="en-US" altLang="zh-CN" sz="825" b="1" kern="0" dirty="0">
                <a:solidFill>
                  <a:srgbClr val="000000"/>
                </a:solidFill>
                <a:latin typeface="微软雅黑" pitchFamily="34" charset="-122"/>
                <a:ea typeface="微软雅黑" pitchFamily="34" charset="-122"/>
              </a:endParaRPr>
            </a:p>
          </p:txBody>
        </p:sp>
        <p:pic>
          <p:nvPicPr>
            <p:cNvPr id="39" name="图片 38"/>
            <p:cNvPicPr>
              <a:picLocks noChangeAspect="1"/>
            </p:cNvPicPr>
            <p:nvPr/>
          </p:nvPicPr>
          <p:blipFill rotWithShape="1">
            <a:blip r:embed="rId24" cstate="print"/>
            <a:srcRect r="7703"/>
            <a:stretch/>
          </p:blipFill>
          <p:spPr>
            <a:xfrm>
              <a:off x="7007432" y="954257"/>
              <a:ext cx="785450" cy="860666"/>
            </a:xfrm>
            <a:prstGeom prst="roundRect">
              <a:avLst>
                <a:gd name="adj" fmla="val 8594"/>
              </a:avLst>
            </a:prstGeom>
            <a:solidFill>
              <a:srgbClr val="FFFFFF">
                <a:shade val="85000"/>
              </a:srgbClr>
            </a:solidFill>
            <a:ln>
              <a:noFill/>
            </a:ln>
            <a:effectLst/>
          </p:spPr>
        </p:pic>
        <p:sp>
          <p:nvSpPr>
            <p:cNvPr id="40" name="Text Box 28"/>
            <p:cNvSpPr txBox="1">
              <a:spLocks noChangeArrowheads="1"/>
            </p:cNvSpPr>
            <p:nvPr/>
          </p:nvSpPr>
          <p:spPr bwMode="auto">
            <a:xfrm>
              <a:off x="6707831" y="1902793"/>
              <a:ext cx="1461840" cy="248542"/>
            </a:xfrm>
            <a:prstGeom prst="rect">
              <a:avLst/>
            </a:prstGeom>
            <a:noFill/>
            <a:ln w="9525">
              <a:noFill/>
              <a:miter lim="800000"/>
              <a:headEnd/>
              <a:tailEnd/>
            </a:ln>
          </p:spPr>
          <p:txBody>
            <a:bodyPr lIns="58838" tIns="29418" rIns="58838" bIns="29418">
              <a:spAutoFit/>
            </a:bodyPr>
            <a:lstStyle/>
            <a:p>
              <a:pPr algn="ctr" eaLnBrk="0" hangingPunct="0">
                <a:spcBef>
                  <a:spcPct val="50000"/>
                </a:spcBef>
                <a:defRPr/>
              </a:pPr>
              <a:r>
                <a:rPr lang="zh-CN" altLang="en-US" sz="825" b="1" kern="0" dirty="0">
                  <a:solidFill>
                    <a:srgbClr val="000000"/>
                  </a:solidFill>
                  <a:latin typeface="微软雅黑" pitchFamily="34" charset="-122"/>
                  <a:ea typeface="微软雅黑" pitchFamily="34" charset="-122"/>
                </a:rPr>
                <a:t>名医推荐与预约</a:t>
              </a:r>
              <a:endParaRPr lang="en-US" altLang="zh-CN" sz="825" b="1" kern="0" dirty="0">
                <a:solidFill>
                  <a:srgbClr val="000000"/>
                </a:solidFill>
                <a:latin typeface="微软雅黑" pitchFamily="34" charset="-122"/>
                <a:ea typeface="微软雅黑" pitchFamily="34" charset="-122"/>
              </a:endParaRPr>
            </a:p>
          </p:txBody>
        </p:sp>
      </p:grpSp>
      <p:sp>
        <p:nvSpPr>
          <p:cNvPr id="45" name="下箭头 44"/>
          <p:cNvSpPr/>
          <p:nvPr/>
        </p:nvSpPr>
        <p:spPr bwMode="auto">
          <a:xfrm rot="10800000">
            <a:off x="6136481" y="3203973"/>
            <a:ext cx="314325" cy="326231"/>
          </a:xfrm>
          <a:prstGeom prst="downArrow">
            <a:avLst/>
          </a:prstGeom>
          <a:solidFill>
            <a:srgbClr val="BDD7EE"/>
          </a:solidFill>
          <a:ln w="12700" cap="flat" cmpd="sng" algn="ctr">
            <a:solidFill>
              <a:srgbClr val="0070C0"/>
            </a:solidFill>
            <a:prstDash val="sysDot"/>
            <a:round/>
            <a:headEnd type="none" w="med" len="med"/>
            <a:tailEnd type="none" w="med" len="med"/>
          </a:ln>
          <a:effectLst/>
        </p:spPr>
        <p:txBody>
          <a:bodyPr lIns="68564" tIns="34283" rIns="68564" bIns="34283" anchor="ctr"/>
          <a:lstStyle/>
          <a:p>
            <a:pPr algn="ctr" eaLnBrk="0" hangingPunct="0">
              <a:defRPr/>
            </a:pPr>
            <a:r>
              <a:rPr lang="en-US" altLang="zh-CN" sz="900" b="1" kern="0" dirty="0">
                <a:solidFill>
                  <a:srgbClr val="FFFFFF"/>
                </a:solidFill>
                <a:latin typeface="黑体" pitchFamily="2" charset="-122"/>
                <a:ea typeface="黑体" pitchFamily="2" charset="-122"/>
              </a:rPr>
              <a:t>√</a:t>
            </a:r>
            <a:endParaRPr lang="zh-CN" altLang="en-US" sz="900" b="1" kern="0" dirty="0">
              <a:solidFill>
                <a:srgbClr val="FFFFFF"/>
              </a:solidFill>
              <a:latin typeface="黑体" pitchFamily="2" charset="-122"/>
              <a:ea typeface="黑体" pitchFamily="2" charset="-122"/>
            </a:endParaRPr>
          </a:p>
        </p:txBody>
      </p:sp>
      <p:sp>
        <p:nvSpPr>
          <p:cNvPr id="55305" name="文本框 1"/>
          <p:cNvSpPr txBox="1">
            <a:spLocks noChangeArrowheads="1"/>
          </p:cNvSpPr>
          <p:nvPr/>
        </p:nvSpPr>
        <p:spPr bwMode="auto">
          <a:xfrm>
            <a:off x="409575" y="1413273"/>
            <a:ext cx="2138363" cy="3116224"/>
          </a:xfrm>
          <a:prstGeom prst="rect">
            <a:avLst/>
          </a:prstGeom>
          <a:noFill/>
          <a:ln w="9525">
            <a:noFill/>
            <a:miter lim="800000"/>
            <a:headEnd/>
            <a:tailEnd/>
          </a:ln>
        </p:spPr>
        <p:txBody>
          <a:bodyPr lIns="68564" tIns="34283" rIns="68564" bIns="34283">
            <a:spAutoFit/>
          </a:bodyPr>
          <a:lstStyle/>
          <a:p>
            <a:pPr eaLnBrk="0" hangingPunct="0"/>
            <a:r>
              <a:rPr kumimoji="1" lang="zh-CN" altLang="en-US" b="1">
                <a:ea typeface="方正兰亭纤黑_GBK"/>
              </a:rPr>
              <a:t>提升基层能力水平</a:t>
            </a:r>
            <a:endParaRPr kumimoji="1" lang="en-US" altLang="zh-CN" b="1">
              <a:ea typeface="方正兰亭纤黑_GBK"/>
            </a:endParaRPr>
          </a:p>
          <a:p>
            <a:pPr eaLnBrk="0" hangingPunct="0"/>
            <a:endParaRPr kumimoji="1" lang="en-US" altLang="zh-CN">
              <a:ea typeface="方正兰亭纤黑_GBK"/>
            </a:endParaRPr>
          </a:p>
          <a:p>
            <a:pPr eaLnBrk="0" hangingPunct="0"/>
            <a:endParaRPr kumimoji="1" lang="en-US" altLang="zh-CN">
              <a:ea typeface="方正兰亭纤黑_GBK"/>
            </a:endParaRPr>
          </a:p>
          <a:p>
            <a:pPr eaLnBrk="0" hangingPunct="0"/>
            <a:endParaRPr kumimoji="1" lang="en-US" altLang="zh-CN">
              <a:ea typeface="方正兰亭纤黑_GBK"/>
            </a:endParaRPr>
          </a:p>
          <a:p>
            <a:pPr eaLnBrk="0" hangingPunct="0"/>
            <a:r>
              <a:rPr kumimoji="1" lang="zh-CN" altLang="en-US" b="1">
                <a:ea typeface="方正兰亭纤黑_GBK"/>
              </a:rPr>
              <a:t>优质资源下沉</a:t>
            </a:r>
            <a:endParaRPr kumimoji="1" lang="en-US" altLang="zh-CN" b="1">
              <a:ea typeface="方正兰亭纤黑_GBK"/>
            </a:endParaRPr>
          </a:p>
          <a:p>
            <a:pPr eaLnBrk="0" hangingPunct="0"/>
            <a:endParaRPr kumimoji="1" lang="en-US" altLang="zh-CN">
              <a:ea typeface="方正兰亭纤黑_GBK"/>
            </a:endParaRPr>
          </a:p>
          <a:p>
            <a:pPr eaLnBrk="0" hangingPunct="0"/>
            <a:endParaRPr kumimoji="1" lang="en-US" altLang="zh-CN">
              <a:ea typeface="方正兰亭纤黑_GBK"/>
            </a:endParaRPr>
          </a:p>
          <a:p>
            <a:pPr eaLnBrk="0" hangingPunct="0"/>
            <a:endParaRPr kumimoji="1" lang="en-US" altLang="zh-CN">
              <a:ea typeface="方正兰亭纤黑_GBK"/>
            </a:endParaRPr>
          </a:p>
          <a:p>
            <a:pPr eaLnBrk="0" hangingPunct="0"/>
            <a:r>
              <a:rPr kumimoji="1" lang="zh-CN" altLang="en-US" b="1">
                <a:ea typeface="方正兰亭纤黑_GBK"/>
              </a:rPr>
              <a:t>上下联动分工合作</a:t>
            </a:r>
            <a:endParaRPr kumimoji="1" lang="en-US" altLang="zh-CN" b="1">
              <a:ea typeface="方正兰亭纤黑_GBK"/>
            </a:endParaRPr>
          </a:p>
          <a:p>
            <a:pPr eaLnBrk="0" hangingPunct="0"/>
            <a:endParaRPr kumimoji="1" lang="en-US" altLang="zh-CN">
              <a:ea typeface="方正兰亭纤黑_GBK"/>
            </a:endParaRPr>
          </a:p>
          <a:p>
            <a:pPr eaLnBrk="0" hangingPunct="0"/>
            <a:endParaRPr kumimoji="1" lang="en-US" altLang="zh-CN">
              <a:ea typeface="方正兰亭纤黑_GBK"/>
            </a:endParaRPr>
          </a:p>
        </p:txBody>
      </p:sp>
      <p:sp>
        <p:nvSpPr>
          <p:cNvPr id="55306" name="文本框 4"/>
          <p:cNvSpPr txBox="1">
            <a:spLocks noChangeArrowheads="1"/>
          </p:cNvSpPr>
          <p:nvPr/>
        </p:nvSpPr>
        <p:spPr bwMode="auto">
          <a:xfrm>
            <a:off x="8204927" y="975122"/>
            <a:ext cx="461633" cy="862723"/>
          </a:xfrm>
          <a:prstGeom prst="rect">
            <a:avLst/>
          </a:prstGeom>
          <a:noFill/>
          <a:ln w="9525">
            <a:noFill/>
            <a:miter lim="800000"/>
            <a:headEnd/>
            <a:tailEnd/>
          </a:ln>
        </p:spPr>
        <p:txBody>
          <a:bodyPr vert="eaVert" wrap="none" lIns="68564" tIns="34283" rIns="68564" bIns="34283">
            <a:spAutoFit/>
          </a:bodyPr>
          <a:lstStyle/>
          <a:p>
            <a:pPr eaLnBrk="0" hangingPunct="0"/>
            <a:r>
              <a:rPr kumimoji="1" lang="zh-CN" altLang="en-US" sz="2100" b="1">
                <a:ea typeface="方正兰亭纤黑_GBK"/>
              </a:rPr>
              <a:t>强基层</a:t>
            </a:r>
          </a:p>
        </p:txBody>
      </p:sp>
      <p:sp>
        <p:nvSpPr>
          <p:cNvPr id="55307" name="文本框 46"/>
          <p:cNvSpPr txBox="1">
            <a:spLocks noChangeArrowheads="1"/>
          </p:cNvSpPr>
          <p:nvPr/>
        </p:nvSpPr>
        <p:spPr bwMode="auto">
          <a:xfrm>
            <a:off x="8204927" y="2118122"/>
            <a:ext cx="461633" cy="862723"/>
          </a:xfrm>
          <a:prstGeom prst="rect">
            <a:avLst/>
          </a:prstGeom>
          <a:noFill/>
          <a:ln w="9525">
            <a:noFill/>
            <a:miter lim="800000"/>
            <a:headEnd/>
            <a:tailEnd/>
          </a:ln>
        </p:spPr>
        <p:txBody>
          <a:bodyPr vert="eaVert" wrap="none" lIns="68564" tIns="34283" rIns="68564" bIns="34283">
            <a:spAutoFit/>
          </a:bodyPr>
          <a:lstStyle/>
          <a:p>
            <a:pPr eaLnBrk="0" hangingPunct="0"/>
            <a:r>
              <a:rPr kumimoji="1" lang="zh-CN" altLang="en-US" sz="2100" b="1">
                <a:ea typeface="方正兰亭纤黑_GBK"/>
              </a:rPr>
              <a:t>建机制</a:t>
            </a:r>
          </a:p>
        </p:txBody>
      </p:sp>
      <p:sp>
        <p:nvSpPr>
          <p:cNvPr id="55308" name="文本框 47"/>
          <p:cNvSpPr txBox="1">
            <a:spLocks noChangeArrowheads="1"/>
          </p:cNvSpPr>
          <p:nvPr/>
        </p:nvSpPr>
        <p:spPr bwMode="auto">
          <a:xfrm>
            <a:off x="8204927" y="3327797"/>
            <a:ext cx="461633" cy="862723"/>
          </a:xfrm>
          <a:prstGeom prst="rect">
            <a:avLst/>
          </a:prstGeom>
          <a:noFill/>
          <a:ln w="9525">
            <a:noFill/>
            <a:miter lim="800000"/>
            <a:headEnd/>
            <a:tailEnd/>
          </a:ln>
        </p:spPr>
        <p:txBody>
          <a:bodyPr vert="eaVert" wrap="none" lIns="68564" tIns="34283" rIns="68564" bIns="34283">
            <a:spAutoFit/>
          </a:bodyPr>
          <a:lstStyle/>
          <a:p>
            <a:pPr eaLnBrk="0" hangingPunct="0"/>
            <a:r>
              <a:rPr kumimoji="1" lang="zh-CN" altLang="en-US" sz="2100" b="1">
                <a:ea typeface="方正兰亭纤黑_GBK"/>
              </a:rPr>
              <a:t>保基本</a:t>
            </a:r>
          </a:p>
        </p:txBody>
      </p:sp>
      <p:cxnSp>
        <p:nvCxnSpPr>
          <p:cNvPr id="22" name="直线箭头连接符 21"/>
          <p:cNvCxnSpPr/>
          <p:nvPr/>
        </p:nvCxnSpPr>
        <p:spPr>
          <a:xfrm flipH="1">
            <a:off x="391716" y="772716"/>
            <a:ext cx="34528" cy="3832622"/>
          </a:xfrm>
          <a:prstGeom prst="straightConnector1">
            <a:avLst/>
          </a:prstGeom>
          <a:ln w="28575" cmpd="sng">
            <a:prstDash val="dot"/>
            <a:tailEnd type="arrow"/>
          </a:ln>
        </p:spPr>
        <p:style>
          <a:lnRef idx="2">
            <a:schemeClr val="accent1"/>
          </a:lnRef>
          <a:fillRef idx="0">
            <a:schemeClr val="accent1"/>
          </a:fillRef>
          <a:effectRef idx="1">
            <a:schemeClr val="accent1"/>
          </a:effectRef>
          <a:fontRef idx="minor">
            <a:schemeClr val="tx1"/>
          </a:fontRef>
        </p:style>
      </p:cxnSp>
      <p:sp>
        <p:nvSpPr>
          <p:cNvPr id="55310" name="Rectangle 5"/>
          <p:cNvSpPr>
            <a:spLocks noChangeArrowheads="1"/>
          </p:cNvSpPr>
          <p:nvPr/>
        </p:nvSpPr>
        <p:spPr bwMode="auto">
          <a:xfrm>
            <a:off x="1060847" y="-13097"/>
            <a:ext cx="6805613" cy="568435"/>
          </a:xfrm>
          <a:prstGeom prst="rect">
            <a:avLst/>
          </a:prstGeom>
          <a:noFill/>
          <a:ln w="9525">
            <a:noFill/>
            <a:miter lim="800000"/>
            <a:headEnd/>
            <a:tailEnd/>
          </a:ln>
        </p:spPr>
        <p:txBody>
          <a:bodyPr lIns="80327" tIns="40169" rIns="80327" bIns="40169">
            <a:spAutoFit/>
          </a:bodyPr>
          <a:lstStyle/>
          <a:p>
            <a:pPr marL="300038" indent="-300038" eaLnBrk="0" hangingPunct="0">
              <a:lnSpc>
                <a:spcPts val="3816"/>
              </a:lnSpc>
              <a:buClr>
                <a:srgbClr val="4F81BD"/>
              </a:buClr>
              <a:buSzPct val="115000"/>
            </a:pPr>
            <a:r>
              <a:rPr lang="zh-CN" altLang="en-US" sz="2700" b="1" dirty="0">
                <a:latin typeface="微软雅黑" pitchFamily="34" charset="-122"/>
                <a:ea typeface="微软雅黑" pitchFamily="34" charset="-122"/>
              </a:rPr>
              <a:t>推进集团化及医联体信息化建设</a:t>
            </a:r>
            <a:r>
              <a:rPr lang="en-US" altLang="zh-CN" sz="2700" b="1" dirty="0">
                <a:latin typeface="微软雅黑" pitchFamily="34" charset="-122"/>
                <a:ea typeface="微软雅黑" pitchFamily="34" charset="-122"/>
              </a:rPr>
              <a:t>|</a:t>
            </a:r>
            <a:r>
              <a:rPr lang="zh-CN" altLang="en-US" sz="2025" b="1" dirty="0">
                <a:latin typeface="微软雅黑" pitchFamily="34" charset="-122"/>
                <a:ea typeface="微软雅黑" pitchFamily="34" charset="-122"/>
              </a:rPr>
              <a:t>分级诊疗目标</a:t>
            </a:r>
            <a:endParaRPr lang="zh-CN" altLang="en-US" sz="2025" dirty="0">
              <a:latin typeface="微软雅黑" pitchFamily="34" charset="-122"/>
              <a:ea typeface="微软雅黑" pitchFamily="34" charset="-122"/>
            </a:endParaRPr>
          </a:p>
        </p:txBody>
      </p:sp>
    </p:spTree>
    <p:extLst>
      <p:ext uri="{BB962C8B-B14F-4D97-AF65-F5344CB8AC3E}">
        <p14:creationId xmlns:p14="http://schemas.microsoft.com/office/powerpoint/2010/main" val="39579091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标题 1"/>
          <p:cNvSpPr>
            <a:spLocks noGrp="1"/>
          </p:cNvSpPr>
          <p:nvPr>
            <p:ph type="title"/>
          </p:nvPr>
        </p:nvSpPr>
        <p:spPr>
          <a:xfrm>
            <a:off x="107504" y="1206104"/>
            <a:ext cx="4180695" cy="451144"/>
          </a:xfrm>
        </p:spPr>
        <p:txBody>
          <a:bodyPr/>
          <a:lstStyle/>
          <a:p>
            <a:r>
              <a:rPr lang="en-US" altLang="zh-CN" sz="2000" b="1" dirty="0">
                <a:sym typeface="宋体" pitchFamily="2" charset="-122"/>
              </a:rPr>
              <a:t>5.</a:t>
            </a:r>
            <a:r>
              <a:rPr lang="zh-CN" altLang="en-US" sz="2000" b="1" dirty="0">
                <a:sym typeface="宋体" pitchFamily="2" charset="-122"/>
              </a:rPr>
              <a:t>开展远程门诊、会诊、远程培训</a:t>
            </a:r>
            <a:endParaRPr lang="zh-CN" altLang="en-US" sz="2000" b="1" dirty="0"/>
          </a:p>
        </p:txBody>
      </p:sp>
      <p:sp>
        <p:nvSpPr>
          <p:cNvPr id="56323" name="内容占位符 2"/>
          <p:cNvSpPr>
            <a:spLocks noGrp="1"/>
          </p:cNvSpPr>
          <p:nvPr>
            <p:ph idx="1"/>
          </p:nvPr>
        </p:nvSpPr>
        <p:spPr>
          <a:xfrm>
            <a:off x="457201" y="1707653"/>
            <a:ext cx="3250704" cy="2886969"/>
          </a:xfrm>
        </p:spPr>
        <p:txBody>
          <a:bodyPr/>
          <a:lstStyle/>
          <a:p>
            <a:r>
              <a:rPr lang="zh-CN" altLang="en-US" sz="2100" b="1" dirty="0"/>
              <a:t>搭建远程门诊服务平台。开展慢性病远程门诊，医疗集团基层单位与院本部互联互通，实现实时或预约远程门诊。</a:t>
            </a:r>
            <a:endParaRPr lang="en-US" altLang="zh-CN" sz="2100" b="1" dirty="0"/>
          </a:p>
          <a:p>
            <a:r>
              <a:rPr lang="en-US" altLang="zh-CN" sz="2100" b="1" dirty="0"/>
              <a:t> </a:t>
            </a:r>
            <a:r>
              <a:rPr lang="zh-CN" altLang="en-US" sz="2100" b="1" dirty="0"/>
              <a:t>与北京、上海等地各医院合作，实施远程会诊。</a:t>
            </a:r>
            <a:endParaRPr lang="en-US" altLang="zh-CN" sz="2100" b="1" dirty="0"/>
          </a:p>
        </p:txBody>
      </p:sp>
      <p:grpSp>
        <p:nvGrpSpPr>
          <p:cNvPr id="2" name="组合 21"/>
          <p:cNvGrpSpPr>
            <a:grpSpLocks/>
          </p:cNvGrpSpPr>
          <p:nvPr/>
        </p:nvGrpSpPr>
        <p:grpSpPr bwMode="auto">
          <a:xfrm>
            <a:off x="4117181" y="1206104"/>
            <a:ext cx="2249091" cy="1682353"/>
            <a:chOff x="8893899" y="1415143"/>
            <a:chExt cx="3145971" cy="2155218"/>
          </a:xfrm>
        </p:grpSpPr>
        <p:pic>
          <p:nvPicPr>
            <p:cNvPr id="5" name="图片 4"/>
            <p:cNvPicPr>
              <a:picLocks noChangeAspect="1"/>
            </p:cNvPicPr>
            <p:nvPr/>
          </p:nvPicPr>
          <p:blipFill rotWithShape="1">
            <a:blip r:embed="rId2" cstate="print"/>
            <a:srcRect l="357" t="11747" r="18095" b="8412"/>
            <a:stretch>
              <a:fillRect/>
            </a:stretch>
          </p:blipFill>
          <p:spPr>
            <a:xfrm>
              <a:off x="8893899" y="1415143"/>
              <a:ext cx="3145971" cy="21552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图片 5"/>
            <p:cNvPicPr>
              <a:picLocks noChangeAspect="1"/>
            </p:cNvPicPr>
            <p:nvPr/>
          </p:nvPicPr>
          <p:blipFill rotWithShape="1">
            <a:blip r:embed="rId3"/>
            <a:srcRect l="58878" t="37159" r="29979" b="49453"/>
            <a:stretch>
              <a:fillRect/>
            </a:stretch>
          </p:blipFill>
          <p:spPr>
            <a:xfrm>
              <a:off x="9133115" y="2733225"/>
              <a:ext cx="990600" cy="71391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 name="组合 14"/>
          <p:cNvGrpSpPr>
            <a:grpSpLocks/>
          </p:cNvGrpSpPr>
          <p:nvPr/>
        </p:nvGrpSpPr>
        <p:grpSpPr bwMode="auto">
          <a:xfrm>
            <a:off x="4131469" y="3001567"/>
            <a:ext cx="2282429" cy="1621631"/>
            <a:chOff x="127362" y="1213043"/>
            <a:chExt cx="3145971" cy="1945035"/>
          </a:xfrm>
        </p:grpSpPr>
        <p:pic>
          <p:nvPicPr>
            <p:cNvPr id="8" name="图片 7"/>
            <p:cNvPicPr>
              <a:picLocks noChangeAspect="1"/>
            </p:cNvPicPr>
            <p:nvPr/>
          </p:nvPicPr>
          <p:blipFill rotWithShape="1">
            <a:blip r:embed="rId4" cstate="print"/>
            <a:srcRect l="8075" t="14128" r="8165" b="16825"/>
            <a:stretch>
              <a:fillRect/>
            </a:stretch>
          </p:blipFill>
          <p:spPr>
            <a:xfrm>
              <a:off x="127362" y="1213043"/>
              <a:ext cx="3145971" cy="19450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图片 8"/>
            <p:cNvPicPr>
              <a:picLocks noChangeAspect="1"/>
            </p:cNvPicPr>
            <p:nvPr/>
          </p:nvPicPr>
          <p:blipFill rotWithShape="1">
            <a:blip r:embed="rId5"/>
            <a:srcRect l="19127" t="19736" r="65115" b="58404"/>
            <a:stretch>
              <a:fillRect/>
            </a:stretch>
          </p:blipFill>
          <p:spPr>
            <a:xfrm>
              <a:off x="261259" y="2311200"/>
              <a:ext cx="1061355" cy="69553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0" name="图片 9"/>
          <p:cNvPicPr>
            <a:picLocks noChangeAspect="1"/>
          </p:cNvPicPr>
          <p:nvPr/>
        </p:nvPicPr>
        <p:blipFill rotWithShape="1">
          <a:blip r:embed="rId6" cstate="print"/>
          <a:srcRect l="25952" t="17778" r="4048" b="3333"/>
          <a:stretch>
            <a:fillRect/>
          </a:stretch>
        </p:blipFill>
        <p:spPr>
          <a:xfrm>
            <a:off x="6581768" y="1229446"/>
            <a:ext cx="2020014" cy="1707392"/>
          </a:xfrm>
          <a:prstGeom prst="rect">
            <a:avLst/>
          </a:prstGeom>
          <a:ln>
            <a:noFill/>
          </a:ln>
          <a:effectLst>
            <a:softEdge rad="112500"/>
          </a:effectLst>
        </p:spPr>
      </p:pic>
      <p:pic>
        <p:nvPicPr>
          <p:cNvPr id="11" name="图片 10"/>
          <p:cNvPicPr>
            <a:picLocks noChangeAspect="1"/>
          </p:cNvPicPr>
          <p:nvPr/>
        </p:nvPicPr>
        <p:blipFill rotWithShape="1">
          <a:blip r:embed="rId7"/>
          <a:srcRect l="-1129" t="5349" r="1129" b="43333"/>
          <a:stretch>
            <a:fillRect/>
          </a:stretch>
        </p:blipFill>
        <p:spPr>
          <a:xfrm>
            <a:off x="6586505" y="2977094"/>
            <a:ext cx="2047296" cy="1621802"/>
          </a:xfrm>
          <a:prstGeom prst="rect">
            <a:avLst/>
          </a:prstGeom>
          <a:ln>
            <a:noFill/>
          </a:ln>
          <a:effectLst>
            <a:softEdge rad="112500"/>
          </a:effectLst>
        </p:spPr>
      </p:pic>
      <p:sp>
        <p:nvSpPr>
          <p:cNvPr id="12" name="Text Box 18"/>
          <p:cNvSpPr txBox="1">
            <a:spLocks noChangeArrowheads="1"/>
          </p:cNvSpPr>
          <p:nvPr/>
        </p:nvSpPr>
        <p:spPr bwMode="gray">
          <a:xfrm>
            <a:off x="1331640" y="304846"/>
            <a:ext cx="5976664" cy="86177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“内蒙古包钢医院医疗集团”的举措五</a:t>
            </a:r>
          </a:p>
          <a:p>
            <a:pPr algn="ctr"/>
            <a:endParaRPr lang="zh-CN" altLang="en-US" sz="2500" b="1" dirty="0">
              <a:solidFill>
                <a:srgbClr val="5E5E5E"/>
              </a:solidFill>
              <a:latin typeface="微软雅黑" panose="020B0503020204020204" charset="-122"/>
              <a:ea typeface="微软雅黑" panose="020B0503020204020204"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1205" y="0"/>
            <a:ext cx="7254584" cy="5143500"/>
          </a:xfrm>
          <a:prstGeom prst="rect">
            <a:avLst/>
          </a:prstGeom>
        </p:spPr>
      </p:pic>
      <p:sp>
        <p:nvSpPr>
          <p:cNvPr id="8" name="平行四边形 7"/>
          <p:cNvSpPr/>
          <p:nvPr/>
        </p:nvSpPr>
        <p:spPr>
          <a:xfrm>
            <a:off x="2699792" y="0"/>
            <a:ext cx="6473229" cy="5181600"/>
          </a:xfrm>
          <a:custGeom>
            <a:avLst/>
            <a:gdLst>
              <a:gd name="connsiteX0" fmla="*/ 0 w 6336704"/>
              <a:gd name="connsiteY0" fmla="*/ 5143500 h 5143500"/>
              <a:gd name="connsiteX1" fmla="*/ 1285875 w 6336704"/>
              <a:gd name="connsiteY1" fmla="*/ 0 h 5143500"/>
              <a:gd name="connsiteX2" fmla="*/ 6336704 w 6336704"/>
              <a:gd name="connsiteY2" fmla="*/ 0 h 5143500"/>
              <a:gd name="connsiteX3" fmla="*/ 5050829 w 6336704"/>
              <a:gd name="connsiteY3" fmla="*/ 5143500 h 5143500"/>
              <a:gd name="connsiteX4" fmla="*/ 0 w 6336704"/>
              <a:gd name="connsiteY4" fmla="*/ 5143500 h 5143500"/>
              <a:gd name="connsiteX0-1" fmla="*/ 0 w 6473229"/>
              <a:gd name="connsiteY0-2" fmla="*/ 5143500 h 5181600"/>
              <a:gd name="connsiteX1-3" fmla="*/ 1285875 w 6473229"/>
              <a:gd name="connsiteY1-4" fmla="*/ 0 h 5181600"/>
              <a:gd name="connsiteX2-5" fmla="*/ 6336704 w 6473229"/>
              <a:gd name="connsiteY2-6" fmla="*/ 0 h 5181600"/>
              <a:gd name="connsiteX3-7" fmla="*/ 6473229 w 6473229"/>
              <a:gd name="connsiteY3-8" fmla="*/ 5181600 h 5181600"/>
              <a:gd name="connsiteX4-9" fmla="*/ 0 w 6473229"/>
              <a:gd name="connsiteY4-10" fmla="*/ 5143500 h 5181600"/>
              <a:gd name="connsiteX0-11" fmla="*/ 0 w 6473229"/>
              <a:gd name="connsiteY0-12" fmla="*/ 5143500 h 5181600"/>
              <a:gd name="connsiteX1-13" fmla="*/ 1285875 w 6473229"/>
              <a:gd name="connsiteY1-14" fmla="*/ 0 h 5181600"/>
              <a:gd name="connsiteX2-15" fmla="*/ 6463704 w 6473229"/>
              <a:gd name="connsiteY2-16" fmla="*/ 0 h 5181600"/>
              <a:gd name="connsiteX3-17" fmla="*/ 6473229 w 6473229"/>
              <a:gd name="connsiteY3-18" fmla="*/ 5181600 h 5181600"/>
              <a:gd name="connsiteX4-19" fmla="*/ 0 w 6473229"/>
              <a:gd name="connsiteY4-20" fmla="*/ 5143500 h 51816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73229" h="5181600">
                <a:moveTo>
                  <a:pt x="0" y="5143500"/>
                </a:moveTo>
                <a:lnTo>
                  <a:pt x="1285875" y="0"/>
                </a:lnTo>
                <a:lnTo>
                  <a:pt x="6463704" y="0"/>
                </a:lnTo>
                <a:lnTo>
                  <a:pt x="6473229" y="5181600"/>
                </a:lnTo>
                <a:lnTo>
                  <a:pt x="0" y="5143500"/>
                </a:lnTo>
                <a:close/>
              </a:path>
            </a:pathLst>
          </a:custGeom>
          <a:gradFill>
            <a:gsLst>
              <a:gs pos="0">
                <a:schemeClr val="bg1"/>
              </a:gs>
              <a:gs pos="100000">
                <a:srgbClr val="0439CE">
                  <a:lumMod val="16000"/>
                  <a:lumOff val="8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 name="直接连接符 5"/>
          <p:cNvCxnSpPr/>
          <p:nvPr/>
        </p:nvCxnSpPr>
        <p:spPr>
          <a:xfrm>
            <a:off x="3730616" y="2944774"/>
            <a:ext cx="5256584" cy="0"/>
          </a:xfrm>
          <a:prstGeom prst="line">
            <a:avLst/>
          </a:prstGeom>
          <a:ln>
            <a:solidFill>
              <a:srgbClr val="002B82"/>
            </a:solidFill>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5292080" y="195486"/>
            <a:ext cx="1706187" cy="1541819"/>
          </a:xfrm>
          <a:prstGeom prst="ellipse">
            <a:avLst/>
          </a:prstGeom>
          <a:solidFill>
            <a:schemeClr val="bg1"/>
          </a:solidFill>
          <a:ln w="28575">
            <a:solidFill>
              <a:srgbClr val="F2F2F2"/>
            </a:solidFill>
          </a:ln>
          <a:effectLst>
            <a:innerShdw blurRad="177800" dist="165100" dir="16200000">
              <a:srgbClr val="0439CE">
                <a:alpha val="4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800" b="1" dirty="0">
                <a:solidFill>
                  <a:srgbClr val="002B82"/>
                </a:solidFill>
                <a:latin typeface="微软雅黑" panose="020B0503020204020204" charset="-122"/>
              </a:rPr>
              <a:t>1</a:t>
            </a:r>
            <a:endParaRPr lang="zh-CN" altLang="en-US" sz="13800" b="1" dirty="0">
              <a:solidFill>
                <a:srgbClr val="002B82"/>
              </a:solidFill>
              <a:latin typeface="微软雅黑" panose="020B0503020204020204" charset="-122"/>
            </a:endParaRPr>
          </a:p>
        </p:txBody>
      </p:sp>
      <p:sp>
        <p:nvSpPr>
          <p:cNvPr id="2" name="矩形 1"/>
          <p:cNvSpPr/>
          <p:nvPr/>
        </p:nvSpPr>
        <p:spPr>
          <a:xfrm>
            <a:off x="3669227" y="2050099"/>
            <a:ext cx="5379362" cy="756955"/>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TextBox 11"/>
          <p:cNvSpPr txBox="1"/>
          <p:nvPr/>
        </p:nvSpPr>
        <p:spPr>
          <a:xfrm>
            <a:off x="3669227" y="2164617"/>
            <a:ext cx="5503793" cy="461665"/>
          </a:xfrm>
          <a:prstGeom prst="rect">
            <a:avLst/>
          </a:prstGeom>
          <a:noFill/>
        </p:spPr>
        <p:txBody>
          <a:bodyPr wrap="square" rtlCol="0">
            <a:spAutoFit/>
          </a:bodyPr>
          <a:lstStyle/>
          <a:p>
            <a:pPr marL="0" lvl="1" algn="ctr"/>
            <a:r>
              <a:rPr lang="zh-CN" altLang="en-US" sz="2400" b="1" dirty="0">
                <a:solidFill>
                  <a:schemeClr val="bg1"/>
                </a:solidFill>
                <a:latin typeface="微软雅黑" panose="020B0503020204020204" charset="-122"/>
                <a:ea typeface="微软雅黑" panose="020B0503020204020204" charset="-122"/>
              </a:rPr>
              <a:t>落实医改方针政策，强化医院发展战略</a:t>
            </a:r>
            <a:endParaRPr lang="en-US" altLang="zh-CN" sz="2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内容占位符 2"/>
          <p:cNvSpPr>
            <a:spLocks noGrp="1"/>
          </p:cNvSpPr>
          <p:nvPr>
            <p:ph idx="1"/>
          </p:nvPr>
        </p:nvSpPr>
        <p:spPr>
          <a:xfrm>
            <a:off x="457200" y="1995687"/>
            <a:ext cx="3322712" cy="2598936"/>
          </a:xfrm>
        </p:spPr>
        <p:txBody>
          <a:bodyPr>
            <a:normAutofit/>
          </a:bodyPr>
          <a:lstStyle/>
          <a:p>
            <a:r>
              <a:rPr lang="zh-CN" altLang="en-US" b="1" dirty="0"/>
              <a:t>远程医疗还应用于远程培训、远程会议等方面。</a:t>
            </a:r>
            <a:endParaRPr lang="en-US" altLang="zh-CN" b="1" dirty="0"/>
          </a:p>
          <a:p>
            <a:r>
              <a:rPr lang="zh-CN" altLang="en-US" b="1" dirty="0"/>
              <a:t>为医联体合作单位太卜寺旗医院开展医院感染防控、鼠疫防控知识远程培训，为鄂尔多斯中医院、包头云龙骨科医院、达拉特爱心医院等</a:t>
            </a:r>
            <a:r>
              <a:rPr lang="en-US" altLang="zh-CN" b="1" dirty="0"/>
              <a:t>10</a:t>
            </a:r>
            <a:r>
              <a:rPr lang="zh-CN" altLang="en-US" b="1" dirty="0"/>
              <a:t>家医疗机构开展了综合管理相关知识远程培训。</a:t>
            </a:r>
            <a:endParaRPr lang="en-US" altLang="zh-CN" b="1" dirty="0"/>
          </a:p>
        </p:txBody>
      </p:sp>
      <p:grpSp>
        <p:nvGrpSpPr>
          <p:cNvPr id="2" name="组合 16"/>
          <p:cNvGrpSpPr>
            <a:grpSpLocks/>
          </p:cNvGrpSpPr>
          <p:nvPr/>
        </p:nvGrpSpPr>
        <p:grpSpPr bwMode="auto">
          <a:xfrm>
            <a:off x="4170760" y="1228725"/>
            <a:ext cx="2345531" cy="1627585"/>
            <a:chOff x="431105" y="1338788"/>
            <a:chExt cx="2593282" cy="1763221"/>
          </a:xfrm>
        </p:grpSpPr>
        <p:pic>
          <p:nvPicPr>
            <p:cNvPr id="5" name="图片 4"/>
            <p:cNvPicPr>
              <a:picLocks noChangeAspect="1"/>
            </p:cNvPicPr>
            <p:nvPr/>
          </p:nvPicPr>
          <p:blipFill>
            <a:blip r:embed="rId2" cstate="print"/>
            <a:stretch>
              <a:fillRect/>
            </a:stretch>
          </p:blipFill>
          <p:spPr>
            <a:xfrm>
              <a:off x="431105" y="1338788"/>
              <a:ext cx="2593282" cy="17632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图片 5"/>
            <p:cNvPicPr>
              <a:picLocks noChangeAspect="1"/>
            </p:cNvPicPr>
            <p:nvPr/>
          </p:nvPicPr>
          <p:blipFill rotWithShape="1">
            <a:blip r:embed="rId3" cstate="print"/>
            <a:srcRect l="7993" t="22727" r="8371" b="32273"/>
            <a:stretch>
              <a:fillRect/>
            </a:stretch>
          </p:blipFill>
          <p:spPr>
            <a:xfrm>
              <a:off x="611948" y="2440902"/>
              <a:ext cx="1309644" cy="62589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 name="组合 8"/>
          <p:cNvGrpSpPr>
            <a:grpSpLocks/>
          </p:cNvGrpSpPr>
          <p:nvPr/>
        </p:nvGrpSpPr>
        <p:grpSpPr bwMode="auto">
          <a:xfrm>
            <a:off x="4186238" y="3017044"/>
            <a:ext cx="2296716" cy="1571625"/>
            <a:chOff x="3275367" y="1603456"/>
            <a:chExt cx="2879210" cy="1768087"/>
          </a:xfrm>
        </p:grpSpPr>
        <p:pic>
          <p:nvPicPr>
            <p:cNvPr id="8" name="图片 7"/>
            <p:cNvPicPr>
              <a:picLocks noChangeAspect="1"/>
            </p:cNvPicPr>
            <p:nvPr/>
          </p:nvPicPr>
          <p:blipFill rotWithShape="1">
            <a:blip r:embed="rId4" cstate="print"/>
            <a:srcRect l="5129" t="16818" r="3167" b="17273"/>
            <a:stretch>
              <a:fillRect/>
            </a:stretch>
          </p:blipFill>
          <p:spPr>
            <a:xfrm>
              <a:off x="3275367" y="1603456"/>
              <a:ext cx="2879210" cy="17680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图片 8"/>
            <p:cNvPicPr>
              <a:picLocks noChangeAspect="1"/>
            </p:cNvPicPr>
            <p:nvPr/>
          </p:nvPicPr>
          <p:blipFill rotWithShape="1">
            <a:blip r:embed="rId5" cstate="print"/>
            <a:srcRect l="114" t="16211" r="-114" b="11820"/>
            <a:stretch>
              <a:fillRect/>
            </a:stretch>
          </p:blipFill>
          <p:spPr>
            <a:xfrm>
              <a:off x="3533997" y="2750108"/>
              <a:ext cx="1544400" cy="593493"/>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4" name="组合 17"/>
          <p:cNvGrpSpPr>
            <a:grpSpLocks/>
          </p:cNvGrpSpPr>
          <p:nvPr/>
        </p:nvGrpSpPr>
        <p:grpSpPr bwMode="auto">
          <a:xfrm>
            <a:off x="6635354" y="1245394"/>
            <a:ext cx="2256234" cy="1619250"/>
            <a:chOff x="3946131" y="4436411"/>
            <a:chExt cx="2833156" cy="2034869"/>
          </a:xfrm>
        </p:grpSpPr>
        <p:pic>
          <p:nvPicPr>
            <p:cNvPr id="11" name="图片 10"/>
            <p:cNvPicPr>
              <a:picLocks noChangeAspect="1"/>
            </p:cNvPicPr>
            <p:nvPr/>
          </p:nvPicPr>
          <p:blipFill>
            <a:blip r:embed="rId6" cstate="print"/>
            <a:stretch>
              <a:fillRect/>
            </a:stretch>
          </p:blipFill>
          <p:spPr>
            <a:xfrm>
              <a:off x="3946131" y="4436411"/>
              <a:ext cx="2833156" cy="20348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图片 11"/>
            <p:cNvPicPr>
              <a:picLocks noChangeAspect="1"/>
            </p:cNvPicPr>
            <p:nvPr/>
          </p:nvPicPr>
          <p:blipFill rotWithShape="1">
            <a:blip r:embed="rId7" cstate="print"/>
            <a:srcRect l="704" t="10898" r="8951" b="9563"/>
            <a:stretch>
              <a:fillRect/>
            </a:stretch>
          </p:blipFill>
          <p:spPr>
            <a:xfrm>
              <a:off x="4061702" y="5637746"/>
              <a:ext cx="1597034" cy="78582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57351" name="内容占位符 29"/>
          <p:cNvPicPr>
            <a:picLocks noChangeAspect="1"/>
          </p:cNvPicPr>
          <p:nvPr/>
        </p:nvPicPr>
        <p:blipFill>
          <a:blip r:embed="rId8" cstate="print"/>
          <a:srcRect/>
          <a:stretch>
            <a:fillRect/>
          </a:stretch>
        </p:blipFill>
        <p:spPr bwMode="auto">
          <a:xfrm>
            <a:off x="6542485" y="2967038"/>
            <a:ext cx="2383631" cy="1656160"/>
          </a:xfrm>
          <a:prstGeom prst="rect">
            <a:avLst/>
          </a:prstGeom>
          <a:noFill/>
          <a:ln w="9525">
            <a:noFill/>
            <a:miter lim="800000"/>
            <a:headEnd/>
            <a:tailEnd/>
          </a:ln>
        </p:spPr>
      </p:pic>
      <p:sp>
        <p:nvSpPr>
          <p:cNvPr id="14" name="Text Box 18"/>
          <p:cNvSpPr txBox="1">
            <a:spLocks noChangeArrowheads="1"/>
          </p:cNvSpPr>
          <p:nvPr/>
        </p:nvSpPr>
        <p:spPr bwMode="gray">
          <a:xfrm>
            <a:off x="1331640" y="304846"/>
            <a:ext cx="5976664" cy="86177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“内蒙古包钢医院医疗集团”的举措五</a:t>
            </a:r>
          </a:p>
          <a:p>
            <a:pPr algn="ctr"/>
            <a:endParaRPr lang="zh-CN" altLang="en-US" sz="2500" b="1" dirty="0">
              <a:solidFill>
                <a:srgbClr val="5E5E5E"/>
              </a:solidFill>
              <a:latin typeface="微软雅黑" panose="020B0503020204020204" charset="-122"/>
              <a:ea typeface="微软雅黑" panose="020B0503020204020204" charset="-122"/>
            </a:endParaRPr>
          </a:p>
        </p:txBody>
      </p:sp>
      <p:sp>
        <p:nvSpPr>
          <p:cNvPr id="15" name="标题 1"/>
          <p:cNvSpPr txBox="1">
            <a:spLocks/>
          </p:cNvSpPr>
          <p:nvPr/>
        </p:nvSpPr>
        <p:spPr>
          <a:xfrm>
            <a:off x="376712" y="1256510"/>
            <a:ext cx="3740469" cy="451144"/>
          </a:xfrm>
          <a:prstGeom prst="rect">
            <a:avLst/>
          </a:prstGeom>
        </p:spPr>
        <p:txBody>
          <a:bodyPr vert="horz" lIns="91440" tIns="45720" rIns="91440" bIns="45720" rtlCol="0" anchor="b">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zh-CN" altLang="en-US" sz="2000" b="1" i="0" u="none" strike="noStrike" kern="1200" cap="none" spc="0" normalizeH="0" baseline="0" noProof="0" dirty="0">
                <a:ln>
                  <a:noFill/>
                </a:ln>
                <a:solidFill>
                  <a:schemeClr val="tx1"/>
                </a:solidFill>
                <a:effectLst/>
                <a:uLnTx/>
                <a:uFillTx/>
                <a:latin typeface="+mj-lt"/>
                <a:ea typeface="+mj-ea"/>
                <a:cs typeface="+mj-cs"/>
                <a:sym typeface="宋体" pitchFamily="2" charset="-122"/>
              </a:rPr>
              <a:t>开展远程门诊、会诊、远程培训</a:t>
            </a:r>
            <a:endParaRPr kumimoji="0" lang="zh-CN" altLang="en-US" sz="2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p:cNvSpPr txBox="1"/>
          <p:nvPr/>
        </p:nvSpPr>
        <p:spPr>
          <a:xfrm>
            <a:off x="2962276" y="2342797"/>
            <a:ext cx="3216265" cy="377026"/>
          </a:xfrm>
          <a:prstGeom prst="rect">
            <a:avLst/>
          </a:prstGeom>
          <a:noFill/>
        </p:spPr>
        <p:txBody>
          <a:bodyPr wrap="none" lIns="68580" tIns="34290" rIns="68580" bIns="34290">
            <a:spAutoFit/>
          </a:bodyPr>
          <a:lstStyle/>
          <a:p>
            <a:pPr>
              <a:buFont typeface="Arial" panose="020B0604020202020204" pitchFamily="34" charset="0"/>
              <a:buNone/>
              <a:defRPr/>
            </a:pPr>
            <a:r>
              <a:rPr lang="zh-CN" altLang="en-US" sz="2000" b="1" noProof="1">
                <a:solidFill>
                  <a:srgbClr val="333333"/>
                </a:solidFill>
                <a:latin typeface="微软雅黑" panose="020B0503020204020204" charset="-122"/>
                <a:ea typeface="微软雅黑" panose="020B0503020204020204" charset="-122"/>
              </a:rPr>
              <a:t>区域检验中心标本检测流程</a:t>
            </a:r>
          </a:p>
        </p:txBody>
      </p:sp>
      <p:grpSp>
        <p:nvGrpSpPr>
          <p:cNvPr id="2" name="组合 13"/>
          <p:cNvGrpSpPr>
            <a:grpSpLocks/>
          </p:cNvGrpSpPr>
          <p:nvPr/>
        </p:nvGrpSpPr>
        <p:grpSpPr bwMode="auto">
          <a:xfrm>
            <a:off x="3430112" y="902494"/>
            <a:ext cx="2256313" cy="1391135"/>
            <a:chOff x="7202" y="1895"/>
            <a:chExt cx="4737" cy="2920"/>
          </a:xfrm>
        </p:grpSpPr>
        <p:pic>
          <p:nvPicPr>
            <p:cNvPr id="95266" name="图片 2"/>
            <p:cNvPicPr>
              <a:picLocks noChangeAspect="1" noChangeArrowheads="1"/>
            </p:cNvPicPr>
            <p:nvPr/>
          </p:nvPicPr>
          <p:blipFill>
            <a:blip r:embed="rId2"/>
            <a:srcRect/>
            <a:stretch>
              <a:fillRect/>
            </a:stretch>
          </p:blipFill>
          <p:spPr bwMode="auto">
            <a:xfrm>
              <a:off x="7932" y="1895"/>
              <a:ext cx="3335" cy="2025"/>
            </a:xfrm>
            <a:prstGeom prst="rect">
              <a:avLst/>
            </a:prstGeom>
            <a:noFill/>
            <a:ln w="9525">
              <a:solidFill>
                <a:schemeClr val="accent1"/>
              </a:solidFill>
              <a:round/>
              <a:headEnd/>
              <a:tailEnd/>
            </a:ln>
          </p:spPr>
        </p:pic>
        <p:sp>
          <p:nvSpPr>
            <p:cNvPr id="95267" name="文本框 3"/>
            <p:cNvSpPr txBox="1">
              <a:spLocks noChangeArrowheads="1"/>
            </p:cNvSpPr>
            <p:nvPr/>
          </p:nvSpPr>
          <p:spPr bwMode="auto">
            <a:xfrm>
              <a:off x="7202" y="4040"/>
              <a:ext cx="4737" cy="775"/>
            </a:xfrm>
            <a:prstGeom prst="rect">
              <a:avLst/>
            </a:prstGeom>
            <a:noFill/>
            <a:ln w="9525">
              <a:noFill/>
              <a:miter lim="800000"/>
              <a:headEnd/>
              <a:tailEnd/>
            </a:ln>
          </p:spPr>
          <p:txBody>
            <a:bodyPr>
              <a:spAutoFit/>
            </a:bodyPr>
            <a:lstStyle/>
            <a:p>
              <a:pPr>
                <a:buFont typeface="Arial" charset="0"/>
                <a:buNone/>
              </a:pPr>
              <a:r>
                <a:rPr lang="zh-CN" altLang="en-US" b="1" dirty="0">
                  <a:solidFill>
                    <a:srgbClr val="FF0000"/>
                  </a:solidFill>
                  <a:latin typeface="微软雅黑" pitchFamily="34" charset="-122"/>
                  <a:ea typeface="微软雅黑" pitchFamily="34" charset="-122"/>
                </a:rPr>
                <a:t>包钢医院信息化平台</a:t>
              </a:r>
            </a:p>
          </p:txBody>
        </p:sp>
      </p:grpSp>
      <p:grpSp>
        <p:nvGrpSpPr>
          <p:cNvPr id="4" name="组合 1"/>
          <p:cNvGrpSpPr>
            <a:grpSpLocks/>
          </p:cNvGrpSpPr>
          <p:nvPr/>
        </p:nvGrpSpPr>
        <p:grpSpPr bwMode="auto">
          <a:xfrm>
            <a:off x="6804025" y="1977628"/>
            <a:ext cx="1836738" cy="1812373"/>
            <a:chOff x="14335" y="4145"/>
            <a:chExt cx="3856" cy="3805"/>
          </a:xfrm>
        </p:grpSpPr>
        <p:sp>
          <p:nvSpPr>
            <p:cNvPr id="95258" name="文本框 15"/>
            <p:cNvSpPr txBox="1">
              <a:spLocks noChangeArrowheads="1"/>
            </p:cNvSpPr>
            <p:nvPr/>
          </p:nvSpPr>
          <p:spPr bwMode="auto">
            <a:xfrm>
              <a:off x="14655" y="6787"/>
              <a:ext cx="3536" cy="1163"/>
            </a:xfrm>
            <a:prstGeom prst="rect">
              <a:avLst/>
            </a:prstGeom>
            <a:noFill/>
            <a:ln w="9525">
              <a:noFill/>
              <a:miter lim="800000"/>
              <a:headEnd/>
              <a:tailEnd/>
            </a:ln>
          </p:spPr>
          <p:txBody>
            <a:bodyPr>
              <a:spAutoFit/>
            </a:bodyPr>
            <a:lstStyle/>
            <a:p>
              <a:pPr>
                <a:buFont typeface="Arial" charset="0"/>
                <a:buNone/>
              </a:pPr>
              <a:r>
                <a:rPr lang="zh-CN" altLang="en-US" sz="1500" b="1" dirty="0">
                  <a:latin typeface="微软雅黑" pitchFamily="34" charset="-122"/>
                  <a:ea typeface="微软雅黑" pitchFamily="34" charset="-122"/>
                </a:rPr>
                <a:t>各医联体</a:t>
              </a:r>
            </a:p>
            <a:p>
              <a:pPr>
                <a:buFont typeface="Arial" charset="0"/>
                <a:buNone/>
              </a:pPr>
              <a:r>
                <a:rPr lang="zh-CN" altLang="en-US" sz="1500" b="1" dirty="0">
                  <a:latin typeface="微软雅黑" pitchFamily="34" charset="-122"/>
                  <a:ea typeface="微软雅黑" pitchFamily="34" charset="-122"/>
                </a:rPr>
                <a:t>单位</a:t>
              </a:r>
            </a:p>
          </p:txBody>
        </p:sp>
        <p:pic>
          <p:nvPicPr>
            <p:cNvPr id="95259" name="图片 34"/>
            <p:cNvPicPr>
              <a:picLocks noChangeAspect="1" noChangeArrowheads="1"/>
            </p:cNvPicPr>
            <p:nvPr/>
          </p:nvPicPr>
          <p:blipFill>
            <a:blip r:embed="rId3"/>
            <a:srcRect/>
            <a:stretch>
              <a:fillRect/>
            </a:stretch>
          </p:blipFill>
          <p:spPr bwMode="auto">
            <a:xfrm>
              <a:off x="14940" y="6497"/>
              <a:ext cx="25" cy="12"/>
            </a:xfrm>
            <a:prstGeom prst="rect">
              <a:avLst/>
            </a:prstGeom>
            <a:noFill/>
            <a:ln w="9525">
              <a:noFill/>
              <a:miter lim="800000"/>
              <a:headEnd/>
              <a:tailEnd/>
            </a:ln>
          </p:spPr>
        </p:pic>
        <p:grpSp>
          <p:nvGrpSpPr>
            <p:cNvPr id="5" name="组合 36"/>
            <p:cNvGrpSpPr>
              <a:grpSpLocks/>
            </p:cNvGrpSpPr>
            <p:nvPr/>
          </p:nvGrpSpPr>
          <p:grpSpPr bwMode="auto">
            <a:xfrm>
              <a:off x="14335" y="4145"/>
              <a:ext cx="3700" cy="2517"/>
              <a:chOff x="8567" y="1632"/>
              <a:chExt cx="4080" cy="3144"/>
            </a:xfrm>
          </p:grpSpPr>
          <p:pic>
            <p:nvPicPr>
              <p:cNvPr id="95261" name="图片 5"/>
              <p:cNvPicPr>
                <a:picLocks noChangeAspect="1" noChangeArrowheads="1"/>
              </p:cNvPicPr>
              <p:nvPr/>
            </p:nvPicPr>
            <p:blipFill>
              <a:blip r:embed="rId4"/>
              <a:srcRect/>
              <a:stretch>
                <a:fillRect/>
              </a:stretch>
            </p:blipFill>
            <p:spPr bwMode="auto">
              <a:xfrm>
                <a:off x="10806" y="1848"/>
                <a:ext cx="1483" cy="1236"/>
              </a:xfrm>
              <a:prstGeom prst="rect">
                <a:avLst/>
              </a:prstGeom>
              <a:noFill/>
              <a:ln w="9525">
                <a:noFill/>
                <a:miter lim="800000"/>
                <a:headEnd/>
                <a:tailEnd/>
              </a:ln>
            </p:spPr>
          </p:pic>
          <p:pic>
            <p:nvPicPr>
              <p:cNvPr id="95262" name="图片 14"/>
              <p:cNvPicPr>
                <a:picLocks noChangeAspect="1" noChangeArrowheads="1"/>
              </p:cNvPicPr>
              <p:nvPr/>
            </p:nvPicPr>
            <p:blipFill>
              <a:blip r:embed="rId4"/>
              <a:srcRect/>
              <a:stretch>
                <a:fillRect/>
              </a:stretch>
            </p:blipFill>
            <p:spPr bwMode="auto">
              <a:xfrm>
                <a:off x="10806" y="3359"/>
                <a:ext cx="1483" cy="1236"/>
              </a:xfrm>
              <a:prstGeom prst="rect">
                <a:avLst/>
              </a:prstGeom>
              <a:noFill/>
              <a:ln w="9525">
                <a:noFill/>
                <a:miter lim="800000"/>
                <a:headEnd/>
                <a:tailEnd/>
              </a:ln>
            </p:spPr>
          </p:pic>
          <p:pic>
            <p:nvPicPr>
              <p:cNvPr id="95263" name="图片 27"/>
              <p:cNvPicPr>
                <a:picLocks noChangeAspect="1" noChangeArrowheads="1"/>
              </p:cNvPicPr>
              <p:nvPr/>
            </p:nvPicPr>
            <p:blipFill>
              <a:blip r:embed="rId5"/>
              <a:srcRect/>
              <a:stretch>
                <a:fillRect/>
              </a:stretch>
            </p:blipFill>
            <p:spPr bwMode="auto">
              <a:xfrm>
                <a:off x="8826" y="1776"/>
                <a:ext cx="1548" cy="1308"/>
              </a:xfrm>
              <a:prstGeom prst="rect">
                <a:avLst/>
              </a:prstGeom>
              <a:noFill/>
              <a:ln w="9525">
                <a:noFill/>
                <a:miter lim="800000"/>
                <a:headEnd/>
                <a:tailEnd/>
              </a:ln>
            </p:spPr>
          </p:pic>
          <p:pic>
            <p:nvPicPr>
              <p:cNvPr id="95264" name="图片 28"/>
              <p:cNvPicPr>
                <a:picLocks noChangeAspect="1" noChangeArrowheads="1"/>
              </p:cNvPicPr>
              <p:nvPr/>
            </p:nvPicPr>
            <p:blipFill>
              <a:blip r:embed="rId5"/>
              <a:srcRect/>
              <a:stretch>
                <a:fillRect/>
              </a:stretch>
            </p:blipFill>
            <p:spPr bwMode="auto">
              <a:xfrm>
                <a:off x="8826" y="3335"/>
                <a:ext cx="1548" cy="1308"/>
              </a:xfrm>
              <a:prstGeom prst="rect">
                <a:avLst/>
              </a:prstGeom>
              <a:noFill/>
              <a:ln w="9525">
                <a:noFill/>
                <a:miter lim="800000"/>
                <a:headEnd/>
                <a:tailEnd/>
              </a:ln>
            </p:spPr>
          </p:pic>
          <p:sp>
            <p:nvSpPr>
              <p:cNvPr id="36" name="圆角矩形 35"/>
              <p:cNvSpPr/>
              <p:nvPr/>
            </p:nvSpPr>
            <p:spPr>
              <a:xfrm>
                <a:off x="8567" y="1632"/>
                <a:ext cx="4079" cy="3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defRPr/>
                </a:pPr>
                <a:endParaRPr lang="zh-CN" altLang="en-US" noProof="1"/>
              </a:p>
            </p:txBody>
          </p:sp>
        </p:grpSp>
      </p:grpSp>
      <p:grpSp>
        <p:nvGrpSpPr>
          <p:cNvPr id="6" name="组合 10"/>
          <p:cNvGrpSpPr>
            <a:grpSpLocks/>
          </p:cNvGrpSpPr>
          <p:nvPr/>
        </p:nvGrpSpPr>
        <p:grpSpPr bwMode="auto">
          <a:xfrm>
            <a:off x="1817688" y="1134666"/>
            <a:ext cx="1820862" cy="819150"/>
            <a:chOff x="3817" y="2383"/>
            <a:chExt cx="3822" cy="1719"/>
          </a:xfrm>
        </p:grpSpPr>
        <p:pic>
          <p:nvPicPr>
            <p:cNvPr id="95256" name="图片 30"/>
            <p:cNvPicPr>
              <a:picLocks noChangeAspect="1" noChangeArrowheads="1"/>
            </p:cNvPicPr>
            <p:nvPr/>
          </p:nvPicPr>
          <p:blipFill>
            <a:blip r:embed="rId6"/>
            <a:srcRect/>
            <a:stretch>
              <a:fillRect/>
            </a:stretch>
          </p:blipFill>
          <p:spPr bwMode="auto">
            <a:xfrm>
              <a:off x="3817" y="2882"/>
              <a:ext cx="3822" cy="1220"/>
            </a:xfrm>
            <a:prstGeom prst="rect">
              <a:avLst/>
            </a:prstGeom>
            <a:noFill/>
            <a:ln w="9525">
              <a:noFill/>
              <a:miter lim="800000"/>
              <a:headEnd/>
              <a:tailEnd/>
            </a:ln>
          </p:spPr>
        </p:pic>
        <p:sp>
          <p:nvSpPr>
            <p:cNvPr id="32" name="文本框 31"/>
            <p:cNvSpPr txBox="1"/>
            <p:nvPr/>
          </p:nvSpPr>
          <p:spPr>
            <a:xfrm>
              <a:off x="4380" y="2383"/>
              <a:ext cx="2572" cy="678"/>
            </a:xfrm>
            <a:prstGeom prst="rect">
              <a:avLst/>
            </a:prstGeom>
            <a:noFill/>
          </p:spPr>
          <p:txBody>
            <a:bodyPr>
              <a:spAutoFit/>
            </a:bodyPr>
            <a:lstStyle/>
            <a:p>
              <a:pPr>
                <a:defRPr/>
              </a:pPr>
              <a:r>
                <a:rPr lang="zh-CN" altLang="en-US" sz="1500" b="1" noProof="1">
                  <a:solidFill>
                    <a:schemeClr val="accent1"/>
                  </a:solidFill>
                  <a:effectLst>
                    <a:outerShdw blurRad="38100" dist="38100" dir="2700000" algn="tl">
                      <a:srgbClr val="C0C0C0"/>
                    </a:outerShdw>
                  </a:effectLst>
                  <a:latin typeface="黑体" pitchFamily="49" charset="-122"/>
                  <a:ea typeface="黑体" pitchFamily="49" charset="-122"/>
                </a:rPr>
                <a:t>检验数据</a:t>
              </a:r>
            </a:p>
          </p:txBody>
        </p:sp>
      </p:grpSp>
      <p:grpSp>
        <p:nvGrpSpPr>
          <p:cNvPr id="7" name="组合 14"/>
          <p:cNvGrpSpPr>
            <a:grpSpLocks/>
          </p:cNvGrpSpPr>
          <p:nvPr/>
        </p:nvGrpSpPr>
        <p:grpSpPr bwMode="auto">
          <a:xfrm>
            <a:off x="5456239" y="1098947"/>
            <a:ext cx="1806575" cy="875109"/>
            <a:chOff x="11457" y="2308"/>
            <a:chExt cx="3792" cy="1836"/>
          </a:xfrm>
        </p:grpSpPr>
        <p:pic>
          <p:nvPicPr>
            <p:cNvPr id="95254" name="图片 23"/>
            <p:cNvPicPr>
              <a:picLocks noChangeAspect="1" noChangeArrowheads="1"/>
            </p:cNvPicPr>
            <p:nvPr/>
          </p:nvPicPr>
          <p:blipFill>
            <a:blip r:embed="rId7"/>
            <a:srcRect/>
            <a:stretch>
              <a:fillRect/>
            </a:stretch>
          </p:blipFill>
          <p:spPr bwMode="auto">
            <a:xfrm>
              <a:off x="11457" y="3032"/>
              <a:ext cx="3792" cy="1112"/>
            </a:xfrm>
            <a:prstGeom prst="rect">
              <a:avLst/>
            </a:prstGeom>
            <a:noFill/>
            <a:ln w="9525">
              <a:noFill/>
              <a:miter lim="800000"/>
              <a:headEnd/>
              <a:tailEnd/>
            </a:ln>
          </p:spPr>
        </p:pic>
        <p:sp>
          <p:nvSpPr>
            <p:cNvPr id="33" name="文本框 32"/>
            <p:cNvSpPr txBox="1"/>
            <p:nvPr/>
          </p:nvSpPr>
          <p:spPr>
            <a:xfrm>
              <a:off x="11834" y="2308"/>
              <a:ext cx="2572" cy="678"/>
            </a:xfrm>
            <a:prstGeom prst="rect">
              <a:avLst/>
            </a:prstGeom>
            <a:noFill/>
          </p:spPr>
          <p:txBody>
            <a:bodyPr>
              <a:spAutoFit/>
            </a:bodyPr>
            <a:lstStyle/>
            <a:p>
              <a:pPr>
                <a:defRPr/>
              </a:pPr>
              <a:r>
                <a:rPr lang="zh-CN" altLang="en-US" sz="1500" b="1" noProof="1">
                  <a:solidFill>
                    <a:schemeClr val="accent1"/>
                  </a:solidFill>
                  <a:effectLst>
                    <a:outerShdw blurRad="38100" dist="38100" dir="2700000" algn="tl">
                      <a:srgbClr val="C0C0C0"/>
                    </a:outerShdw>
                  </a:effectLst>
                  <a:latin typeface="黑体" pitchFamily="49" charset="-122"/>
                  <a:ea typeface="黑体" pitchFamily="49" charset="-122"/>
                </a:rPr>
                <a:t>报告传输</a:t>
              </a:r>
            </a:p>
          </p:txBody>
        </p:sp>
      </p:grpSp>
      <p:grpSp>
        <p:nvGrpSpPr>
          <p:cNvPr id="8" name="组合 9"/>
          <p:cNvGrpSpPr>
            <a:grpSpLocks/>
          </p:cNvGrpSpPr>
          <p:nvPr/>
        </p:nvGrpSpPr>
        <p:grpSpPr bwMode="auto">
          <a:xfrm>
            <a:off x="254161" y="2035968"/>
            <a:ext cx="1985802" cy="1784985"/>
            <a:chOff x="597" y="4262"/>
            <a:chExt cx="4167" cy="3748"/>
          </a:xfrm>
        </p:grpSpPr>
        <p:sp>
          <p:nvSpPr>
            <p:cNvPr id="95252" name="文本框 26"/>
            <p:cNvSpPr txBox="1">
              <a:spLocks noChangeArrowheads="1"/>
            </p:cNvSpPr>
            <p:nvPr/>
          </p:nvSpPr>
          <p:spPr bwMode="auto">
            <a:xfrm>
              <a:off x="597" y="6847"/>
              <a:ext cx="4167" cy="1163"/>
            </a:xfrm>
            <a:prstGeom prst="rect">
              <a:avLst/>
            </a:prstGeom>
            <a:noFill/>
            <a:ln w="9525">
              <a:noFill/>
              <a:miter lim="800000"/>
              <a:headEnd/>
              <a:tailEnd/>
            </a:ln>
          </p:spPr>
          <p:txBody>
            <a:bodyPr>
              <a:spAutoFit/>
            </a:bodyPr>
            <a:lstStyle/>
            <a:p>
              <a:pPr>
                <a:buFont typeface="Arial" charset="0"/>
                <a:buNone/>
              </a:pPr>
              <a:r>
                <a:rPr lang="zh-CN" altLang="en-US" sz="1500" b="1" dirty="0">
                  <a:latin typeface="微软雅黑" pitchFamily="34" charset="-122"/>
                  <a:ea typeface="微软雅黑" pitchFamily="34" charset="-122"/>
                </a:rPr>
                <a:t>区域检验</a:t>
              </a:r>
            </a:p>
            <a:p>
              <a:pPr>
                <a:buFont typeface="Arial" charset="0"/>
                <a:buNone/>
              </a:pPr>
              <a:r>
                <a:rPr lang="zh-CN" altLang="en-US" sz="1500" b="1" dirty="0">
                  <a:latin typeface="微软雅黑" pitchFamily="34" charset="-122"/>
                  <a:ea typeface="微软雅黑" pitchFamily="34" charset="-122"/>
                </a:rPr>
                <a:t>中心</a:t>
              </a:r>
            </a:p>
          </p:txBody>
        </p:sp>
        <p:pic>
          <p:nvPicPr>
            <p:cNvPr id="74" name="图片 73"/>
            <p:cNvPicPr>
              <a:picLocks noChangeAspect="1"/>
            </p:cNvPicPr>
            <p:nvPr/>
          </p:nvPicPr>
          <p:blipFill>
            <a:blip r:embed="rId8" cstate="print">
              <a:lum bright="6000"/>
            </a:blip>
            <a:stretch>
              <a:fillRect/>
            </a:stretch>
          </p:blipFill>
          <p:spPr>
            <a:xfrm>
              <a:off x="598" y="4262"/>
              <a:ext cx="3774" cy="2401"/>
            </a:xfrm>
            <a:prstGeom prst="roundRect">
              <a:avLst/>
            </a:prstGeom>
          </p:spPr>
        </p:pic>
      </p:grpSp>
      <p:grpSp>
        <p:nvGrpSpPr>
          <p:cNvPr id="9" name="组合 5"/>
          <p:cNvGrpSpPr>
            <a:grpSpLocks/>
          </p:cNvGrpSpPr>
          <p:nvPr/>
        </p:nvGrpSpPr>
        <p:grpSpPr bwMode="auto">
          <a:xfrm>
            <a:off x="1755775" y="2774156"/>
            <a:ext cx="2757488" cy="862013"/>
            <a:chOff x="3665" y="5850"/>
            <a:chExt cx="5787" cy="1810"/>
          </a:xfrm>
        </p:grpSpPr>
        <p:pic>
          <p:nvPicPr>
            <p:cNvPr id="95249" name="图片 50"/>
            <p:cNvPicPr>
              <a:picLocks noChangeAspect="1" noChangeArrowheads="1"/>
            </p:cNvPicPr>
            <p:nvPr/>
          </p:nvPicPr>
          <p:blipFill>
            <a:blip r:embed="rId7"/>
            <a:srcRect/>
            <a:stretch>
              <a:fillRect/>
            </a:stretch>
          </p:blipFill>
          <p:spPr bwMode="auto">
            <a:xfrm rot="10800000">
              <a:off x="3665" y="6550"/>
              <a:ext cx="4007" cy="1110"/>
            </a:xfrm>
            <a:prstGeom prst="rect">
              <a:avLst/>
            </a:prstGeom>
            <a:noFill/>
            <a:ln w="9525">
              <a:noFill/>
              <a:miter lim="800000"/>
              <a:headEnd/>
              <a:tailEnd/>
            </a:ln>
          </p:spPr>
        </p:pic>
        <p:sp>
          <p:nvSpPr>
            <p:cNvPr id="53" name="文本框 52"/>
            <p:cNvSpPr txBox="1"/>
            <p:nvPr/>
          </p:nvSpPr>
          <p:spPr>
            <a:xfrm>
              <a:off x="6880" y="5850"/>
              <a:ext cx="2572" cy="1163"/>
            </a:xfrm>
            <a:prstGeom prst="rect">
              <a:avLst/>
            </a:prstGeom>
            <a:noFill/>
          </p:spPr>
          <p:txBody>
            <a:bodyPr>
              <a:spAutoFit/>
            </a:bodyPr>
            <a:lstStyle/>
            <a:p>
              <a:pPr>
                <a:defRPr/>
              </a:pPr>
              <a:r>
                <a:rPr lang="zh-CN" altLang="en-US" sz="1500" b="1" noProof="1">
                  <a:solidFill>
                    <a:schemeClr val="accent1"/>
                  </a:solidFill>
                  <a:effectLst>
                    <a:outerShdw blurRad="38100" dist="38100" dir="2700000" algn="tl">
                      <a:srgbClr val="C0C0C0"/>
                    </a:outerShdw>
                  </a:effectLst>
                  <a:latin typeface="黑体" pitchFamily="49" charset="-122"/>
                  <a:ea typeface="黑体" pitchFamily="49" charset="-122"/>
                </a:rPr>
                <a:t>专业团队运送</a:t>
              </a:r>
              <a:r>
                <a:rPr lang="zh-CN" altLang="en-US" sz="1500" b="1" noProof="1">
                  <a:solidFill>
                    <a:schemeClr val="accent1"/>
                  </a:solidFill>
                  <a:effectLst>
                    <a:outerShdw blurRad="38100" dist="38100" dir="2700000" algn="tl">
                      <a:srgbClr val="C0C0C0"/>
                    </a:outerShdw>
                  </a:effectLst>
                  <a:latin typeface="黑体" pitchFamily="49" charset="-122"/>
                  <a:ea typeface="黑体" pitchFamily="49" charset="-122"/>
                  <a:sym typeface="+mn-ea"/>
                </a:rPr>
                <a:t>标本</a:t>
              </a:r>
            </a:p>
          </p:txBody>
        </p:sp>
        <p:pic>
          <p:nvPicPr>
            <p:cNvPr id="95251" name="图片 18"/>
            <p:cNvPicPr>
              <a:picLocks noChangeAspect="1" noChangeArrowheads="1"/>
            </p:cNvPicPr>
            <p:nvPr/>
          </p:nvPicPr>
          <p:blipFill>
            <a:blip r:embed="rId9">
              <a:clrChange>
                <a:clrFrom>
                  <a:srgbClr val="FFFFFD"/>
                </a:clrFrom>
                <a:clrTo>
                  <a:srgbClr val="FFFFFD">
                    <a:alpha val="0"/>
                  </a:srgbClr>
                </a:clrTo>
              </a:clrChange>
            </a:blip>
            <a:srcRect l="53099" t="52135" r="3238" b="23169"/>
            <a:stretch>
              <a:fillRect/>
            </a:stretch>
          </p:blipFill>
          <p:spPr bwMode="auto">
            <a:xfrm>
              <a:off x="4577" y="6130"/>
              <a:ext cx="2302" cy="1305"/>
            </a:xfrm>
            <a:prstGeom prst="rect">
              <a:avLst/>
            </a:prstGeom>
            <a:noFill/>
            <a:ln w="9525">
              <a:noFill/>
              <a:miter lim="800000"/>
              <a:headEnd/>
              <a:tailEnd/>
            </a:ln>
          </p:spPr>
        </p:pic>
      </p:grpSp>
      <p:grpSp>
        <p:nvGrpSpPr>
          <p:cNvPr id="10" name="组合 4"/>
          <p:cNvGrpSpPr>
            <a:grpSpLocks/>
          </p:cNvGrpSpPr>
          <p:nvPr/>
        </p:nvGrpSpPr>
        <p:grpSpPr bwMode="auto">
          <a:xfrm>
            <a:off x="2962276" y="3361137"/>
            <a:ext cx="2576513" cy="1581992"/>
            <a:chOff x="6220" y="7057"/>
            <a:chExt cx="5410" cy="3324"/>
          </a:xfrm>
        </p:grpSpPr>
        <p:pic>
          <p:nvPicPr>
            <p:cNvPr id="95246" name="图片 3"/>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6220" y="7057"/>
              <a:ext cx="2817" cy="2817"/>
            </a:xfrm>
            <a:prstGeom prst="rect">
              <a:avLst/>
            </a:prstGeom>
            <a:noFill/>
            <a:ln w="9525">
              <a:noFill/>
              <a:miter lim="800000"/>
              <a:headEnd/>
              <a:tailEnd/>
            </a:ln>
          </p:spPr>
        </p:pic>
        <p:pic>
          <p:nvPicPr>
            <p:cNvPr id="95247" name="图片 30"/>
            <p:cNvPicPr>
              <a:picLocks noChangeAspect="1" noChangeArrowheads="1"/>
            </p:cNvPicPr>
            <p:nvPr/>
          </p:nvPicPr>
          <p:blipFill>
            <a:blip r:embed="rId6"/>
            <a:srcRect l="13171" t="-8923"/>
            <a:stretch>
              <a:fillRect/>
            </a:stretch>
          </p:blipFill>
          <p:spPr bwMode="auto">
            <a:xfrm rot="10800000">
              <a:off x="8815" y="7597"/>
              <a:ext cx="2815" cy="1620"/>
            </a:xfrm>
            <a:prstGeom prst="rect">
              <a:avLst/>
            </a:prstGeom>
            <a:noFill/>
            <a:ln w="9525">
              <a:noFill/>
              <a:miter lim="800000"/>
              <a:headEnd/>
              <a:tailEnd/>
            </a:ln>
          </p:spPr>
        </p:pic>
        <p:sp>
          <p:nvSpPr>
            <p:cNvPr id="13" name="文本框 12"/>
            <p:cNvSpPr txBox="1"/>
            <p:nvPr/>
          </p:nvSpPr>
          <p:spPr>
            <a:xfrm>
              <a:off x="8883" y="9023"/>
              <a:ext cx="2570" cy="1358"/>
            </a:xfrm>
            <a:prstGeom prst="rect">
              <a:avLst/>
            </a:prstGeom>
            <a:noFill/>
          </p:spPr>
          <p:txBody>
            <a:bodyPr>
              <a:spAutoFit/>
            </a:bodyPr>
            <a:lstStyle/>
            <a:p>
              <a:pPr>
                <a:defRPr/>
              </a:pPr>
              <a:r>
                <a:rPr lang="zh-CN" altLang="en-US" b="1" noProof="1">
                  <a:solidFill>
                    <a:schemeClr val="accent1"/>
                  </a:solidFill>
                  <a:effectLst>
                    <a:outerShdw blurRad="38100" dist="38100" dir="2700000" algn="tl">
                      <a:srgbClr val="C0C0C0"/>
                    </a:outerShdw>
                  </a:effectLst>
                  <a:latin typeface="黑体" pitchFamily="49" charset="-122"/>
                  <a:ea typeface="黑体" pitchFamily="49" charset="-122"/>
                  <a:sym typeface="+mn-ea"/>
                </a:rPr>
                <a:t>录入信息</a:t>
              </a:r>
            </a:p>
            <a:p>
              <a:pPr>
                <a:defRPr/>
              </a:pPr>
              <a:r>
                <a:rPr lang="zh-CN" altLang="en-US" b="1" noProof="1">
                  <a:solidFill>
                    <a:schemeClr val="accent1"/>
                  </a:solidFill>
                  <a:effectLst>
                    <a:outerShdw blurRad="38100" dist="38100" dir="2700000" algn="tl">
                      <a:srgbClr val="C0C0C0"/>
                    </a:outerShdw>
                  </a:effectLst>
                  <a:latin typeface="黑体" pitchFamily="49" charset="-122"/>
                  <a:ea typeface="黑体" pitchFamily="49" charset="-122"/>
                  <a:sym typeface="+mn-ea"/>
                </a:rPr>
                <a:t>打印条码</a:t>
              </a:r>
            </a:p>
          </p:txBody>
        </p:sp>
      </p:grpSp>
      <p:grpSp>
        <p:nvGrpSpPr>
          <p:cNvPr id="11" name="组合 3"/>
          <p:cNvGrpSpPr>
            <a:grpSpLocks/>
          </p:cNvGrpSpPr>
          <p:nvPr/>
        </p:nvGrpSpPr>
        <p:grpSpPr bwMode="auto">
          <a:xfrm>
            <a:off x="5380197" y="3636171"/>
            <a:ext cx="2806542" cy="928688"/>
            <a:chOff x="11295" y="7635"/>
            <a:chExt cx="5894" cy="1950"/>
          </a:xfrm>
        </p:grpSpPr>
        <p:pic>
          <p:nvPicPr>
            <p:cNvPr id="95243" name="图片 30"/>
            <p:cNvPicPr>
              <a:picLocks noChangeAspect="1" noChangeArrowheads="1"/>
            </p:cNvPicPr>
            <p:nvPr/>
          </p:nvPicPr>
          <p:blipFill>
            <a:blip r:embed="rId6"/>
            <a:srcRect/>
            <a:stretch>
              <a:fillRect/>
            </a:stretch>
          </p:blipFill>
          <p:spPr bwMode="auto">
            <a:xfrm rot="10800000">
              <a:off x="13947" y="7635"/>
              <a:ext cx="3242" cy="1384"/>
            </a:xfrm>
            <a:prstGeom prst="rect">
              <a:avLst/>
            </a:prstGeom>
            <a:noFill/>
            <a:ln w="9525">
              <a:noFill/>
              <a:miter lim="800000"/>
              <a:headEnd/>
              <a:tailEnd/>
            </a:ln>
          </p:spPr>
        </p:pic>
        <p:sp>
          <p:nvSpPr>
            <p:cNvPr id="3" name="文本框 2"/>
            <p:cNvSpPr txBox="1"/>
            <p:nvPr/>
          </p:nvSpPr>
          <p:spPr>
            <a:xfrm>
              <a:off x="14375" y="7930"/>
              <a:ext cx="2574" cy="679"/>
            </a:xfrm>
            <a:prstGeom prst="rect">
              <a:avLst/>
            </a:prstGeom>
            <a:noFill/>
          </p:spPr>
          <p:txBody>
            <a:bodyPr>
              <a:spAutoFit/>
            </a:bodyPr>
            <a:lstStyle/>
            <a:p>
              <a:pPr>
                <a:defRPr/>
              </a:pPr>
              <a:r>
                <a:rPr lang="zh-CN" altLang="en-US" sz="1500" b="1" noProof="1">
                  <a:solidFill>
                    <a:schemeClr val="accent1"/>
                  </a:solidFill>
                  <a:effectLst>
                    <a:outerShdw blurRad="38100" dist="38100" dir="2700000" algn="tl">
                      <a:srgbClr val="C0C0C0"/>
                    </a:outerShdw>
                  </a:effectLst>
                  <a:latin typeface="黑体" pitchFamily="49" charset="-122"/>
                  <a:ea typeface="黑体" pitchFamily="49" charset="-122"/>
                </a:rPr>
                <a:t>标本采集</a:t>
              </a:r>
            </a:p>
          </p:txBody>
        </p:sp>
        <p:pic>
          <p:nvPicPr>
            <p:cNvPr id="40" name="图片 39"/>
            <p:cNvPicPr>
              <a:picLocks noChangeAspect="1"/>
            </p:cNvPicPr>
            <p:nvPr/>
          </p:nvPicPr>
          <p:blipFill>
            <a:blip r:embed="rId11">
              <a:lum bright="12000"/>
            </a:blip>
            <a:srcRect r="18182"/>
            <a:stretch>
              <a:fillRect/>
            </a:stretch>
          </p:blipFill>
          <p:spPr>
            <a:xfrm>
              <a:off x="11295" y="7712"/>
              <a:ext cx="2735" cy="1873"/>
            </a:xfrm>
            <a:prstGeom prst="roundRect">
              <a:avLst/>
            </a:prstGeom>
          </p:spPr>
        </p:pic>
      </p:grpSp>
      <p:sp>
        <p:nvSpPr>
          <p:cNvPr id="37" name="Text Box 18"/>
          <p:cNvSpPr txBox="1">
            <a:spLocks noChangeArrowheads="1"/>
          </p:cNvSpPr>
          <p:nvPr/>
        </p:nvSpPr>
        <p:spPr bwMode="gray">
          <a:xfrm>
            <a:off x="1331640" y="304846"/>
            <a:ext cx="5976664" cy="86177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“内蒙古包钢医院医疗集团”的举措六</a:t>
            </a:r>
          </a:p>
          <a:p>
            <a:pPr algn="ctr"/>
            <a:endParaRPr lang="zh-CN" altLang="en-US" sz="2500" b="1" dirty="0">
              <a:solidFill>
                <a:srgbClr val="5E5E5E"/>
              </a:solidFill>
              <a:latin typeface="微软雅黑" panose="020B0503020204020204" charset="-122"/>
              <a:ea typeface="微软雅黑" panose="020B0503020204020204" charset="-122"/>
            </a:endParaRPr>
          </a:p>
        </p:txBody>
      </p:sp>
      <p:sp>
        <p:nvSpPr>
          <p:cNvPr id="38" name="TextBox 37"/>
          <p:cNvSpPr txBox="1"/>
          <p:nvPr/>
        </p:nvSpPr>
        <p:spPr>
          <a:xfrm>
            <a:off x="254638" y="3927484"/>
            <a:ext cx="2589170" cy="923330"/>
          </a:xfrm>
          <a:prstGeom prst="rect">
            <a:avLst/>
          </a:prstGeom>
          <a:noFill/>
          <a:ln>
            <a:solidFill>
              <a:srgbClr val="FF0000"/>
            </a:solidFill>
          </a:ln>
        </p:spPr>
        <p:txBody>
          <a:bodyPr wrap="square" rtlCol="0">
            <a:spAutoFit/>
          </a:bodyPr>
          <a:lstStyle/>
          <a:p>
            <a:r>
              <a:rPr lang="en-US" altLang="zh-CN" b="1" dirty="0">
                <a:latin typeface="+mj-ea"/>
                <a:ea typeface="+mj-ea"/>
              </a:rPr>
              <a:t>6.</a:t>
            </a:r>
            <a:r>
              <a:rPr lang="zh-CN" altLang="en-US" b="1" dirty="0">
                <a:latin typeface="+mj-ea"/>
                <a:ea typeface="+mj-ea"/>
              </a:rPr>
              <a:t>建立区域检验中心、心电中心、影像中心、消毒供应中心等。</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2000"/>
                                        <p:tgtEl>
                                          <p:spTgt spid="11"/>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20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20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2000"/>
                                        <p:tgtEl>
                                          <p:spTgt spid="8"/>
                                        </p:tgtEl>
                                      </p:cBhvr>
                                    </p:animEffect>
                                  </p:childTnLst>
                                </p:cTn>
                              </p:par>
                              <p:par>
                                <p:cTn id="17" presetID="22" presetClass="entr" presetSubtype="8"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2000"/>
                                        <p:tgtEl>
                                          <p:spTgt spid="6"/>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2000"/>
                                        <p:tgtEl>
                                          <p:spTgt spid="2"/>
                                        </p:tgtEl>
                                      </p:cBhvr>
                                    </p:animEffect>
                                  </p:childTnLst>
                                </p:cTn>
                              </p:par>
                              <p:par>
                                <p:cTn id="23" presetID="22" presetClass="entr" presetSubtype="1"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36512" y="0"/>
            <a:ext cx="6384718" cy="5143500"/>
          </a:xfrm>
          <a:prstGeom prst="rect">
            <a:avLst/>
          </a:prstGeom>
        </p:spPr>
      </p:pic>
      <p:sp>
        <p:nvSpPr>
          <p:cNvPr id="8" name="平行四边形 7"/>
          <p:cNvSpPr/>
          <p:nvPr/>
        </p:nvSpPr>
        <p:spPr>
          <a:xfrm>
            <a:off x="2659352" y="12910"/>
            <a:ext cx="6473229" cy="5181600"/>
          </a:xfrm>
          <a:custGeom>
            <a:avLst/>
            <a:gdLst>
              <a:gd name="connsiteX0" fmla="*/ 0 w 6336704"/>
              <a:gd name="connsiteY0" fmla="*/ 5143500 h 5143500"/>
              <a:gd name="connsiteX1" fmla="*/ 1285875 w 6336704"/>
              <a:gd name="connsiteY1" fmla="*/ 0 h 5143500"/>
              <a:gd name="connsiteX2" fmla="*/ 6336704 w 6336704"/>
              <a:gd name="connsiteY2" fmla="*/ 0 h 5143500"/>
              <a:gd name="connsiteX3" fmla="*/ 5050829 w 6336704"/>
              <a:gd name="connsiteY3" fmla="*/ 5143500 h 5143500"/>
              <a:gd name="connsiteX4" fmla="*/ 0 w 6336704"/>
              <a:gd name="connsiteY4" fmla="*/ 5143500 h 5143500"/>
              <a:gd name="connsiteX0-1" fmla="*/ 0 w 6473229"/>
              <a:gd name="connsiteY0-2" fmla="*/ 5143500 h 5181600"/>
              <a:gd name="connsiteX1-3" fmla="*/ 1285875 w 6473229"/>
              <a:gd name="connsiteY1-4" fmla="*/ 0 h 5181600"/>
              <a:gd name="connsiteX2-5" fmla="*/ 6336704 w 6473229"/>
              <a:gd name="connsiteY2-6" fmla="*/ 0 h 5181600"/>
              <a:gd name="connsiteX3-7" fmla="*/ 6473229 w 6473229"/>
              <a:gd name="connsiteY3-8" fmla="*/ 5181600 h 5181600"/>
              <a:gd name="connsiteX4-9" fmla="*/ 0 w 6473229"/>
              <a:gd name="connsiteY4-10" fmla="*/ 5143500 h 5181600"/>
              <a:gd name="connsiteX0-11" fmla="*/ 0 w 6473229"/>
              <a:gd name="connsiteY0-12" fmla="*/ 5143500 h 5181600"/>
              <a:gd name="connsiteX1-13" fmla="*/ 1285875 w 6473229"/>
              <a:gd name="connsiteY1-14" fmla="*/ 0 h 5181600"/>
              <a:gd name="connsiteX2-15" fmla="*/ 6463704 w 6473229"/>
              <a:gd name="connsiteY2-16" fmla="*/ 0 h 5181600"/>
              <a:gd name="connsiteX3-17" fmla="*/ 6473229 w 6473229"/>
              <a:gd name="connsiteY3-18" fmla="*/ 5181600 h 5181600"/>
              <a:gd name="connsiteX4-19" fmla="*/ 0 w 6473229"/>
              <a:gd name="connsiteY4-20" fmla="*/ 5143500 h 51816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73229" h="5181600">
                <a:moveTo>
                  <a:pt x="0" y="5143500"/>
                </a:moveTo>
                <a:lnTo>
                  <a:pt x="1285875" y="0"/>
                </a:lnTo>
                <a:lnTo>
                  <a:pt x="6463704" y="0"/>
                </a:lnTo>
                <a:lnTo>
                  <a:pt x="6473229" y="5181600"/>
                </a:lnTo>
                <a:lnTo>
                  <a:pt x="0" y="5143500"/>
                </a:lnTo>
                <a:close/>
              </a:path>
            </a:pathLst>
          </a:custGeom>
          <a:gradFill>
            <a:gsLst>
              <a:gs pos="0">
                <a:schemeClr val="bg1"/>
              </a:gs>
              <a:gs pos="100000">
                <a:srgbClr val="0439CE">
                  <a:lumMod val="16000"/>
                  <a:lumOff val="8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 name="直接连接符 5"/>
          <p:cNvCxnSpPr/>
          <p:nvPr/>
        </p:nvCxnSpPr>
        <p:spPr>
          <a:xfrm>
            <a:off x="3912922" y="3492168"/>
            <a:ext cx="5256584" cy="33243"/>
          </a:xfrm>
          <a:prstGeom prst="line">
            <a:avLst/>
          </a:prstGeom>
          <a:ln>
            <a:solidFill>
              <a:srgbClr val="002B82"/>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4067944" y="2112180"/>
            <a:ext cx="4649321" cy="1107642"/>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TextBox 11"/>
          <p:cNvSpPr txBox="1"/>
          <p:nvPr/>
        </p:nvSpPr>
        <p:spPr>
          <a:xfrm>
            <a:off x="4032848" y="2065836"/>
            <a:ext cx="4738119" cy="1200329"/>
          </a:xfrm>
          <a:prstGeom prst="rect">
            <a:avLst/>
          </a:prstGeom>
          <a:noFill/>
        </p:spPr>
        <p:txBody>
          <a:bodyPr wrap="square" rtlCol="0">
            <a:spAutoFit/>
          </a:bodyPr>
          <a:lstStyle/>
          <a:p>
            <a:pPr marL="0" lvl="1" algn="ctr"/>
            <a:r>
              <a:rPr lang="zh-CN" altLang="en-US" sz="3600" b="1" dirty="0">
                <a:solidFill>
                  <a:schemeClr val="bg1"/>
                </a:solidFill>
                <a:latin typeface="微软雅黑" panose="020B0503020204020204" charset="-122"/>
                <a:ea typeface="微软雅黑" panose="020B0503020204020204" charset="-122"/>
              </a:rPr>
              <a:t>加快智慧医院建设，</a:t>
            </a:r>
            <a:endParaRPr lang="en-US" altLang="zh-CN" sz="3600" b="1" dirty="0">
              <a:solidFill>
                <a:schemeClr val="bg1"/>
              </a:solidFill>
              <a:latin typeface="微软雅黑" panose="020B0503020204020204" charset="-122"/>
              <a:ea typeface="微软雅黑" panose="020B0503020204020204" charset="-122"/>
            </a:endParaRPr>
          </a:p>
          <a:p>
            <a:pPr marL="0" lvl="1" algn="ctr"/>
            <a:r>
              <a:rPr lang="zh-CN" altLang="en-US" sz="3600" b="1" dirty="0">
                <a:solidFill>
                  <a:schemeClr val="bg1"/>
                </a:solidFill>
                <a:latin typeface="微软雅黑" panose="020B0503020204020204" charset="-122"/>
                <a:ea typeface="微软雅黑" panose="020B0503020204020204" charset="-122"/>
              </a:rPr>
              <a:t>提升精细化管理水平</a:t>
            </a:r>
          </a:p>
        </p:txBody>
      </p:sp>
      <p:sp>
        <p:nvSpPr>
          <p:cNvPr id="11" name="椭圆 10"/>
          <p:cNvSpPr/>
          <p:nvPr/>
        </p:nvSpPr>
        <p:spPr>
          <a:xfrm>
            <a:off x="5444480" y="347886"/>
            <a:ext cx="1706187" cy="1541819"/>
          </a:xfrm>
          <a:prstGeom prst="ellipse">
            <a:avLst/>
          </a:prstGeom>
          <a:solidFill>
            <a:schemeClr val="bg1"/>
          </a:solidFill>
          <a:ln w="28575">
            <a:solidFill>
              <a:srgbClr val="F2F2F2"/>
            </a:solidFill>
          </a:ln>
          <a:effectLst>
            <a:innerShdw blurRad="177800" dist="165100" dir="16200000">
              <a:srgbClr val="0439CE">
                <a:alpha val="4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800" b="1" dirty="0">
                <a:solidFill>
                  <a:srgbClr val="002B82"/>
                </a:solidFill>
                <a:latin typeface="微软雅黑" panose="020B0503020204020204" charset="-122"/>
              </a:rPr>
              <a:t>3</a:t>
            </a:r>
            <a:endParaRPr lang="zh-CN" altLang="en-US" sz="13800" b="1" dirty="0">
              <a:solidFill>
                <a:srgbClr val="002B82"/>
              </a:solidFill>
              <a:latin typeface="微软雅黑" panose="020B0503020204020204" charset="-122"/>
            </a:endParaRPr>
          </a:p>
        </p:txBody>
      </p:sp>
    </p:spTree>
    <p:extLst>
      <p:ext uri="{BB962C8B-B14F-4D97-AF65-F5344CB8AC3E}">
        <p14:creationId xmlns:p14="http://schemas.microsoft.com/office/powerpoint/2010/main" val="28326671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图片 1"/>
          <p:cNvPicPr>
            <a:picLocks noChangeAspect="1"/>
          </p:cNvPicPr>
          <p:nvPr/>
        </p:nvPicPr>
        <p:blipFill>
          <a:blip r:embed="rId3" cstate="print"/>
          <a:srcRect/>
          <a:stretch>
            <a:fillRect/>
          </a:stretch>
        </p:blipFill>
        <p:spPr bwMode="auto">
          <a:xfrm>
            <a:off x="3525441" y="1454944"/>
            <a:ext cx="2596753" cy="2120504"/>
          </a:xfrm>
          <a:prstGeom prst="rect">
            <a:avLst/>
          </a:prstGeom>
          <a:noFill/>
          <a:ln w="9525">
            <a:noFill/>
            <a:miter lim="800000"/>
            <a:headEnd/>
            <a:tailEnd/>
          </a:ln>
        </p:spPr>
      </p:pic>
      <p:sp>
        <p:nvSpPr>
          <p:cNvPr id="63" name="Rectangle 17"/>
          <p:cNvSpPr>
            <a:spLocks noChangeArrowheads="1"/>
          </p:cNvSpPr>
          <p:nvPr/>
        </p:nvSpPr>
        <p:spPr bwMode="auto">
          <a:xfrm>
            <a:off x="1816894" y="0"/>
            <a:ext cx="6319838" cy="553998"/>
          </a:xfrm>
          <a:prstGeom prst="rect">
            <a:avLst/>
          </a:prstGeom>
          <a:noFill/>
          <a:ln w="9525">
            <a:noFill/>
            <a:miter lim="800000"/>
            <a:headEnd/>
            <a:tailEnd/>
          </a:ln>
        </p:spPr>
        <p:txBody>
          <a:bodyPr>
            <a:spAutoFit/>
          </a:bodyPr>
          <a:lstStyle/>
          <a:p>
            <a:pPr eaLnBrk="0" hangingPunct="0"/>
            <a:r>
              <a:rPr lang="zh-CN" altLang="en-US" sz="3000" b="1" dirty="0">
                <a:latin typeface="汉仪晓波折纸体简"/>
                <a:ea typeface="汉仪晓波折纸体简"/>
                <a:cs typeface="Segoe UI" pitchFamily="34" charset="0"/>
              </a:rPr>
              <a:t>内蒙古包钢医院智慧医院架构</a:t>
            </a:r>
            <a:endParaRPr lang="en-US" sz="3000" b="1" dirty="0">
              <a:latin typeface="汉仪晓波折纸体简"/>
              <a:ea typeface="汉仪晓波折纸体简"/>
              <a:cs typeface="Segoe UI" pitchFamily="34" charset="0"/>
            </a:endParaRPr>
          </a:p>
        </p:txBody>
      </p:sp>
      <p:sp>
        <p:nvSpPr>
          <p:cNvPr id="35843" name="文本框 79"/>
          <p:cNvSpPr txBox="1">
            <a:spLocks noChangeArrowheads="1"/>
          </p:cNvSpPr>
          <p:nvPr/>
        </p:nvSpPr>
        <p:spPr bwMode="auto">
          <a:xfrm>
            <a:off x="2307432" y="1470423"/>
            <a:ext cx="856060" cy="646331"/>
          </a:xfrm>
          <a:prstGeom prst="rect">
            <a:avLst/>
          </a:prstGeom>
          <a:solidFill>
            <a:srgbClr val="1E3595"/>
          </a:solidFill>
          <a:ln w="9525">
            <a:solidFill>
              <a:schemeClr val="accent2"/>
            </a:solidFill>
            <a:miter lim="800000"/>
            <a:headEnd/>
            <a:tailEnd/>
          </a:ln>
        </p:spPr>
        <p:txBody>
          <a:bodyPr>
            <a:spAutoFit/>
          </a:bodyPr>
          <a:lstStyle/>
          <a:p>
            <a:pPr eaLnBrk="0" hangingPunct="0"/>
            <a:r>
              <a:rPr lang="zh-CN" altLang="en-US" b="1" dirty="0">
                <a:solidFill>
                  <a:schemeClr val="bg1"/>
                </a:solidFill>
                <a:ea typeface="方正兰亭纤黑_GBK"/>
              </a:rPr>
              <a:t>智慧协同</a:t>
            </a:r>
          </a:p>
        </p:txBody>
      </p:sp>
      <p:sp>
        <p:nvSpPr>
          <p:cNvPr id="35844" name="文本框 81"/>
          <p:cNvSpPr txBox="1">
            <a:spLocks noChangeArrowheads="1"/>
          </p:cNvSpPr>
          <p:nvPr/>
        </p:nvSpPr>
        <p:spPr bwMode="auto">
          <a:xfrm>
            <a:off x="2566988" y="3055144"/>
            <a:ext cx="1182291" cy="646331"/>
          </a:xfrm>
          <a:prstGeom prst="rect">
            <a:avLst/>
          </a:prstGeom>
          <a:solidFill>
            <a:srgbClr val="1E3595"/>
          </a:solidFill>
          <a:ln w="9525">
            <a:solidFill>
              <a:srgbClr val="1E3595"/>
            </a:solidFill>
            <a:miter lim="800000"/>
            <a:headEnd/>
            <a:tailEnd/>
          </a:ln>
        </p:spPr>
        <p:txBody>
          <a:bodyPr>
            <a:spAutoFit/>
          </a:bodyPr>
          <a:lstStyle/>
          <a:p>
            <a:pPr eaLnBrk="0" hangingPunct="0"/>
            <a:r>
              <a:rPr lang="zh-CN" altLang="en-US" b="1">
                <a:solidFill>
                  <a:schemeClr val="bg1"/>
                </a:solidFill>
                <a:ea typeface="方正兰亭纤黑_GBK"/>
              </a:rPr>
              <a:t>智慧决策管理</a:t>
            </a:r>
          </a:p>
        </p:txBody>
      </p:sp>
      <p:sp>
        <p:nvSpPr>
          <p:cNvPr id="35845" name="文本框 83"/>
          <p:cNvSpPr txBox="1">
            <a:spLocks noChangeArrowheads="1"/>
          </p:cNvSpPr>
          <p:nvPr/>
        </p:nvSpPr>
        <p:spPr bwMode="auto">
          <a:xfrm>
            <a:off x="5778103" y="1445419"/>
            <a:ext cx="984644" cy="646331"/>
          </a:xfrm>
          <a:prstGeom prst="rect">
            <a:avLst/>
          </a:prstGeom>
          <a:solidFill>
            <a:srgbClr val="1E3595"/>
          </a:solidFill>
          <a:ln w="9525">
            <a:solidFill>
              <a:srgbClr val="1E3595"/>
            </a:solidFill>
            <a:miter lim="800000"/>
            <a:headEnd/>
            <a:tailEnd/>
          </a:ln>
        </p:spPr>
        <p:txBody>
          <a:bodyPr wrap="square">
            <a:spAutoFit/>
          </a:bodyPr>
          <a:lstStyle/>
          <a:p>
            <a:pPr eaLnBrk="0" hangingPunct="0"/>
            <a:r>
              <a:rPr lang="zh-CN" altLang="en-US" b="1" dirty="0">
                <a:solidFill>
                  <a:schemeClr val="bg1"/>
                </a:solidFill>
                <a:ea typeface="方正兰亭纤黑_GBK"/>
              </a:rPr>
              <a:t>智慧科教</a:t>
            </a:r>
          </a:p>
        </p:txBody>
      </p:sp>
      <p:sp>
        <p:nvSpPr>
          <p:cNvPr id="35846" name="文本框 85"/>
          <p:cNvSpPr txBox="1">
            <a:spLocks noChangeArrowheads="1"/>
          </p:cNvSpPr>
          <p:nvPr/>
        </p:nvSpPr>
        <p:spPr bwMode="auto">
          <a:xfrm>
            <a:off x="5741194" y="2983706"/>
            <a:ext cx="890588" cy="646331"/>
          </a:xfrm>
          <a:prstGeom prst="rect">
            <a:avLst/>
          </a:prstGeom>
          <a:solidFill>
            <a:srgbClr val="1E3595"/>
          </a:solidFill>
          <a:ln w="9525">
            <a:solidFill>
              <a:srgbClr val="1E3595"/>
            </a:solidFill>
            <a:miter lim="800000"/>
            <a:headEnd/>
            <a:tailEnd/>
          </a:ln>
        </p:spPr>
        <p:txBody>
          <a:bodyPr>
            <a:spAutoFit/>
          </a:bodyPr>
          <a:lstStyle/>
          <a:p>
            <a:pPr eaLnBrk="0" hangingPunct="0"/>
            <a:r>
              <a:rPr lang="zh-CN" altLang="en-US" b="1">
                <a:solidFill>
                  <a:schemeClr val="bg1"/>
                </a:solidFill>
                <a:ea typeface="方正兰亭纤黑_GBK"/>
              </a:rPr>
              <a:t>智慧就医</a:t>
            </a:r>
          </a:p>
        </p:txBody>
      </p:sp>
      <p:sp>
        <p:nvSpPr>
          <p:cNvPr id="35847" name="文本框 86"/>
          <p:cNvSpPr txBox="1">
            <a:spLocks noChangeArrowheads="1"/>
          </p:cNvSpPr>
          <p:nvPr/>
        </p:nvSpPr>
        <p:spPr bwMode="auto">
          <a:xfrm>
            <a:off x="4257675" y="3539729"/>
            <a:ext cx="881063" cy="646331"/>
          </a:xfrm>
          <a:prstGeom prst="rect">
            <a:avLst/>
          </a:prstGeom>
          <a:solidFill>
            <a:srgbClr val="1E3595"/>
          </a:solidFill>
          <a:ln w="9525">
            <a:noFill/>
            <a:miter lim="800000"/>
            <a:headEnd/>
            <a:tailEnd/>
          </a:ln>
        </p:spPr>
        <p:txBody>
          <a:bodyPr>
            <a:spAutoFit/>
          </a:bodyPr>
          <a:lstStyle/>
          <a:p>
            <a:pPr eaLnBrk="0" hangingPunct="0"/>
            <a:r>
              <a:rPr lang="zh-CN" altLang="en-US" b="1">
                <a:solidFill>
                  <a:schemeClr val="bg1"/>
                </a:solidFill>
                <a:ea typeface="方正兰亭纤黑_GBK"/>
              </a:rPr>
              <a:t>智慧临床</a:t>
            </a:r>
          </a:p>
        </p:txBody>
      </p:sp>
      <p:cxnSp>
        <p:nvCxnSpPr>
          <p:cNvPr id="89" name="直接连接符 88"/>
          <p:cNvCxnSpPr/>
          <p:nvPr/>
        </p:nvCxnSpPr>
        <p:spPr>
          <a:xfrm>
            <a:off x="3215879" y="1603772"/>
            <a:ext cx="5238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3724275" y="3228975"/>
            <a:ext cx="4083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5530454" y="1585913"/>
            <a:ext cx="239315" cy="1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5498307" y="3136106"/>
            <a:ext cx="22621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a:off x="4691063" y="3301603"/>
            <a:ext cx="7144" cy="2321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1947863" y="1609725"/>
            <a:ext cx="3274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a:off x="1412081" y="1029891"/>
            <a:ext cx="53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a:off x="1947863" y="1021557"/>
            <a:ext cx="0" cy="12370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1395412" y="1609725"/>
            <a:ext cx="53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a:off x="1408510" y="2258616"/>
            <a:ext cx="5393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858" name="文本框 116"/>
          <p:cNvSpPr txBox="1">
            <a:spLocks noChangeArrowheads="1"/>
          </p:cNvSpPr>
          <p:nvPr/>
        </p:nvSpPr>
        <p:spPr bwMode="auto">
          <a:xfrm>
            <a:off x="507206" y="889398"/>
            <a:ext cx="1038225" cy="276999"/>
          </a:xfrm>
          <a:prstGeom prst="rect">
            <a:avLst/>
          </a:prstGeom>
          <a:noFill/>
          <a:ln w="9525">
            <a:noFill/>
            <a:miter lim="800000"/>
            <a:headEnd/>
            <a:tailEnd/>
          </a:ln>
        </p:spPr>
        <p:txBody>
          <a:bodyPr>
            <a:spAutoFit/>
          </a:bodyPr>
          <a:lstStyle/>
          <a:p>
            <a:pPr eaLnBrk="0" hangingPunct="0"/>
            <a:r>
              <a:rPr lang="zh-CN" altLang="en-US" sz="1200" b="1" dirty="0">
                <a:ea typeface="方正兰亭纤黑_GBK"/>
              </a:rPr>
              <a:t>多学科会诊</a:t>
            </a:r>
          </a:p>
        </p:txBody>
      </p:sp>
      <p:sp>
        <p:nvSpPr>
          <p:cNvPr id="35859" name="文本框 117"/>
          <p:cNvSpPr txBox="1">
            <a:spLocks noChangeArrowheads="1"/>
          </p:cNvSpPr>
          <p:nvPr/>
        </p:nvSpPr>
        <p:spPr bwMode="auto">
          <a:xfrm>
            <a:off x="633413" y="1470423"/>
            <a:ext cx="1038225" cy="276999"/>
          </a:xfrm>
          <a:prstGeom prst="rect">
            <a:avLst/>
          </a:prstGeom>
          <a:noFill/>
          <a:ln w="9525">
            <a:noFill/>
            <a:miter lim="800000"/>
            <a:headEnd/>
            <a:tailEnd/>
          </a:ln>
        </p:spPr>
        <p:txBody>
          <a:bodyPr>
            <a:spAutoFit/>
          </a:bodyPr>
          <a:lstStyle/>
          <a:p>
            <a:pPr eaLnBrk="0" hangingPunct="0"/>
            <a:r>
              <a:rPr lang="zh-CN" altLang="en-US" sz="1200" b="1" dirty="0">
                <a:ea typeface="方正兰亭纤黑_GBK"/>
              </a:rPr>
              <a:t>集团化运营</a:t>
            </a:r>
          </a:p>
        </p:txBody>
      </p:sp>
      <p:sp>
        <p:nvSpPr>
          <p:cNvPr id="35860" name="文本框 118"/>
          <p:cNvSpPr txBox="1">
            <a:spLocks noChangeArrowheads="1"/>
          </p:cNvSpPr>
          <p:nvPr/>
        </p:nvSpPr>
        <p:spPr bwMode="auto">
          <a:xfrm>
            <a:off x="633413" y="2119313"/>
            <a:ext cx="1038225" cy="307777"/>
          </a:xfrm>
          <a:prstGeom prst="rect">
            <a:avLst/>
          </a:prstGeom>
          <a:noFill/>
          <a:ln w="9525">
            <a:noFill/>
            <a:miter lim="800000"/>
            <a:headEnd/>
            <a:tailEnd/>
          </a:ln>
        </p:spPr>
        <p:txBody>
          <a:bodyPr>
            <a:spAutoFit/>
          </a:bodyPr>
          <a:lstStyle/>
          <a:p>
            <a:pPr eaLnBrk="0" hangingPunct="0"/>
            <a:r>
              <a:rPr lang="zh-CN" altLang="en-US" sz="1400" b="1" dirty="0">
                <a:ea typeface="方正兰亭纤黑_GBK"/>
              </a:rPr>
              <a:t>双向转诊</a:t>
            </a:r>
          </a:p>
        </p:txBody>
      </p:sp>
      <p:pic>
        <p:nvPicPr>
          <p:cNvPr id="35861" name="图片 119"/>
          <p:cNvPicPr>
            <a:picLocks noChangeAspect="1"/>
          </p:cNvPicPr>
          <p:nvPr/>
        </p:nvPicPr>
        <p:blipFill>
          <a:blip r:embed="rId4" cstate="print"/>
          <a:srcRect/>
          <a:stretch>
            <a:fillRect/>
          </a:stretch>
        </p:blipFill>
        <p:spPr bwMode="auto">
          <a:xfrm>
            <a:off x="250032" y="872729"/>
            <a:ext cx="307181" cy="314325"/>
          </a:xfrm>
          <a:prstGeom prst="rect">
            <a:avLst/>
          </a:prstGeom>
          <a:noFill/>
          <a:ln w="9525">
            <a:noFill/>
            <a:miter lim="800000"/>
            <a:headEnd/>
            <a:tailEnd/>
          </a:ln>
        </p:spPr>
      </p:pic>
      <p:pic>
        <p:nvPicPr>
          <p:cNvPr id="35862" name="图片 120"/>
          <p:cNvPicPr>
            <a:picLocks noChangeAspect="1"/>
          </p:cNvPicPr>
          <p:nvPr/>
        </p:nvPicPr>
        <p:blipFill>
          <a:blip r:embed="rId5" cstate="print"/>
          <a:srcRect/>
          <a:stretch>
            <a:fillRect/>
          </a:stretch>
        </p:blipFill>
        <p:spPr bwMode="auto">
          <a:xfrm>
            <a:off x="225029" y="1422798"/>
            <a:ext cx="469106" cy="411956"/>
          </a:xfrm>
          <a:prstGeom prst="rect">
            <a:avLst/>
          </a:prstGeom>
          <a:noFill/>
          <a:ln w="9525">
            <a:noFill/>
            <a:miter lim="800000"/>
            <a:headEnd/>
            <a:tailEnd/>
          </a:ln>
        </p:spPr>
      </p:pic>
      <p:pic>
        <p:nvPicPr>
          <p:cNvPr id="35863" name="图片 124"/>
          <p:cNvPicPr>
            <a:picLocks noChangeAspect="1"/>
          </p:cNvPicPr>
          <p:nvPr/>
        </p:nvPicPr>
        <p:blipFill>
          <a:blip r:embed="rId6" cstate="print"/>
          <a:srcRect/>
          <a:stretch>
            <a:fillRect/>
          </a:stretch>
        </p:blipFill>
        <p:spPr bwMode="auto">
          <a:xfrm>
            <a:off x="204788" y="2052638"/>
            <a:ext cx="478631" cy="335756"/>
          </a:xfrm>
          <a:prstGeom prst="rect">
            <a:avLst/>
          </a:prstGeom>
          <a:noFill/>
          <a:ln w="9525">
            <a:noFill/>
            <a:miter lim="800000"/>
            <a:headEnd/>
            <a:tailEnd/>
          </a:ln>
        </p:spPr>
      </p:pic>
      <p:cxnSp>
        <p:nvCxnSpPr>
          <p:cNvPr id="129" name="直接连接符 128"/>
          <p:cNvCxnSpPr/>
          <p:nvPr/>
        </p:nvCxnSpPr>
        <p:spPr>
          <a:xfrm>
            <a:off x="2206229" y="3212306"/>
            <a:ext cx="360759" cy="59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nvCxnSpPr>
        <p:spPr>
          <a:xfrm>
            <a:off x="2182416" y="2609850"/>
            <a:ext cx="0" cy="1238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nvCxnSpPr>
        <p:spPr>
          <a:xfrm>
            <a:off x="1643062" y="2611041"/>
            <a:ext cx="53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nvCxnSpPr>
        <p:spPr>
          <a:xfrm>
            <a:off x="1677591" y="3212306"/>
            <a:ext cx="5405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nvCxnSpPr>
        <p:spPr>
          <a:xfrm>
            <a:off x="1643062" y="3848100"/>
            <a:ext cx="5393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869" name="文本框 134"/>
          <p:cNvSpPr txBox="1">
            <a:spLocks noChangeArrowheads="1"/>
          </p:cNvSpPr>
          <p:nvPr/>
        </p:nvSpPr>
        <p:spPr bwMode="auto">
          <a:xfrm>
            <a:off x="557213" y="2481263"/>
            <a:ext cx="1231106" cy="276999"/>
          </a:xfrm>
          <a:prstGeom prst="rect">
            <a:avLst/>
          </a:prstGeom>
          <a:noFill/>
          <a:ln w="9525">
            <a:noFill/>
            <a:miter lim="800000"/>
            <a:headEnd/>
            <a:tailEnd/>
          </a:ln>
        </p:spPr>
        <p:txBody>
          <a:bodyPr>
            <a:spAutoFit/>
          </a:bodyPr>
          <a:lstStyle/>
          <a:p>
            <a:pPr eaLnBrk="0" hangingPunct="0"/>
            <a:r>
              <a:rPr lang="zh-CN" altLang="en-US" sz="1200" b="1" dirty="0">
                <a:ea typeface="方正兰亭纤黑_GBK"/>
              </a:rPr>
              <a:t>临床数据中心</a:t>
            </a:r>
          </a:p>
        </p:txBody>
      </p:sp>
      <p:pic>
        <p:nvPicPr>
          <p:cNvPr id="35870" name="图片 136"/>
          <p:cNvPicPr>
            <a:picLocks noChangeAspect="1"/>
          </p:cNvPicPr>
          <p:nvPr/>
        </p:nvPicPr>
        <p:blipFill>
          <a:blip r:embed="rId7" cstate="print"/>
          <a:srcRect/>
          <a:stretch>
            <a:fillRect/>
          </a:stretch>
        </p:blipFill>
        <p:spPr bwMode="auto">
          <a:xfrm>
            <a:off x="285751" y="2481262"/>
            <a:ext cx="316706" cy="290513"/>
          </a:xfrm>
          <a:prstGeom prst="rect">
            <a:avLst/>
          </a:prstGeom>
          <a:noFill/>
          <a:ln w="9525">
            <a:noFill/>
            <a:miter lim="800000"/>
            <a:headEnd/>
            <a:tailEnd/>
          </a:ln>
        </p:spPr>
      </p:pic>
      <p:sp>
        <p:nvSpPr>
          <p:cNvPr id="35871" name="文本框 138"/>
          <p:cNvSpPr txBox="1">
            <a:spLocks noChangeArrowheads="1"/>
          </p:cNvSpPr>
          <p:nvPr/>
        </p:nvSpPr>
        <p:spPr bwMode="auto">
          <a:xfrm>
            <a:off x="541735" y="3017044"/>
            <a:ext cx="1231106" cy="461665"/>
          </a:xfrm>
          <a:prstGeom prst="rect">
            <a:avLst/>
          </a:prstGeom>
          <a:noFill/>
          <a:ln w="9525">
            <a:noFill/>
            <a:miter lim="800000"/>
            <a:headEnd/>
            <a:tailEnd/>
          </a:ln>
        </p:spPr>
        <p:txBody>
          <a:bodyPr>
            <a:spAutoFit/>
          </a:bodyPr>
          <a:lstStyle/>
          <a:p>
            <a:pPr eaLnBrk="0" hangingPunct="0"/>
            <a:r>
              <a:rPr lang="zh-CN" altLang="en-US" sz="1200" b="1">
                <a:ea typeface="方正兰亭纤黑_GBK"/>
              </a:rPr>
              <a:t>可视化运营平台</a:t>
            </a:r>
          </a:p>
        </p:txBody>
      </p:sp>
      <p:sp>
        <p:nvSpPr>
          <p:cNvPr id="35872" name="文本框 139"/>
          <p:cNvSpPr txBox="1">
            <a:spLocks noChangeArrowheads="1"/>
          </p:cNvSpPr>
          <p:nvPr/>
        </p:nvSpPr>
        <p:spPr bwMode="auto">
          <a:xfrm>
            <a:off x="682229" y="3708798"/>
            <a:ext cx="1231106" cy="307777"/>
          </a:xfrm>
          <a:prstGeom prst="rect">
            <a:avLst/>
          </a:prstGeom>
          <a:noFill/>
          <a:ln w="9525">
            <a:noFill/>
            <a:miter lim="800000"/>
            <a:headEnd/>
            <a:tailEnd/>
          </a:ln>
        </p:spPr>
        <p:txBody>
          <a:bodyPr>
            <a:spAutoFit/>
          </a:bodyPr>
          <a:lstStyle/>
          <a:p>
            <a:pPr eaLnBrk="0" hangingPunct="0"/>
            <a:r>
              <a:rPr lang="zh-CN" altLang="en-US" sz="1400" b="1" dirty="0">
                <a:ea typeface="方正兰亭纤黑_GBK"/>
              </a:rPr>
              <a:t>院长驾驶舱</a:t>
            </a:r>
          </a:p>
        </p:txBody>
      </p:sp>
      <p:pic>
        <p:nvPicPr>
          <p:cNvPr id="35873" name="图片 140"/>
          <p:cNvPicPr>
            <a:picLocks noChangeAspect="1"/>
          </p:cNvPicPr>
          <p:nvPr/>
        </p:nvPicPr>
        <p:blipFill>
          <a:blip r:embed="rId8" cstate="print"/>
          <a:srcRect/>
          <a:stretch>
            <a:fillRect/>
          </a:stretch>
        </p:blipFill>
        <p:spPr bwMode="auto">
          <a:xfrm>
            <a:off x="245269" y="2924176"/>
            <a:ext cx="396479" cy="384572"/>
          </a:xfrm>
          <a:prstGeom prst="rect">
            <a:avLst/>
          </a:prstGeom>
          <a:noFill/>
          <a:ln w="9525">
            <a:noFill/>
            <a:miter lim="800000"/>
            <a:headEnd/>
            <a:tailEnd/>
          </a:ln>
        </p:spPr>
      </p:pic>
      <p:pic>
        <p:nvPicPr>
          <p:cNvPr id="35874" name="图片 141"/>
          <p:cNvPicPr>
            <a:picLocks noChangeAspect="1"/>
          </p:cNvPicPr>
          <p:nvPr/>
        </p:nvPicPr>
        <p:blipFill>
          <a:blip r:embed="rId9" cstate="print"/>
          <a:srcRect/>
          <a:stretch>
            <a:fillRect/>
          </a:stretch>
        </p:blipFill>
        <p:spPr bwMode="auto">
          <a:xfrm>
            <a:off x="260747" y="3575447"/>
            <a:ext cx="398859" cy="404813"/>
          </a:xfrm>
          <a:prstGeom prst="rect">
            <a:avLst/>
          </a:prstGeom>
          <a:noFill/>
          <a:ln w="9525">
            <a:noFill/>
            <a:miter lim="800000"/>
            <a:headEnd/>
            <a:tailEnd/>
          </a:ln>
        </p:spPr>
      </p:pic>
      <p:sp>
        <p:nvSpPr>
          <p:cNvPr id="35875" name="文本框 145"/>
          <p:cNvSpPr txBox="1">
            <a:spLocks noChangeArrowheads="1"/>
          </p:cNvSpPr>
          <p:nvPr/>
        </p:nvSpPr>
        <p:spPr bwMode="auto">
          <a:xfrm>
            <a:off x="7785498" y="872729"/>
            <a:ext cx="1231106" cy="369332"/>
          </a:xfrm>
          <a:prstGeom prst="rect">
            <a:avLst/>
          </a:prstGeom>
          <a:noFill/>
          <a:ln w="9525">
            <a:noFill/>
            <a:miter lim="800000"/>
            <a:headEnd/>
            <a:tailEnd/>
          </a:ln>
        </p:spPr>
        <p:txBody>
          <a:bodyPr>
            <a:spAutoFit/>
          </a:bodyPr>
          <a:lstStyle/>
          <a:p>
            <a:pPr eaLnBrk="0" hangingPunct="0"/>
            <a:r>
              <a:rPr lang="zh-CN" altLang="en-US" b="1">
                <a:ea typeface="方正兰亭纤黑_GBK"/>
              </a:rPr>
              <a:t>医生圈</a:t>
            </a:r>
          </a:p>
        </p:txBody>
      </p:sp>
      <p:sp>
        <p:nvSpPr>
          <p:cNvPr id="35876" name="文本框 146"/>
          <p:cNvSpPr txBox="1">
            <a:spLocks noChangeArrowheads="1"/>
          </p:cNvSpPr>
          <p:nvPr/>
        </p:nvSpPr>
        <p:spPr bwMode="auto">
          <a:xfrm>
            <a:off x="7753351" y="1453754"/>
            <a:ext cx="1231106" cy="369332"/>
          </a:xfrm>
          <a:prstGeom prst="rect">
            <a:avLst/>
          </a:prstGeom>
          <a:noFill/>
          <a:ln w="9525">
            <a:noFill/>
            <a:miter lim="800000"/>
            <a:headEnd/>
            <a:tailEnd/>
          </a:ln>
        </p:spPr>
        <p:txBody>
          <a:bodyPr>
            <a:spAutoFit/>
          </a:bodyPr>
          <a:lstStyle/>
          <a:p>
            <a:pPr eaLnBrk="0" hangingPunct="0"/>
            <a:r>
              <a:rPr lang="zh-CN" altLang="en-US" b="1">
                <a:ea typeface="方正兰亭纤黑_GBK"/>
              </a:rPr>
              <a:t>健康圈</a:t>
            </a:r>
          </a:p>
        </p:txBody>
      </p:sp>
      <p:sp>
        <p:nvSpPr>
          <p:cNvPr id="35877" name="文本框 147"/>
          <p:cNvSpPr txBox="1">
            <a:spLocks noChangeArrowheads="1"/>
          </p:cNvSpPr>
          <p:nvPr/>
        </p:nvSpPr>
        <p:spPr bwMode="auto">
          <a:xfrm>
            <a:off x="7741444" y="1927623"/>
            <a:ext cx="1319213" cy="276999"/>
          </a:xfrm>
          <a:prstGeom prst="rect">
            <a:avLst/>
          </a:prstGeom>
          <a:noFill/>
          <a:ln w="9525">
            <a:noFill/>
            <a:miter lim="800000"/>
            <a:headEnd/>
            <a:tailEnd/>
          </a:ln>
        </p:spPr>
        <p:txBody>
          <a:bodyPr>
            <a:spAutoFit/>
          </a:bodyPr>
          <a:lstStyle/>
          <a:p>
            <a:pPr eaLnBrk="0" hangingPunct="0"/>
            <a:r>
              <a:rPr lang="zh-CN" altLang="en-US" sz="1200" b="1">
                <a:ea typeface="方正兰亭纤黑_GBK"/>
              </a:rPr>
              <a:t>数字化规培平台</a:t>
            </a:r>
          </a:p>
        </p:txBody>
      </p:sp>
      <p:sp>
        <p:nvSpPr>
          <p:cNvPr id="35878" name="文本框 148"/>
          <p:cNvSpPr txBox="1">
            <a:spLocks noChangeArrowheads="1"/>
          </p:cNvSpPr>
          <p:nvPr/>
        </p:nvSpPr>
        <p:spPr bwMode="auto">
          <a:xfrm>
            <a:off x="7565232" y="2333625"/>
            <a:ext cx="1332310" cy="276999"/>
          </a:xfrm>
          <a:prstGeom prst="rect">
            <a:avLst/>
          </a:prstGeom>
          <a:noFill/>
          <a:ln w="9525">
            <a:noFill/>
            <a:miter lim="800000"/>
            <a:headEnd/>
            <a:tailEnd/>
          </a:ln>
        </p:spPr>
        <p:txBody>
          <a:bodyPr>
            <a:spAutoFit/>
          </a:bodyPr>
          <a:lstStyle/>
          <a:p>
            <a:pPr eaLnBrk="0" hangingPunct="0"/>
            <a:r>
              <a:rPr lang="zh-CN" altLang="en-US" sz="1200" b="1" dirty="0">
                <a:ea typeface="方正兰亭纤黑_GBK"/>
              </a:rPr>
              <a:t>在线问诊</a:t>
            </a:r>
            <a:r>
              <a:rPr lang="en-US" altLang="zh-CN" sz="1200" b="1" dirty="0">
                <a:ea typeface="方正兰亭纤黑_GBK"/>
              </a:rPr>
              <a:t>/</a:t>
            </a:r>
            <a:r>
              <a:rPr lang="zh-CN" altLang="en-US" sz="1200" b="1" dirty="0">
                <a:ea typeface="方正兰亭纤黑_GBK"/>
              </a:rPr>
              <a:t>咨询</a:t>
            </a:r>
          </a:p>
        </p:txBody>
      </p:sp>
      <p:sp>
        <p:nvSpPr>
          <p:cNvPr id="35879" name="文本框 149"/>
          <p:cNvSpPr txBox="1">
            <a:spLocks noChangeArrowheads="1"/>
          </p:cNvSpPr>
          <p:nvPr/>
        </p:nvSpPr>
        <p:spPr bwMode="auto">
          <a:xfrm>
            <a:off x="7575948" y="2846785"/>
            <a:ext cx="1231106" cy="492443"/>
          </a:xfrm>
          <a:prstGeom prst="rect">
            <a:avLst/>
          </a:prstGeom>
          <a:noFill/>
          <a:ln w="9525">
            <a:noFill/>
            <a:miter lim="800000"/>
            <a:headEnd/>
            <a:tailEnd/>
          </a:ln>
        </p:spPr>
        <p:txBody>
          <a:bodyPr>
            <a:spAutoFit/>
          </a:bodyPr>
          <a:lstStyle/>
          <a:p>
            <a:pPr eaLnBrk="0" hangingPunct="0"/>
            <a:r>
              <a:rPr lang="zh-CN" altLang="en-US" sz="1400" b="1" dirty="0">
                <a:ea typeface="方正兰亭纤黑_GBK"/>
              </a:rPr>
              <a:t>线上检查化</a:t>
            </a:r>
            <a:endParaRPr lang="en-US" altLang="zh-CN" sz="1400" b="1" dirty="0">
              <a:ea typeface="方正兰亭纤黑_GBK"/>
            </a:endParaRPr>
          </a:p>
          <a:p>
            <a:pPr eaLnBrk="0" hangingPunct="0"/>
            <a:r>
              <a:rPr lang="zh-CN" altLang="en-US" sz="1200" b="1" dirty="0">
                <a:ea typeface="方正兰亭纤黑_GBK"/>
              </a:rPr>
              <a:t>验预约咨询</a:t>
            </a:r>
          </a:p>
        </p:txBody>
      </p:sp>
      <p:sp>
        <p:nvSpPr>
          <p:cNvPr id="35880" name="文本框 150"/>
          <p:cNvSpPr txBox="1">
            <a:spLocks noChangeArrowheads="1"/>
          </p:cNvSpPr>
          <p:nvPr/>
        </p:nvSpPr>
        <p:spPr bwMode="auto">
          <a:xfrm>
            <a:off x="7537848" y="3594498"/>
            <a:ext cx="1231106" cy="438582"/>
          </a:xfrm>
          <a:prstGeom prst="rect">
            <a:avLst/>
          </a:prstGeom>
          <a:noFill/>
          <a:ln w="9525">
            <a:noFill/>
            <a:miter lim="800000"/>
            <a:headEnd/>
            <a:tailEnd/>
          </a:ln>
        </p:spPr>
        <p:txBody>
          <a:bodyPr>
            <a:spAutoFit/>
          </a:bodyPr>
          <a:lstStyle/>
          <a:p>
            <a:pPr eaLnBrk="0" hangingPunct="0"/>
            <a:r>
              <a:rPr lang="zh-CN" altLang="en-US" sz="1200" b="1" dirty="0">
                <a:ea typeface="方正兰亭纤黑_GBK"/>
              </a:rPr>
              <a:t>处方电子化（</a:t>
            </a:r>
            <a:r>
              <a:rPr lang="zh-CN" altLang="en-US" sz="1050" b="1" dirty="0">
                <a:ea typeface="方正兰亭纤黑_GBK"/>
              </a:rPr>
              <a:t>药品配送服务）</a:t>
            </a:r>
            <a:endParaRPr lang="zh-CN" altLang="en-US" b="1" dirty="0">
              <a:ea typeface="方正兰亭纤黑_GBK"/>
            </a:endParaRPr>
          </a:p>
        </p:txBody>
      </p:sp>
      <p:sp>
        <p:nvSpPr>
          <p:cNvPr id="35881" name="文本框 151"/>
          <p:cNvSpPr txBox="1">
            <a:spLocks noChangeArrowheads="1"/>
          </p:cNvSpPr>
          <p:nvPr/>
        </p:nvSpPr>
        <p:spPr bwMode="auto">
          <a:xfrm>
            <a:off x="7537848" y="4241006"/>
            <a:ext cx="1231106" cy="492443"/>
          </a:xfrm>
          <a:prstGeom prst="rect">
            <a:avLst/>
          </a:prstGeom>
          <a:noFill/>
          <a:ln w="9525">
            <a:noFill/>
            <a:miter lim="800000"/>
            <a:headEnd/>
            <a:tailEnd/>
          </a:ln>
        </p:spPr>
        <p:txBody>
          <a:bodyPr>
            <a:spAutoFit/>
          </a:bodyPr>
          <a:lstStyle/>
          <a:p>
            <a:pPr eaLnBrk="0" hangingPunct="0"/>
            <a:r>
              <a:rPr lang="zh-CN" altLang="en-US" sz="1200" b="1" dirty="0">
                <a:ea typeface="方正兰亭纤黑_GBK"/>
              </a:rPr>
              <a:t>一站式出入</a:t>
            </a:r>
            <a:endParaRPr lang="en-US" altLang="zh-CN" sz="1200" b="1" dirty="0">
              <a:ea typeface="方正兰亭纤黑_GBK"/>
            </a:endParaRPr>
          </a:p>
          <a:p>
            <a:pPr eaLnBrk="0" hangingPunct="0"/>
            <a:r>
              <a:rPr lang="zh-CN" altLang="en-US" sz="1400" b="1" dirty="0">
                <a:ea typeface="方正兰亭纤黑_GBK"/>
              </a:rPr>
              <a:t>院办理结算</a:t>
            </a:r>
          </a:p>
        </p:txBody>
      </p:sp>
      <p:cxnSp>
        <p:nvCxnSpPr>
          <p:cNvPr id="154" name="直接连接符 153"/>
          <p:cNvCxnSpPr>
            <a:cxnSpLocks/>
          </p:cNvCxnSpPr>
          <p:nvPr/>
        </p:nvCxnSpPr>
        <p:spPr>
          <a:xfrm>
            <a:off x="6818812" y="1584722"/>
            <a:ext cx="49043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a:off x="7219950" y="1000125"/>
            <a:ext cx="0" cy="105251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a:off x="7231857" y="1000125"/>
            <a:ext cx="2881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7290198" y="1584722"/>
            <a:ext cx="21074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a:off x="7231857" y="2052638"/>
            <a:ext cx="2881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5887" name="图片 160"/>
          <p:cNvPicPr>
            <a:picLocks noChangeAspect="1"/>
          </p:cNvPicPr>
          <p:nvPr/>
        </p:nvPicPr>
        <p:blipFill>
          <a:blip r:embed="rId10" cstate="print"/>
          <a:srcRect/>
          <a:stretch>
            <a:fillRect/>
          </a:stretch>
        </p:blipFill>
        <p:spPr bwMode="auto">
          <a:xfrm>
            <a:off x="7467600" y="633413"/>
            <a:ext cx="370285" cy="364331"/>
          </a:xfrm>
          <a:prstGeom prst="rect">
            <a:avLst/>
          </a:prstGeom>
          <a:noFill/>
          <a:ln w="9525">
            <a:noFill/>
            <a:miter lim="800000"/>
            <a:headEnd/>
            <a:tailEnd/>
          </a:ln>
        </p:spPr>
      </p:pic>
      <p:pic>
        <p:nvPicPr>
          <p:cNvPr id="35888" name="图片 161"/>
          <p:cNvPicPr>
            <a:picLocks noChangeAspect="1"/>
          </p:cNvPicPr>
          <p:nvPr/>
        </p:nvPicPr>
        <p:blipFill>
          <a:blip r:embed="rId11" cstate="print"/>
          <a:srcRect/>
          <a:stretch>
            <a:fillRect/>
          </a:stretch>
        </p:blipFill>
        <p:spPr bwMode="auto">
          <a:xfrm>
            <a:off x="7477125" y="1403747"/>
            <a:ext cx="332185" cy="342900"/>
          </a:xfrm>
          <a:prstGeom prst="rect">
            <a:avLst/>
          </a:prstGeom>
          <a:noFill/>
          <a:ln w="9525">
            <a:noFill/>
            <a:miter lim="800000"/>
            <a:headEnd/>
            <a:tailEnd/>
          </a:ln>
        </p:spPr>
      </p:pic>
      <p:pic>
        <p:nvPicPr>
          <p:cNvPr id="35889" name="图片 162"/>
          <p:cNvPicPr>
            <a:picLocks noChangeAspect="1"/>
          </p:cNvPicPr>
          <p:nvPr/>
        </p:nvPicPr>
        <p:blipFill>
          <a:blip r:embed="rId12" cstate="print"/>
          <a:srcRect/>
          <a:stretch>
            <a:fillRect/>
          </a:stretch>
        </p:blipFill>
        <p:spPr bwMode="auto">
          <a:xfrm>
            <a:off x="7477126" y="1934767"/>
            <a:ext cx="317897" cy="297656"/>
          </a:xfrm>
          <a:prstGeom prst="rect">
            <a:avLst/>
          </a:prstGeom>
          <a:noFill/>
          <a:ln w="9525">
            <a:noFill/>
            <a:miter lim="800000"/>
            <a:headEnd/>
            <a:tailEnd/>
          </a:ln>
        </p:spPr>
      </p:pic>
      <p:cxnSp>
        <p:nvCxnSpPr>
          <p:cNvPr id="166" name="直接连接符 165"/>
          <p:cNvCxnSpPr/>
          <p:nvPr/>
        </p:nvCxnSpPr>
        <p:spPr>
          <a:xfrm>
            <a:off x="6631782" y="3048000"/>
            <a:ext cx="2893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a:off x="6921104" y="2441972"/>
            <a:ext cx="0" cy="212407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a:off x="6916341" y="2455069"/>
            <a:ext cx="28932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a:off x="6909198" y="3048000"/>
            <a:ext cx="2881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a:off x="6931819" y="4566047"/>
            <a:ext cx="2881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a:off x="6931819" y="3777854"/>
            <a:ext cx="2881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5896" name="图片 174"/>
          <p:cNvPicPr>
            <a:picLocks noChangeAspect="1"/>
          </p:cNvPicPr>
          <p:nvPr/>
        </p:nvPicPr>
        <p:blipFill>
          <a:blip r:embed="rId13" cstate="print"/>
          <a:srcRect/>
          <a:stretch>
            <a:fillRect/>
          </a:stretch>
        </p:blipFill>
        <p:spPr bwMode="auto">
          <a:xfrm>
            <a:off x="7155657" y="2275285"/>
            <a:ext cx="459581" cy="385763"/>
          </a:xfrm>
          <a:prstGeom prst="rect">
            <a:avLst/>
          </a:prstGeom>
          <a:noFill/>
          <a:ln w="9525">
            <a:noFill/>
            <a:miter lim="800000"/>
            <a:headEnd/>
            <a:tailEnd/>
          </a:ln>
        </p:spPr>
      </p:pic>
      <p:pic>
        <p:nvPicPr>
          <p:cNvPr id="35897" name="图片 175"/>
          <p:cNvPicPr>
            <a:picLocks noChangeAspect="1"/>
          </p:cNvPicPr>
          <p:nvPr/>
        </p:nvPicPr>
        <p:blipFill>
          <a:blip r:embed="rId14" cstate="print"/>
          <a:srcRect/>
          <a:stretch>
            <a:fillRect/>
          </a:stretch>
        </p:blipFill>
        <p:spPr bwMode="auto">
          <a:xfrm>
            <a:off x="7165182" y="2836069"/>
            <a:ext cx="492919" cy="428625"/>
          </a:xfrm>
          <a:prstGeom prst="rect">
            <a:avLst/>
          </a:prstGeom>
          <a:noFill/>
          <a:ln w="9525">
            <a:noFill/>
            <a:miter lim="800000"/>
            <a:headEnd/>
            <a:tailEnd/>
          </a:ln>
        </p:spPr>
      </p:pic>
      <p:pic>
        <p:nvPicPr>
          <p:cNvPr id="35898" name="图片 176"/>
          <p:cNvPicPr>
            <a:picLocks noChangeAspect="1"/>
          </p:cNvPicPr>
          <p:nvPr/>
        </p:nvPicPr>
        <p:blipFill>
          <a:blip r:embed="rId15" cstate="print"/>
          <a:srcRect/>
          <a:stretch>
            <a:fillRect/>
          </a:stretch>
        </p:blipFill>
        <p:spPr bwMode="auto">
          <a:xfrm>
            <a:off x="7118748" y="3624263"/>
            <a:ext cx="496490" cy="369094"/>
          </a:xfrm>
          <a:prstGeom prst="rect">
            <a:avLst/>
          </a:prstGeom>
          <a:noFill/>
          <a:ln w="9525">
            <a:noFill/>
            <a:miter lim="800000"/>
            <a:headEnd/>
            <a:tailEnd/>
          </a:ln>
        </p:spPr>
      </p:pic>
      <p:pic>
        <p:nvPicPr>
          <p:cNvPr id="35899" name="图片 177"/>
          <p:cNvPicPr>
            <a:picLocks noChangeAspect="1"/>
          </p:cNvPicPr>
          <p:nvPr/>
        </p:nvPicPr>
        <p:blipFill>
          <a:blip r:embed="rId16" cstate="print"/>
          <a:srcRect/>
          <a:stretch>
            <a:fillRect/>
          </a:stretch>
        </p:blipFill>
        <p:spPr bwMode="auto">
          <a:xfrm>
            <a:off x="7117556" y="4333875"/>
            <a:ext cx="447675" cy="323850"/>
          </a:xfrm>
          <a:prstGeom prst="rect">
            <a:avLst/>
          </a:prstGeom>
          <a:noFill/>
          <a:ln w="9525">
            <a:noFill/>
            <a:miter lim="800000"/>
            <a:headEnd/>
            <a:tailEnd/>
          </a:ln>
        </p:spPr>
      </p:pic>
      <p:cxnSp>
        <p:nvCxnSpPr>
          <p:cNvPr id="180" name="直接连接符 179"/>
          <p:cNvCxnSpPr/>
          <p:nvPr/>
        </p:nvCxnSpPr>
        <p:spPr>
          <a:xfrm>
            <a:off x="4714875" y="3817144"/>
            <a:ext cx="0" cy="21312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1827610" y="4033838"/>
            <a:ext cx="4475559" cy="238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a:off x="1844279" y="4036219"/>
            <a:ext cx="0" cy="3238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a:off x="3299222" y="4036219"/>
            <a:ext cx="0" cy="3238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a:off x="4714875" y="4036219"/>
            <a:ext cx="0" cy="3238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a:off x="6303169" y="4036219"/>
            <a:ext cx="0" cy="3238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5906" name="文本框 192"/>
          <p:cNvSpPr txBox="1">
            <a:spLocks noChangeArrowheads="1"/>
          </p:cNvSpPr>
          <p:nvPr/>
        </p:nvSpPr>
        <p:spPr bwMode="auto">
          <a:xfrm>
            <a:off x="1293019" y="4354117"/>
            <a:ext cx="1038225" cy="307777"/>
          </a:xfrm>
          <a:prstGeom prst="rect">
            <a:avLst/>
          </a:prstGeom>
          <a:noFill/>
          <a:ln w="9525">
            <a:noFill/>
            <a:miter lim="800000"/>
            <a:headEnd/>
            <a:tailEnd/>
          </a:ln>
        </p:spPr>
        <p:txBody>
          <a:bodyPr>
            <a:spAutoFit/>
          </a:bodyPr>
          <a:lstStyle/>
          <a:p>
            <a:pPr eaLnBrk="0" hangingPunct="0"/>
            <a:r>
              <a:rPr lang="zh-CN" altLang="en-US" sz="1400" b="1" dirty="0">
                <a:ea typeface="方正兰亭纤黑_GBK"/>
              </a:rPr>
              <a:t>入组管理</a:t>
            </a:r>
          </a:p>
        </p:txBody>
      </p:sp>
      <p:sp>
        <p:nvSpPr>
          <p:cNvPr id="35907" name="文本框 193"/>
          <p:cNvSpPr txBox="1">
            <a:spLocks noChangeArrowheads="1"/>
          </p:cNvSpPr>
          <p:nvPr/>
        </p:nvSpPr>
        <p:spPr bwMode="auto">
          <a:xfrm>
            <a:off x="2874169" y="4366023"/>
            <a:ext cx="1038225" cy="307777"/>
          </a:xfrm>
          <a:prstGeom prst="rect">
            <a:avLst/>
          </a:prstGeom>
          <a:noFill/>
          <a:ln w="9525">
            <a:noFill/>
            <a:miter lim="800000"/>
            <a:headEnd/>
            <a:tailEnd/>
          </a:ln>
        </p:spPr>
        <p:txBody>
          <a:bodyPr>
            <a:spAutoFit/>
          </a:bodyPr>
          <a:lstStyle/>
          <a:p>
            <a:pPr eaLnBrk="0" hangingPunct="0"/>
            <a:r>
              <a:rPr lang="zh-CN" altLang="en-US" sz="1400" b="1" dirty="0">
                <a:ea typeface="方正兰亭纤黑_GBK"/>
              </a:rPr>
              <a:t>实时互动</a:t>
            </a:r>
          </a:p>
        </p:txBody>
      </p:sp>
      <p:sp>
        <p:nvSpPr>
          <p:cNvPr id="35908" name="文本框 194"/>
          <p:cNvSpPr txBox="1">
            <a:spLocks noChangeArrowheads="1"/>
          </p:cNvSpPr>
          <p:nvPr/>
        </p:nvSpPr>
        <p:spPr bwMode="auto">
          <a:xfrm>
            <a:off x="4295775" y="4343400"/>
            <a:ext cx="1038225" cy="307777"/>
          </a:xfrm>
          <a:prstGeom prst="rect">
            <a:avLst/>
          </a:prstGeom>
          <a:noFill/>
          <a:ln w="9525">
            <a:noFill/>
            <a:miter lim="800000"/>
            <a:headEnd/>
            <a:tailEnd/>
          </a:ln>
        </p:spPr>
        <p:txBody>
          <a:bodyPr>
            <a:spAutoFit/>
          </a:bodyPr>
          <a:lstStyle/>
          <a:p>
            <a:pPr eaLnBrk="0" hangingPunct="0"/>
            <a:r>
              <a:rPr lang="zh-CN" altLang="en-US" sz="1400" b="1" dirty="0">
                <a:ea typeface="方正兰亭纤黑_GBK"/>
              </a:rPr>
              <a:t>诊后随访</a:t>
            </a:r>
          </a:p>
        </p:txBody>
      </p:sp>
      <p:sp>
        <p:nvSpPr>
          <p:cNvPr id="35909" name="文本框 195"/>
          <p:cNvSpPr txBox="1">
            <a:spLocks noChangeArrowheads="1"/>
          </p:cNvSpPr>
          <p:nvPr/>
        </p:nvSpPr>
        <p:spPr bwMode="auto">
          <a:xfrm>
            <a:off x="5840016" y="4343400"/>
            <a:ext cx="1038225" cy="307777"/>
          </a:xfrm>
          <a:prstGeom prst="rect">
            <a:avLst/>
          </a:prstGeom>
          <a:noFill/>
          <a:ln w="9525">
            <a:noFill/>
            <a:miter lim="800000"/>
            <a:headEnd/>
            <a:tailEnd/>
          </a:ln>
        </p:spPr>
        <p:txBody>
          <a:bodyPr>
            <a:spAutoFit/>
          </a:bodyPr>
          <a:lstStyle/>
          <a:p>
            <a:pPr eaLnBrk="0" hangingPunct="0"/>
            <a:r>
              <a:rPr lang="zh-CN" altLang="en-US" sz="1400" b="1" dirty="0">
                <a:ea typeface="方正兰亭纤黑_GBK"/>
              </a:rPr>
              <a:t>远程医嘱</a:t>
            </a:r>
          </a:p>
        </p:txBody>
      </p:sp>
      <p:pic>
        <p:nvPicPr>
          <p:cNvPr id="35910" name="图片 196"/>
          <p:cNvPicPr>
            <a:picLocks noChangeAspect="1"/>
          </p:cNvPicPr>
          <p:nvPr/>
        </p:nvPicPr>
        <p:blipFill>
          <a:blip r:embed="rId17" cstate="print"/>
          <a:srcRect/>
          <a:stretch>
            <a:fillRect/>
          </a:stretch>
        </p:blipFill>
        <p:spPr bwMode="auto">
          <a:xfrm>
            <a:off x="990601" y="4321969"/>
            <a:ext cx="364331" cy="355997"/>
          </a:xfrm>
          <a:prstGeom prst="rect">
            <a:avLst/>
          </a:prstGeom>
          <a:noFill/>
          <a:ln w="9525">
            <a:noFill/>
            <a:miter lim="800000"/>
            <a:headEnd/>
            <a:tailEnd/>
          </a:ln>
        </p:spPr>
      </p:pic>
      <p:pic>
        <p:nvPicPr>
          <p:cNvPr id="35911" name="图片 197"/>
          <p:cNvPicPr>
            <a:picLocks noChangeAspect="1"/>
          </p:cNvPicPr>
          <p:nvPr/>
        </p:nvPicPr>
        <p:blipFill>
          <a:blip r:embed="rId18" cstate="print"/>
          <a:srcRect/>
          <a:stretch>
            <a:fillRect/>
          </a:stretch>
        </p:blipFill>
        <p:spPr bwMode="auto">
          <a:xfrm>
            <a:off x="2419350" y="4293394"/>
            <a:ext cx="521494" cy="378619"/>
          </a:xfrm>
          <a:prstGeom prst="rect">
            <a:avLst/>
          </a:prstGeom>
          <a:noFill/>
          <a:ln w="9525">
            <a:noFill/>
            <a:miter lim="800000"/>
            <a:headEnd/>
            <a:tailEnd/>
          </a:ln>
        </p:spPr>
      </p:pic>
      <p:pic>
        <p:nvPicPr>
          <p:cNvPr id="35912" name="图片 198"/>
          <p:cNvPicPr>
            <a:picLocks noChangeAspect="1"/>
          </p:cNvPicPr>
          <p:nvPr/>
        </p:nvPicPr>
        <p:blipFill>
          <a:blip r:embed="rId19" cstate="print"/>
          <a:srcRect/>
          <a:stretch>
            <a:fillRect/>
          </a:stretch>
        </p:blipFill>
        <p:spPr bwMode="auto">
          <a:xfrm>
            <a:off x="3954066" y="4321969"/>
            <a:ext cx="395288" cy="355997"/>
          </a:xfrm>
          <a:prstGeom prst="rect">
            <a:avLst/>
          </a:prstGeom>
          <a:noFill/>
          <a:ln w="9525">
            <a:noFill/>
            <a:miter lim="800000"/>
            <a:headEnd/>
            <a:tailEnd/>
          </a:ln>
        </p:spPr>
      </p:pic>
      <p:pic>
        <p:nvPicPr>
          <p:cNvPr id="35913" name="图片 199"/>
          <p:cNvPicPr>
            <a:picLocks noChangeAspect="1"/>
          </p:cNvPicPr>
          <p:nvPr/>
        </p:nvPicPr>
        <p:blipFill>
          <a:blip r:embed="rId20" cstate="print"/>
          <a:srcRect/>
          <a:stretch>
            <a:fillRect/>
          </a:stretch>
        </p:blipFill>
        <p:spPr bwMode="auto">
          <a:xfrm>
            <a:off x="5464969" y="4321969"/>
            <a:ext cx="375047" cy="350044"/>
          </a:xfrm>
          <a:prstGeom prst="rect">
            <a:avLst/>
          </a:prstGeom>
          <a:noFill/>
          <a:ln w="9525">
            <a:noFill/>
            <a:miter lim="800000"/>
            <a:headEnd/>
            <a:tailEnd/>
          </a:ln>
        </p:spPr>
      </p:pic>
    </p:spTree>
    <p:extLst>
      <p:ext uri="{BB962C8B-B14F-4D97-AF65-F5344CB8AC3E}">
        <p14:creationId xmlns:p14="http://schemas.microsoft.com/office/powerpoint/2010/main" val="3101407783"/>
      </p:ext>
    </p:extLst>
  </p:cSld>
  <p:clrMapOvr>
    <a:masterClrMapping/>
  </p:clrMapOvr>
  <p:transition spd="slow" advClick="0">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标题 9"/>
          <p:cNvSpPr>
            <a:spLocks noGrp="1"/>
          </p:cNvSpPr>
          <p:nvPr>
            <p:ph type="title"/>
          </p:nvPr>
        </p:nvSpPr>
        <p:spPr>
          <a:xfrm>
            <a:off x="1044179" y="157163"/>
            <a:ext cx="5831681" cy="485775"/>
          </a:xfrm>
        </p:spPr>
        <p:txBody>
          <a:bodyPr/>
          <a:lstStyle/>
          <a:p>
            <a:r>
              <a:rPr lang="zh-CN" altLang="en-US" sz="2850" b="1"/>
              <a:t>智慧医院建设机制</a:t>
            </a:r>
            <a:r>
              <a:rPr lang="en-US" altLang="zh-CN" sz="2850" b="1"/>
              <a:t>-</a:t>
            </a:r>
            <a:r>
              <a:rPr lang="zh-CN" altLang="en-US" sz="2850" b="1"/>
              <a:t>三方联动</a:t>
            </a:r>
          </a:p>
        </p:txBody>
      </p:sp>
      <p:pic>
        <p:nvPicPr>
          <p:cNvPr id="38914" name="Picture 1"/>
          <p:cNvPicPr>
            <a:picLocks noChangeAspect="1" noChangeArrowheads="1"/>
          </p:cNvPicPr>
          <p:nvPr/>
        </p:nvPicPr>
        <p:blipFill>
          <a:blip r:embed="rId2" cstate="print"/>
          <a:srcRect/>
          <a:stretch>
            <a:fillRect/>
          </a:stretch>
        </p:blipFill>
        <p:spPr bwMode="auto">
          <a:xfrm>
            <a:off x="230981" y="1017985"/>
            <a:ext cx="6730604" cy="3375422"/>
          </a:xfrm>
          <a:prstGeom prst="rect">
            <a:avLst/>
          </a:prstGeom>
          <a:noFill/>
          <a:ln w="9525">
            <a:noFill/>
            <a:miter lim="800000"/>
            <a:headEnd/>
            <a:tailEnd/>
          </a:ln>
        </p:spPr>
      </p:pic>
      <p:sp>
        <p:nvSpPr>
          <p:cNvPr id="38915" name="TextBox 16"/>
          <p:cNvSpPr txBox="1">
            <a:spLocks noChangeArrowheads="1"/>
          </p:cNvSpPr>
          <p:nvPr/>
        </p:nvSpPr>
        <p:spPr bwMode="auto">
          <a:xfrm>
            <a:off x="7572375" y="1131590"/>
            <a:ext cx="857250" cy="415498"/>
          </a:xfrm>
          <a:prstGeom prst="rect">
            <a:avLst/>
          </a:prstGeom>
          <a:noFill/>
          <a:ln w="9525">
            <a:noFill/>
            <a:miter lim="800000"/>
            <a:headEnd/>
            <a:tailEnd/>
          </a:ln>
        </p:spPr>
        <p:txBody>
          <a:bodyPr>
            <a:spAutoFit/>
          </a:bodyPr>
          <a:lstStyle/>
          <a:p>
            <a:pPr eaLnBrk="0" hangingPunct="0"/>
            <a:r>
              <a:rPr lang="zh-CN" altLang="en-US" sz="2100" dirty="0">
                <a:ea typeface="方正兰亭纤黑_GBK"/>
              </a:rPr>
              <a:t>医院</a:t>
            </a:r>
          </a:p>
        </p:txBody>
      </p:sp>
      <p:sp>
        <p:nvSpPr>
          <p:cNvPr id="38916" name="TextBox 17"/>
          <p:cNvSpPr txBox="1">
            <a:spLocks noChangeArrowheads="1"/>
          </p:cNvSpPr>
          <p:nvPr/>
        </p:nvSpPr>
        <p:spPr bwMode="auto">
          <a:xfrm>
            <a:off x="7036594" y="2139702"/>
            <a:ext cx="857250" cy="415498"/>
          </a:xfrm>
          <a:prstGeom prst="rect">
            <a:avLst/>
          </a:prstGeom>
          <a:noFill/>
          <a:ln w="9525">
            <a:noFill/>
            <a:miter lim="800000"/>
            <a:headEnd/>
            <a:tailEnd/>
          </a:ln>
        </p:spPr>
        <p:txBody>
          <a:bodyPr>
            <a:spAutoFit/>
          </a:bodyPr>
          <a:lstStyle/>
          <a:p>
            <a:pPr eaLnBrk="0" hangingPunct="0"/>
            <a:r>
              <a:rPr lang="zh-CN" altLang="en-US" sz="2100" dirty="0">
                <a:ea typeface="方正兰亭纤黑_GBK"/>
              </a:rPr>
              <a:t>监理</a:t>
            </a:r>
          </a:p>
        </p:txBody>
      </p:sp>
      <p:sp>
        <p:nvSpPr>
          <p:cNvPr id="38917" name="TextBox 18"/>
          <p:cNvSpPr txBox="1">
            <a:spLocks noChangeArrowheads="1"/>
          </p:cNvSpPr>
          <p:nvPr/>
        </p:nvSpPr>
        <p:spPr bwMode="auto">
          <a:xfrm>
            <a:off x="8215313" y="2157502"/>
            <a:ext cx="858441" cy="415498"/>
          </a:xfrm>
          <a:prstGeom prst="rect">
            <a:avLst/>
          </a:prstGeom>
          <a:noFill/>
          <a:ln w="9525">
            <a:noFill/>
            <a:miter lim="800000"/>
            <a:headEnd/>
            <a:tailEnd/>
          </a:ln>
        </p:spPr>
        <p:txBody>
          <a:bodyPr>
            <a:spAutoFit/>
          </a:bodyPr>
          <a:lstStyle/>
          <a:p>
            <a:pPr eaLnBrk="0" hangingPunct="0"/>
            <a:r>
              <a:rPr lang="zh-CN" altLang="en-US" sz="2100" dirty="0">
                <a:ea typeface="方正兰亭纤黑_GBK"/>
              </a:rPr>
              <a:t>公司</a:t>
            </a:r>
          </a:p>
        </p:txBody>
      </p:sp>
      <p:cxnSp>
        <p:nvCxnSpPr>
          <p:cNvPr id="38918" name="直接箭头连接符 20"/>
          <p:cNvCxnSpPr>
            <a:cxnSpLocks noChangeShapeType="1"/>
          </p:cNvCxnSpPr>
          <p:nvPr/>
        </p:nvCxnSpPr>
        <p:spPr bwMode="auto">
          <a:xfrm rot="5400000">
            <a:off x="7554516" y="1618525"/>
            <a:ext cx="410765" cy="267891"/>
          </a:xfrm>
          <a:prstGeom prst="straightConnector1">
            <a:avLst/>
          </a:prstGeom>
          <a:noFill/>
          <a:ln w="25400" algn="ctr">
            <a:solidFill>
              <a:srgbClr val="C00000"/>
            </a:solidFill>
            <a:round/>
            <a:headEnd type="arrow" w="med" len="med"/>
            <a:tailEnd type="arrow" w="med" len="med"/>
          </a:ln>
        </p:spPr>
      </p:cxnSp>
      <p:cxnSp>
        <p:nvCxnSpPr>
          <p:cNvPr id="38919" name="直接箭头连接符 21"/>
          <p:cNvCxnSpPr>
            <a:cxnSpLocks noChangeShapeType="1"/>
          </p:cNvCxnSpPr>
          <p:nvPr/>
        </p:nvCxnSpPr>
        <p:spPr bwMode="auto">
          <a:xfrm rot="10800000">
            <a:off x="7740352" y="2355726"/>
            <a:ext cx="475059" cy="9525"/>
          </a:xfrm>
          <a:prstGeom prst="straightConnector1">
            <a:avLst/>
          </a:prstGeom>
          <a:noFill/>
          <a:ln w="25400" algn="ctr">
            <a:solidFill>
              <a:srgbClr val="C00000"/>
            </a:solidFill>
            <a:round/>
            <a:headEnd type="arrow" w="med" len="med"/>
            <a:tailEnd type="arrow" w="med" len="med"/>
          </a:ln>
        </p:spPr>
      </p:cxnSp>
      <p:cxnSp>
        <p:nvCxnSpPr>
          <p:cNvPr id="38920" name="直接箭头连接符 23"/>
          <p:cNvCxnSpPr>
            <a:cxnSpLocks noChangeShapeType="1"/>
          </p:cNvCxnSpPr>
          <p:nvPr/>
        </p:nvCxnSpPr>
        <p:spPr bwMode="auto">
          <a:xfrm rot="16200000" flipH="1">
            <a:off x="7956353" y="1618526"/>
            <a:ext cx="410768" cy="267892"/>
          </a:xfrm>
          <a:prstGeom prst="straightConnector1">
            <a:avLst/>
          </a:prstGeom>
          <a:noFill/>
          <a:ln w="25400" algn="ctr">
            <a:solidFill>
              <a:srgbClr val="C00000"/>
            </a:solidFill>
            <a:round/>
            <a:headEnd type="arrow" w="med" len="med"/>
            <a:tailEnd type="arrow" w="med" len="med"/>
          </a:ln>
        </p:spPr>
      </p:cxnSp>
      <p:pic>
        <p:nvPicPr>
          <p:cNvPr id="10" name="图片 2"/>
          <p:cNvPicPr>
            <a:picLocks noChangeAspect="1"/>
          </p:cNvPicPr>
          <p:nvPr/>
        </p:nvPicPr>
        <p:blipFill>
          <a:blip r:embed="rId3" cstate="print"/>
          <a:srcRect/>
          <a:stretch>
            <a:fillRect/>
          </a:stretch>
        </p:blipFill>
        <p:spPr bwMode="auto">
          <a:xfrm>
            <a:off x="6507521" y="3363837"/>
            <a:ext cx="2566233" cy="1432283"/>
          </a:xfrm>
          <a:prstGeom prst="rect">
            <a:avLst/>
          </a:prstGeom>
          <a:noFill/>
          <a:ln w="9525">
            <a:noFill/>
            <a:miter lim="800000"/>
            <a:headEnd/>
            <a:tailEnd/>
          </a:ln>
        </p:spPr>
      </p:pic>
    </p:spTree>
    <p:extLst>
      <p:ext uri="{BB962C8B-B14F-4D97-AF65-F5344CB8AC3E}">
        <p14:creationId xmlns:p14="http://schemas.microsoft.com/office/powerpoint/2010/main" val="2388843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标题 9"/>
          <p:cNvSpPr>
            <a:spLocks noGrp="1"/>
          </p:cNvSpPr>
          <p:nvPr>
            <p:ph type="title"/>
          </p:nvPr>
        </p:nvSpPr>
        <p:spPr>
          <a:xfrm>
            <a:off x="928688" y="214313"/>
            <a:ext cx="5832872" cy="485775"/>
          </a:xfrm>
        </p:spPr>
        <p:txBody>
          <a:bodyPr/>
          <a:lstStyle/>
          <a:p>
            <a:r>
              <a:rPr lang="zh-CN" altLang="en-US" sz="2850" b="1"/>
              <a:t>顶层设计 执行落地</a:t>
            </a:r>
          </a:p>
        </p:txBody>
      </p:sp>
      <p:sp>
        <p:nvSpPr>
          <p:cNvPr id="45" name="AutoShape 11"/>
          <p:cNvSpPr>
            <a:spLocks noChangeArrowheads="1"/>
          </p:cNvSpPr>
          <p:nvPr/>
        </p:nvSpPr>
        <p:spPr bwMode="gray">
          <a:xfrm>
            <a:off x="840581" y="1458516"/>
            <a:ext cx="7405688" cy="758428"/>
          </a:xfrm>
          <a:prstGeom prst="roundRect">
            <a:avLst>
              <a:gd name="adj" fmla="val 10889"/>
            </a:avLst>
          </a:prstGeom>
          <a:solidFill>
            <a:sysClr val="window" lastClr="FFFFFF">
              <a:lumMod val="95000"/>
            </a:sysClr>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endParaRPr lang="zh-CN" altLang="en-US" kern="0" dirty="0">
              <a:solidFill>
                <a:sysClr val="window" lastClr="FFFFFF"/>
              </a:solidFill>
              <a:latin typeface="Arial"/>
              <a:ea typeface="黑体"/>
            </a:endParaRPr>
          </a:p>
        </p:txBody>
      </p:sp>
      <p:sp>
        <p:nvSpPr>
          <p:cNvPr id="46" name="AutoShape 13"/>
          <p:cNvSpPr>
            <a:spLocks noChangeArrowheads="1"/>
          </p:cNvSpPr>
          <p:nvPr/>
        </p:nvSpPr>
        <p:spPr bwMode="gray">
          <a:xfrm>
            <a:off x="2153841" y="1800226"/>
            <a:ext cx="1083469" cy="365522"/>
          </a:xfrm>
          <a:prstGeom prst="roundRect">
            <a:avLst>
              <a:gd name="adj" fmla="val 11921"/>
            </a:avLst>
          </a:prstGeom>
          <a:solidFill>
            <a:srgbClr val="C00000"/>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经济视角</a:t>
            </a:r>
          </a:p>
        </p:txBody>
      </p:sp>
      <p:sp>
        <p:nvSpPr>
          <p:cNvPr id="47" name="AutoShape 18"/>
          <p:cNvSpPr>
            <a:spLocks noChangeArrowheads="1"/>
          </p:cNvSpPr>
          <p:nvPr/>
        </p:nvSpPr>
        <p:spPr bwMode="gray">
          <a:xfrm>
            <a:off x="840581" y="3523060"/>
            <a:ext cx="7405688" cy="853678"/>
          </a:xfrm>
          <a:prstGeom prst="roundRect">
            <a:avLst>
              <a:gd name="adj" fmla="val 10889"/>
            </a:avLst>
          </a:prstGeom>
          <a:solidFill>
            <a:sysClr val="window" lastClr="FFFFFF">
              <a:lumMod val="95000"/>
            </a:sysClr>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endParaRPr lang="zh-CN" altLang="en-US" kern="0" dirty="0">
              <a:solidFill>
                <a:sysClr val="window" lastClr="FFFFFF"/>
              </a:solidFill>
              <a:latin typeface="Arial"/>
              <a:ea typeface="黑体"/>
            </a:endParaRPr>
          </a:p>
        </p:txBody>
      </p:sp>
      <p:sp>
        <p:nvSpPr>
          <p:cNvPr id="48" name="AutoShape 20"/>
          <p:cNvSpPr>
            <a:spLocks noChangeArrowheads="1"/>
          </p:cNvSpPr>
          <p:nvPr/>
        </p:nvSpPr>
        <p:spPr bwMode="gray">
          <a:xfrm>
            <a:off x="981076" y="3946923"/>
            <a:ext cx="1059656" cy="363140"/>
          </a:xfrm>
          <a:prstGeom prst="roundRect">
            <a:avLst>
              <a:gd name="adj" fmla="val 11921"/>
            </a:avLst>
          </a:prstGeom>
          <a:solidFill>
            <a:srgbClr val="2E75B6"/>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软件工具</a:t>
            </a:r>
          </a:p>
        </p:txBody>
      </p:sp>
      <p:sp>
        <p:nvSpPr>
          <p:cNvPr id="39942" name="Text Box 8"/>
          <p:cNvSpPr txBox="1">
            <a:spLocks noChangeArrowheads="1"/>
          </p:cNvSpPr>
          <p:nvPr/>
        </p:nvSpPr>
        <p:spPr bwMode="gray">
          <a:xfrm>
            <a:off x="2699147" y="1475185"/>
            <a:ext cx="3608784" cy="369330"/>
          </a:xfrm>
          <a:prstGeom prst="rect">
            <a:avLst/>
          </a:prstGeom>
          <a:noFill/>
          <a:ln w="9525">
            <a:noFill/>
            <a:miter lim="800000"/>
            <a:headEnd/>
            <a:tailEnd/>
          </a:ln>
        </p:spPr>
        <p:txBody>
          <a:bodyPr lIns="91438" tIns="45719" rIns="91438" bIns="45719">
            <a:spAutoFit/>
          </a:bodyPr>
          <a:lstStyle/>
          <a:p>
            <a:pPr eaLnBrk="0" hangingPunct="0">
              <a:spcBef>
                <a:spcPct val="50000"/>
              </a:spcBef>
            </a:pPr>
            <a:r>
              <a:rPr lang="zh-CN" altLang="en-US" b="1">
                <a:latin typeface="微软雅黑" pitchFamily="34" charset="-122"/>
                <a:ea typeface="微软雅黑" pitchFamily="34" charset="-122"/>
                <a:cs typeface="Arial" charset="0"/>
              </a:rPr>
              <a:t>顶层设计　宏观管理    治理方向 </a:t>
            </a:r>
          </a:p>
        </p:txBody>
      </p:sp>
      <p:sp>
        <p:nvSpPr>
          <p:cNvPr id="39943" name="Text Box 8"/>
          <p:cNvSpPr txBox="1">
            <a:spLocks noChangeArrowheads="1"/>
          </p:cNvSpPr>
          <p:nvPr/>
        </p:nvSpPr>
        <p:spPr bwMode="gray">
          <a:xfrm>
            <a:off x="2344341" y="3600450"/>
            <a:ext cx="3881438" cy="369330"/>
          </a:xfrm>
          <a:prstGeom prst="rect">
            <a:avLst/>
          </a:prstGeom>
          <a:noFill/>
          <a:ln w="9525">
            <a:noFill/>
            <a:miter lim="800000"/>
            <a:headEnd/>
            <a:tailEnd/>
          </a:ln>
        </p:spPr>
        <p:txBody>
          <a:bodyPr lIns="91438" tIns="45719" rIns="91438" bIns="45719">
            <a:spAutoFit/>
          </a:bodyPr>
          <a:lstStyle/>
          <a:p>
            <a:pPr eaLnBrk="0" hangingPunct="0">
              <a:spcBef>
                <a:spcPct val="50000"/>
              </a:spcBef>
            </a:pPr>
            <a:r>
              <a:rPr lang="zh-CN" altLang="en-US" b="1">
                <a:latin typeface="微软雅黑" pitchFamily="34" charset="-122"/>
                <a:ea typeface="微软雅黑" pitchFamily="34" charset="-122"/>
                <a:cs typeface="Arial" charset="0"/>
              </a:rPr>
              <a:t>基础建设　精细管理   治理手段</a:t>
            </a:r>
          </a:p>
        </p:txBody>
      </p:sp>
      <p:sp>
        <p:nvSpPr>
          <p:cNvPr id="51" name="手杖形箭头 50"/>
          <p:cNvSpPr/>
          <p:nvPr/>
        </p:nvSpPr>
        <p:spPr>
          <a:xfrm rot="16200000">
            <a:off x="-759024" y="2739033"/>
            <a:ext cx="2518172" cy="428625"/>
          </a:xfrm>
          <a:prstGeom prst="uturnArrow">
            <a:avLst/>
          </a:prstGeom>
          <a:solidFill>
            <a:srgbClr val="5B9BD5"/>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endParaRPr lang="zh-CN" altLang="en-US" kern="0" dirty="0">
              <a:solidFill>
                <a:sysClr val="windowText" lastClr="000000"/>
              </a:solidFill>
              <a:latin typeface="Arial"/>
              <a:ea typeface="黑体"/>
            </a:endParaRPr>
          </a:p>
        </p:txBody>
      </p:sp>
      <p:sp>
        <p:nvSpPr>
          <p:cNvPr id="52" name="手杖形箭头 51"/>
          <p:cNvSpPr/>
          <p:nvPr/>
        </p:nvSpPr>
        <p:spPr>
          <a:xfrm rot="5400000">
            <a:off x="7318177" y="2758083"/>
            <a:ext cx="2518172" cy="428625"/>
          </a:xfrm>
          <a:prstGeom prst="uturnArrow">
            <a:avLst/>
          </a:prstGeom>
          <a:solidFill>
            <a:srgbClr val="C00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endParaRPr lang="zh-CN" altLang="en-US" kern="0" dirty="0">
              <a:solidFill>
                <a:sysClr val="windowText" lastClr="000000"/>
              </a:solidFill>
              <a:latin typeface="Arial"/>
              <a:ea typeface="黑体"/>
            </a:endParaRPr>
          </a:p>
        </p:txBody>
      </p:sp>
      <p:sp>
        <p:nvSpPr>
          <p:cNvPr id="53" name="TextBox 52"/>
          <p:cNvSpPr txBox="1"/>
          <p:nvPr/>
        </p:nvSpPr>
        <p:spPr bwMode="auto">
          <a:xfrm>
            <a:off x="876300" y="2500313"/>
            <a:ext cx="1285875" cy="923328"/>
          </a:xfrm>
          <a:prstGeom prst="rect">
            <a:avLst/>
          </a:prstGeom>
          <a:noFill/>
          <a:ln>
            <a:noFill/>
          </a:ln>
          <a:extLst>
            <a:ext uri="{909E8E84-426E-40dd-AFC4-6F175D3DCCD1}"/>
            <a:ext uri="{91240B29-F687-4f45-9708-019B960494DF}"/>
          </a:extLst>
        </p:spPr>
        <p:txBody>
          <a:bodyPr lIns="91438" tIns="45719" rIns="91438" bIns="45719">
            <a:spAutoFit/>
          </a:bodyPr>
          <a:lstStyle/>
          <a:p>
            <a:pPr defTabSz="914378" fontAlgn="auto">
              <a:lnSpc>
                <a:spcPct val="150000"/>
              </a:lnSpc>
              <a:spcBef>
                <a:spcPts val="0"/>
              </a:spcBef>
              <a:spcAft>
                <a:spcPts val="0"/>
              </a:spcAft>
              <a:defRPr/>
            </a:pPr>
            <a:r>
              <a:rPr lang="zh-CN" altLang="en-US" b="1" kern="0" dirty="0">
                <a:solidFill>
                  <a:srgbClr val="5B9BD5">
                    <a:lumMod val="75000"/>
                  </a:srgbClr>
                </a:solidFill>
                <a:latin typeface="微软雅黑" panose="020B0503020204020204" pitchFamily="34" charset="-122"/>
                <a:ea typeface="微软雅黑" panose="020B0503020204020204" pitchFamily="34" charset="-122"/>
              </a:rPr>
              <a:t>由下到上</a:t>
            </a:r>
            <a:endParaRPr lang="en-US" altLang="zh-CN" b="1" kern="0" dirty="0">
              <a:solidFill>
                <a:srgbClr val="5B9BD5">
                  <a:lumMod val="75000"/>
                </a:srgbClr>
              </a:solidFill>
              <a:latin typeface="微软雅黑" panose="020B0503020204020204" pitchFamily="34" charset="-122"/>
              <a:ea typeface="微软雅黑" panose="020B0503020204020204" pitchFamily="34" charset="-122"/>
            </a:endParaRPr>
          </a:p>
          <a:p>
            <a:pPr defTabSz="914378" fontAlgn="auto">
              <a:lnSpc>
                <a:spcPct val="150000"/>
              </a:lnSpc>
              <a:spcBef>
                <a:spcPts val="0"/>
              </a:spcBef>
              <a:spcAft>
                <a:spcPts val="0"/>
              </a:spcAft>
              <a:defRPr/>
            </a:pPr>
            <a:r>
              <a:rPr lang="zh-CN" altLang="en-US" b="1" kern="0" dirty="0">
                <a:solidFill>
                  <a:srgbClr val="5B9BD5">
                    <a:lumMod val="75000"/>
                  </a:srgbClr>
                </a:solidFill>
                <a:latin typeface="微软雅黑" panose="020B0503020204020204" pitchFamily="34" charset="-122"/>
                <a:ea typeface="微软雅黑" panose="020B0503020204020204" pitchFamily="34" charset="-122"/>
              </a:rPr>
              <a:t>执行实现</a:t>
            </a:r>
          </a:p>
        </p:txBody>
      </p:sp>
      <p:sp>
        <p:nvSpPr>
          <p:cNvPr id="54" name="TextBox 53"/>
          <p:cNvSpPr txBox="1"/>
          <p:nvPr/>
        </p:nvSpPr>
        <p:spPr bwMode="auto">
          <a:xfrm>
            <a:off x="6850856" y="2521744"/>
            <a:ext cx="1285875" cy="923328"/>
          </a:xfrm>
          <a:prstGeom prst="rect">
            <a:avLst/>
          </a:prstGeom>
          <a:noFill/>
          <a:ln>
            <a:noFill/>
          </a:ln>
          <a:extLst>
            <a:ext uri="{909E8E84-426E-40dd-AFC4-6F175D3DCCD1}"/>
            <a:ext uri="{91240B29-F687-4f45-9708-019B960494DF}"/>
          </a:extLst>
        </p:spPr>
        <p:txBody>
          <a:bodyPr lIns="91438" tIns="45719" rIns="91438" bIns="45719">
            <a:spAutoFit/>
          </a:bodyPr>
          <a:lstStyle/>
          <a:p>
            <a:pPr fontAlgn="auto">
              <a:lnSpc>
                <a:spcPct val="150000"/>
              </a:lnSpc>
              <a:spcBef>
                <a:spcPts val="0"/>
              </a:spcBef>
              <a:spcAft>
                <a:spcPts val="0"/>
              </a:spcAft>
              <a:defRPr/>
            </a:pPr>
            <a:r>
              <a:rPr lang="zh-CN" altLang="en-US" b="1" kern="0" dirty="0">
                <a:solidFill>
                  <a:srgbClr val="C00000"/>
                </a:solidFill>
                <a:latin typeface="微软雅黑" panose="020B0503020204020204" pitchFamily="34" charset="-122"/>
                <a:ea typeface="微软雅黑" panose="020B0503020204020204" pitchFamily="34" charset="-122"/>
              </a:rPr>
              <a:t>由上到下</a:t>
            </a:r>
            <a:endParaRPr lang="en-US" altLang="zh-CN" b="1" kern="0" dirty="0">
              <a:solidFill>
                <a:srgbClr val="C00000"/>
              </a:solidFill>
              <a:latin typeface="微软雅黑" panose="020B0503020204020204" pitchFamily="34" charset="-122"/>
              <a:ea typeface="微软雅黑" panose="020B0503020204020204" pitchFamily="34" charset="-122"/>
            </a:endParaRPr>
          </a:p>
          <a:p>
            <a:pPr fontAlgn="auto">
              <a:lnSpc>
                <a:spcPct val="150000"/>
              </a:lnSpc>
              <a:spcBef>
                <a:spcPts val="0"/>
              </a:spcBef>
              <a:spcAft>
                <a:spcPts val="0"/>
              </a:spcAft>
              <a:defRPr/>
            </a:pPr>
            <a:r>
              <a:rPr lang="zh-CN" altLang="en-US" b="1" kern="0" dirty="0">
                <a:solidFill>
                  <a:srgbClr val="C00000"/>
                </a:solidFill>
                <a:latin typeface="微软雅黑" panose="020B0503020204020204" pitchFamily="34" charset="-122"/>
                <a:ea typeface="微软雅黑" panose="020B0503020204020204" pitchFamily="34" charset="-122"/>
              </a:rPr>
              <a:t>推动完善</a:t>
            </a:r>
          </a:p>
        </p:txBody>
      </p:sp>
      <p:sp>
        <p:nvSpPr>
          <p:cNvPr id="55" name="上下箭头 54"/>
          <p:cNvSpPr/>
          <p:nvPr/>
        </p:nvSpPr>
        <p:spPr>
          <a:xfrm>
            <a:off x="3045619" y="2237185"/>
            <a:ext cx="2989660" cy="1248965"/>
          </a:xfrm>
          <a:prstGeom prst="upDownArrow">
            <a:avLst>
              <a:gd name="adj1" fmla="val 74581"/>
              <a:gd name="adj2" fmla="val 36111"/>
            </a:avLst>
          </a:prstGeom>
          <a:solidFill>
            <a:sysClr val="window" lastClr="FFFFFF">
              <a:lumMod val="85000"/>
            </a:sysClr>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b="1" kern="0" dirty="0">
                <a:solidFill>
                  <a:srgbClr val="44546A">
                    <a:lumMod val="75000"/>
                  </a:srgbClr>
                </a:solidFill>
                <a:latin typeface="微软雅黑" panose="020B0503020204020204" pitchFamily="34" charset="-122"/>
                <a:ea typeface="微软雅黑" panose="020B0503020204020204" pitchFamily="34" charset="-122"/>
              </a:rPr>
              <a:t>综合运营管理体系</a:t>
            </a:r>
            <a:endParaRPr lang="en-US" altLang="zh-CN" b="1" kern="0" dirty="0">
              <a:solidFill>
                <a:srgbClr val="44546A">
                  <a:lumMod val="75000"/>
                </a:srgbClr>
              </a:solidFill>
              <a:latin typeface="微软雅黑" panose="020B0503020204020204" pitchFamily="34" charset="-122"/>
              <a:ea typeface="微软雅黑" panose="020B0503020204020204" pitchFamily="34" charset="-122"/>
            </a:endParaRPr>
          </a:p>
          <a:p>
            <a:pPr algn="ctr" defTabSz="914378" fontAlgn="auto">
              <a:spcBef>
                <a:spcPts val="0"/>
              </a:spcBef>
              <a:spcAft>
                <a:spcPts val="0"/>
              </a:spcAft>
              <a:defRPr/>
            </a:pPr>
            <a:r>
              <a:rPr lang="zh-CN" altLang="en-US" b="1" kern="0" dirty="0">
                <a:solidFill>
                  <a:srgbClr val="44546A">
                    <a:lumMod val="75000"/>
                  </a:srgbClr>
                </a:solidFill>
                <a:latin typeface="微软雅黑" panose="020B0503020204020204" pitchFamily="34" charset="-122"/>
                <a:ea typeface="微软雅黑" panose="020B0503020204020204" pitchFamily="34" charset="-122"/>
              </a:rPr>
              <a:t>建设</a:t>
            </a:r>
            <a:endParaRPr lang="en-US" altLang="zh-CN" b="1" kern="0" dirty="0">
              <a:solidFill>
                <a:srgbClr val="44546A">
                  <a:lumMod val="75000"/>
                </a:srgbClr>
              </a:solidFill>
              <a:latin typeface="微软雅黑" panose="020B0503020204020204" pitchFamily="34" charset="-122"/>
              <a:ea typeface="微软雅黑" panose="020B0503020204020204" pitchFamily="34" charset="-122"/>
            </a:endParaRPr>
          </a:p>
          <a:p>
            <a:pPr algn="ctr" defTabSz="914378" fontAlgn="auto">
              <a:spcBef>
                <a:spcPts val="0"/>
              </a:spcBef>
              <a:spcAft>
                <a:spcPts val="0"/>
              </a:spcAft>
              <a:defRPr/>
            </a:pPr>
            <a:r>
              <a:rPr lang="zh-CN" altLang="en-US" b="1" kern="0" dirty="0">
                <a:solidFill>
                  <a:srgbClr val="44546A">
                    <a:lumMod val="75000"/>
                  </a:srgbClr>
                </a:solidFill>
                <a:latin typeface="微软雅黑" panose="020B0503020204020204" pitchFamily="34" charset="-122"/>
                <a:ea typeface="微软雅黑" panose="020B0503020204020204" pitchFamily="34" charset="-122"/>
              </a:rPr>
              <a:t>目标与实现</a:t>
            </a:r>
          </a:p>
        </p:txBody>
      </p:sp>
      <p:sp>
        <p:nvSpPr>
          <p:cNvPr id="56" name="AutoShape 13"/>
          <p:cNvSpPr>
            <a:spLocks noChangeArrowheads="1"/>
          </p:cNvSpPr>
          <p:nvPr/>
        </p:nvSpPr>
        <p:spPr bwMode="gray">
          <a:xfrm>
            <a:off x="3370660" y="1791892"/>
            <a:ext cx="1083469" cy="364331"/>
          </a:xfrm>
          <a:prstGeom prst="roundRect">
            <a:avLst>
              <a:gd name="adj" fmla="val 11921"/>
            </a:avLst>
          </a:prstGeom>
          <a:solidFill>
            <a:srgbClr val="C00000"/>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流程制度</a:t>
            </a:r>
          </a:p>
        </p:txBody>
      </p:sp>
      <p:sp>
        <p:nvSpPr>
          <p:cNvPr id="57" name="AutoShape 13"/>
          <p:cNvSpPr>
            <a:spLocks noChangeArrowheads="1"/>
          </p:cNvSpPr>
          <p:nvPr/>
        </p:nvSpPr>
        <p:spPr bwMode="gray">
          <a:xfrm>
            <a:off x="4601766" y="1794273"/>
            <a:ext cx="1082278" cy="364331"/>
          </a:xfrm>
          <a:prstGeom prst="roundRect">
            <a:avLst>
              <a:gd name="adj" fmla="val 11921"/>
            </a:avLst>
          </a:prstGeom>
          <a:solidFill>
            <a:srgbClr val="C00000"/>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风险内控</a:t>
            </a:r>
          </a:p>
        </p:txBody>
      </p:sp>
      <p:sp>
        <p:nvSpPr>
          <p:cNvPr id="58" name="AutoShape 13"/>
          <p:cNvSpPr>
            <a:spLocks noChangeArrowheads="1"/>
          </p:cNvSpPr>
          <p:nvPr/>
        </p:nvSpPr>
        <p:spPr bwMode="gray">
          <a:xfrm>
            <a:off x="5845969" y="1784747"/>
            <a:ext cx="1082279" cy="365522"/>
          </a:xfrm>
          <a:prstGeom prst="roundRect">
            <a:avLst>
              <a:gd name="adj" fmla="val 11921"/>
            </a:avLst>
          </a:prstGeom>
          <a:solidFill>
            <a:srgbClr val="C00000"/>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信息价值</a:t>
            </a:r>
          </a:p>
        </p:txBody>
      </p:sp>
      <p:sp>
        <p:nvSpPr>
          <p:cNvPr id="59" name="AutoShape 13"/>
          <p:cNvSpPr>
            <a:spLocks noChangeArrowheads="1"/>
          </p:cNvSpPr>
          <p:nvPr/>
        </p:nvSpPr>
        <p:spPr bwMode="gray">
          <a:xfrm>
            <a:off x="7062788" y="1776413"/>
            <a:ext cx="1083469" cy="365522"/>
          </a:xfrm>
          <a:prstGeom prst="roundRect">
            <a:avLst>
              <a:gd name="adj" fmla="val 11921"/>
            </a:avLst>
          </a:prstGeom>
          <a:solidFill>
            <a:srgbClr val="C00000"/>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促进协同</a:t>
            </a:r>
          </a:p>
        </p:txBody>
      </p:sp>
      <p:sp>
        <p:nvSpPr>
          <p:cNvPr id="60" name="AutoShape 20"/>
          <p:cNvSpPr>
            <a:spLocks noChangeArrowheads="1"/>
          </p:cNvSpPr>
          <p:nvPr/>
        </p:nvSpPr>
        <p:spPr bwMode="gray">
          <a:xfrm>
            <a:off x="2170510" y="3948113"/>
            <a:ext cx="1059656" cy="364331"/>
          </a:xfrm>
          <a:prstGeom prst="roundRect">
            <a:avLst>
              <a:gd name="adj" fmla="val 11921"/>
            </a:avLst>
          </a:prstGeom>
          <a:solidFill>
            <a:srgbClr val="2E75B6"/>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精细管理</a:t>
            </a:r>
          </a:p>
        </p:txBody>
      </p:sp>
      <p:sp>
        <p:nvSpPr>
          <p:cNvPr id="61" name="AutoShape 20"/>
          <p:cNvSpPr>
            <a:spLocks noChangeArrowheads="1"/>
          </p:cNvSpPr>
          <p:nvPr/>
        </p:nvSpPr>
        <p:spPr bwMode="gray">
          <a:xfrm>
            <a:off x="3373041" y="3939779"/>
            <a:ext cx="1060847" cy="364331"/>
          </a:xfrm>
          <a:prstGeom prst="roundRect">
            <a:avLst>
              <a:gd name="adj" fmla="val 11921"/>
            </a:avLst>
          </a:prstGeom>
          <a:solidFill>
            <a:srgbClr val="2E75B6"/>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操作效率</a:t>
            </a:r>
          </a:p>
        </p:txBody>
      </p:sp>
      <p:sp>
        <p:nvSpPr>
          <p:cNvPr id="62" name="AutoShape 20"/>
          <p:cNvSpPr>
            <a:spLocks noChangeArrowheads="1"/>
          </p:cNvSpPr>
          <p:nvPr/>
        </p:nvSpPr>
        <p:spPr bwMode="gray">
          <a:xfrm>
            <a:off x="4617244" y="3940969"/>
            <a:ext cx="1060847" cy="364331"/>
          </a:xfrm>
          <a:prstGeom prst="roundRect">
            <a:avLst>
              <a:gd name="adj" fmla="val 11921"/>
            </a:avLst>
          </a:prstGeom>
          <a:solidFill>
            <a:srgbClr val="2E75B6"/>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精准信息</a:t>
            </a:r>
          </a:p>
        </p:txBody>
      </p:sp>
      <p:sp>
        <p:nvSpPr>
          <p:cNvPr id="63" name="AutoShape 20"/>
          <p:cNvSpPr>
            <a:spLocks noChangeArrowheads="1"/>
          </p:cNvSpPr>
          <p:nvPr/>
        </p:nvSpPr>
        <p:spPr bwMode="gray">
          <a:xfrm>
            <a:off x="5875735" y="3921919"/>
            <a:ext cx="1059656" cy="364331"/>
          </a:xfrm>
          <a:prstGeom prst="roundRect">
            <a:avLst>
              <a:gd name="adj" fmla="val 11921"/>
            </a:avLst>
          </a:prstGeom>
          <a:solidFill>
            <a:srgbClr val="2E75B6"/>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流程优化</a:t>
            </a:r>
          </a:p>
        </p:txBody>
      </p:sp>
      <p:sp>
        <p:nvSpPr>
          <p:cNvPr id="64" name="AutoShape 11"/>
          <p:cNvSpPr>
            <a:spLocks noChangeArrowheads="1"/>
          </p:cNvSpPr>
          <p:nvPr/>
        </p:nvSpPr>
        <p:spPr bwMode="gray">
          <a:xfrm>
            <a:off x="329804" y="1000126"/>
            <a:ext cx="8516540" cy="335756"/>
          </a:xfrm>
          <a:prstGeom prst="roundRect">
            <a:avLst>
              <a:gd name="adj" fmla="val 10889"/>
            </a:avLst>
          </a:prstGeom>
          <a:solidFill>
            <a:sysClr val="window" lastClr="FFFFFF">
              <a:lumMod val="95000"/>
            </a:sysClr>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endParaRPr lang="zh-CN" altLang="en-US" kern="0" dirty="0">
              <a:solidFill>
                <a:sysClr val="window" lastClr="FFFFFF"/>
              </a:solidFill>
              <a:latin typeface="Arial"/>
              <a:ea typeface="黑体"/>
            </a:endParaRPr>
          </a:p>
        </p:txBody>
      </p:sp>
      <p:sp>
        <p:nvSpPr>
          <p:cNvPr id="39958" name="Text Box 8"/>
          <p:cNvSpPr txBox="1">
            <a:spLocks noChangeArrowheads="1"/>
          </p:cNvSpPr>
          <p:nvPr/>
        </p:nvSpPr>
        <p:spPr bwMode="gray">
          <a:xfrm>
            <a:off x="476251" y="1015604"/>
            <a:ext cx="1137047" cy="369330"/>
          </a:xfrm>
          <a:prstGeom prst="rect">
            <a:avLst/>
          </a:prstGeom>
          <a:noFill/>
          <a:ln w="9525">
            <a:noFill/>
            <a:miter lim="800000"/>
            <a:headEnd/>
            <a:tailEnd/>
          </a:ln>
        </p:spPr>
        <p:txBody>
          <a:bodyPr lIns="91438" tIns="45719" rIns="91438" bIns="45719">
            <a:spAutoFit/>
          </a:bodyPr>
          <a:lstStyle/>
          <a:p>
            <a:pPr eaLnBrk="0" hangingPunct="0">
              <a:spcBef>
                <a:spcPct val="50000"/>
              </a:spcBef>
            </a:pPr>
            <a:r>
              <a:rPr lang="zh-CN" altLang="en-US" b="1">
                <a:latin typeface="微软雅黑" pitchFamily="34" charset="-122"/>
                <a:ea typeface="微软雅黑" pitchFamily="34" charset="-122"/>
                <a:cs typeface="Arial" charset="0"/>
              </a:rPr>
              <a:t>管理视角 　</a:t>
            </a:r>
          </a:p>
        </p:txBody>
      </p:sp>
      <p:sp>
        <p:nvSpPr>
          <p:cNvPr id="66" name="矩形 65"/>
          <p:cNvSpPr/>
          <p:nvPr/>
        </p:nvSpPr>
        <p:spPr>
          <a:xfrm>
            <a:off x="1640681" y="1070372"/>
            <a:ext cx="777479" cy="214313"/>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院长</a:t>
            </a:r>
          </a:p>
        </p:txBody>
      </p:sp>
      <p:sp>
        <p:nvSpPr>
          <p:cNvPr id="67" name="矩形 66"/>
          <p:cNvSpPr/>
          <p:nvPr/>
        </p:nvSpPr>
        <p:spPr>
          <a:xfrm>
            <a:off x="2502694" y="1059657"/>
            <a:ext cx="734616" cy="227410"/>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总会</a:t>
            </a:r>
          </a:p>
        </p:txBody>
      </p:sp>
      <p:sp>
        <p:nvSpPr>
          <p:cNvPr id="68" name="AutoShape 11"/>
          <p:cNvSpPr>
            <a:spLocks noChangeArrowheads="1"/>
          </p:cNvSpPr>
          <p:nvPr/>
        </p:nvSpPr>
        <p:spPr bwMode="gray">
          <a:xfrm>
            <a:off x="344091" y="4481513"/>
            <a:ext cx="8557022" cy="336947"/>
          </a:xfrm>
          <a:prstGeom prst="roundRect">
            <a:avLst>
              <a:gd name="adj" fmla="val 10889"/>
            </a:avLst>
          </a:prstGeom>
          <a:solidFill>
            <a:sysClr val="window" lastClr="FFFFFF">
              <a:lumMod val="95000"/>
            </a:sysClr>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endParaRPr lang="zh-CN" altLang="en-US" kern="0" dirty="0">
              <a:solidFill>
                <a:sysClr val="window" lastClr="FFFFFF"/>
              </a:solidFill>
              <a:latin typeface="Arial"/>
              <a:ea typeface="黑体"/>
            </a:endParaRPr>
          </a:p>
        </p:txBody>
      </p:sp>
      <p:sp>
        <p:nvSpPr>
          <p:cNvPr id="39962" name="Text Box 8"/>
          <p:cNvSpPr txBox="1">
            <a:spLocks noChangeArrowheads="1"/>
          </p:cNvSpPr>
          <p:nvPr/>
        </p:nvSpPr>
        <p:spPr bwMode="gray">
          <a:xfrm>
            <a:off x="451247" y="4518423"/>
            <a:ext cx="1137047" cy="369330"/>
          </a:xfrm>
          <a:prstGeom prst="rect">
            <a:avLst/>
          </a:prstGeom>
          <a:noFill/>
          <a:ln w="9525">
            <a:noFill/>
            <a:miter lim="800000"/>
            <a:headEnd/>
            <a:tailEnd/>
          </a:ln>
        </p:spPr>
        <p:txBody>
          <a:bodyPr lIns="91438" tIns="45719" rIns="91438" bIns="45719">
            <a:spAutoFit/>
          </a:bodyPr>
          <a:lstStyle/>
          <a:p>
            <a:pPr eaLnBrk="0" hangingPunct="0">
              <a:spcBef>
                <a:spcPct val="50000"/>
              </a:spcBef>
            </a:pPr>
            <a:r>
              <a:rPr lang="zh-CN" altLang="en-US" b="1">
                <a:latin typeface="微软雅黑" pitchFamily="34" charset="-122"/>
                <a:ea typeface="微软雅黑" pitchFamily="34" charset="-122"/>
                <a:cs typeface="Arial" charset="0"/>
              </a:rPr>
              <a:t>执行视角 　</a:t>
            </a:r>
          </a:p>
        </p:txBody>
      </p:sp>
      <p:sp>
        <p:nvSpPr>
          <p:cNvPr id="70" name="矩形 69"/>
          <p:cNvSpPr/>
          <p:nvPr/>
        </p:nvSpPr>
        <p:spPr>
          <a:xfrm>
            <a:off x="1710929" y="4520804"/>
            <a:ext cx="854869" cy="246459"/>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会计</a:t>
            </a:r>
          </a:p>
        </p:txBody>
      </p:sp>
      <p:sp>
        <p:nvSpPr>
          <p:cNvPr id="71" name="矩形 70"/>
          <p:cNvSpPr/>
          <p:nvPr/>
        </p:nvSpPr>
        <p:spPr>
          <a:xfrm>
            <a:off x="2627710" y="4523185"/>
            <a:ext cx="854869" cy="245269"/>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经管</a:t>
            </a:r>
          </a:p>
        </p:txBody>
      </p:sp>
      <p:sp>
        <p:nvSpPr>
          <p:cNvPr id="72" name="矩形 71"/>
          <p:cNvSpPr/>
          <p:nvPr/>
        </p:nvSpPr>
        <p:spPr>
          <a:xfrm>
            <a:off x="3544491" y="4524375"/>
            <a:ext cx="854869" cy="246460"/>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预算  </a:t>
            </a:r>
          </a:p>
        </p:txBody>
      </p:sp>
      <p:sp>
        <p:nvSpPr>
          <p:cNvPr id="73" name="矩形 72"/>
          <p:cNvSpPr/>
          <p:nvPr/>
        </p:nvSpPr>
        <p:spPr>
          <a:xfrm>
            <a:off x="4446985" y="4516041"/>
            <a:ext cx="846534" cy="260747"/>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采购  </a:t>
            </a:r>
          </a:p>
        </p:txBody>
      </p:sp>
      <p:sp>
        <p:nvSpPr>
          <p:cNvPr id="74" name="矩形 73"/>
          <p:cNvSpPr/>
          <p:nvPr/>
        </p:nvSpPr>
        <p:spPr>
          <a:xfrm>
            <a:off x="5350669" y="4518422"/>
            <a:ext cx="804863" cy="260747"/>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门诊  </a:t>
            </a:r>
          </a:p>
        </p:txBody>
      </p:sp>
      <p:sp>
        <p:nvSpPr>
          <p:cNvPr id="75" name="矩形 74"/>
          <p:cNvSpPr/>
          <p:nvPr/>
        </p:nvSpPr>
        <p:spPr>
          <a:xfrm>
            <a:off x="3320654" y="1062037"/>
            <a:ext cx="778669" cy="214313"/>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运管</a:t>
            </a:r>
          </a:p>
        </p:txBody>
      </p:sp>
      <p:sp>
        <p:nvSpPr>
          <p:cNvPr id="76" name="矩形 75"/>
          <p:cNvSpPr/>
          <p:nvPr/>
        </p:nvSpPr>
        <p:spPr>
          <a:xfrm>
            <a:off x="4169569" y="1063229"/>
            <a:ext cx="777479" cy="215503"/>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财务</a:t>
            </a:r>
          </a:p>
        </p:txBody>
      </p:sp>
      <p:sp>
        <p:nvSpPr>
          <p:cNvPr id="77" name="矩形 76"/>
          <p:cNvSpPr/>
          <p:nvPr/>
        </p:nvSpPr>
        <p:spPr>
          <a:xfrm>
            <a:off x="5016104" y="1063229"/>
            <a:ext cx="777478" cy="215503"/>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医务</a:t>
            </a:r>
          </a:p>
        </p:txBody>
      </p:sp>
      <p:sp>
        <p:nvSpPr>
          <p:cNvPr id="78" name="矩形 77"/>
          <p:cNvSpPr/>
          <p:nvPr/>
        </p:nvSpPr>
        <p:spPr>
          <a:xfrm>
            <a:off x="5861448" y="1063229"/>
            <a:ext cx="778669" cy="215503"/>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护理</a:t>
            </a:r>
          </a:p>
        </p:txBody>
      </p:sp>
      <p:sp>
        <p:nvSpPr>
          <p:cNvPr id="79" name="AutoShape 13"/>
          <p:cNvSpPr>
            <a:spLocks noChangeArrowheads="1"/>
          </p:cNvSpPr>
          <p:nvPr/>
        </p:nvSpPr>
        <p:spPr bwMode="gray">
          <a:xfrm>
            <a:off x="982266" y="1791892"/>
            <a:ext cx="1083469" cy="364331"/>
          </a:xfrm>
          <a:prstGeom prst="roundRect">
            <a:avLst>
              <a:gd name="adj" fmla="val 11921"/>
            </a:avLst>
          </a:prstGeom>
          <a:solidFill>
            <a:srgbClr val="C00000"/>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战略目标</a:t>
            </a:r>
          </a:p>
        </p:txBody>
      </p:sp>
      <p:sp>
        <p:nvSpPr>
          <p:cNvPr id="80" name="矩形 79"/>
          <p:cNvSpPr/>
          <p:nvPr/>
        </p:nvSpPr>
        <p:spPr>
          <a:xfrm>
            <a:off x="6225778" y="4519613"/>
            <a:ext cx="804863" cy="260747"/>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住院  </a:t>
            </a:r>
          </a:p>
        </p:txBody>
      </p:sp>
      <p:sp>
        <p:nvSpPr>
          <p:cNvPr id="81" name="矩形 80"/>
          <p:cNvSpPr/>
          <p:nvPr/>
        </p:nvSpPr>
        <p:spPr>
          <a:xfrm>
            <a:off x="7974806" y="4520803"/>
            <a:ext cx="806054" cy="261938"/>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en-US" altLang="zh-CN" sz="1575" kern="0" dirty="0">
                <a:solidFill>
                  <a:sysClr val="window" lastClr="FFFFFF"/>
                </a:solidFill>
                <a:latin typeface="Arial"/>
                <a:ea typeface="黑体"/>
              </a:rPr>
              <a:t>……</a:t>
            </a:r>
            <a:r>
              <a:rPr lang="zh-CN" altLang="en-US" sz="1575" kern="0" dirty="0">
                <a:solidFill>
                  <a:sysClr val="window" lastClr="FFFFFF"/>
                </a:solidFill>
                <a:latin typeface="Arial"/>
                <a:ea typeface="黑体"/>
              </a:rPr>
              <a:t>  </a:t>
            </a:r>
          </a:p>
        </p:txBody>
      </p:sp>
      <p:sp>
        <p:nvSpPr>
          <p:cNvPr id="82" name="矩形 81"/>
          <p:cNvSpPr/>
          <p:nvPr/>
        </p:nvSpPr>
        <p:spPr>
          <a:xfrm>
            <a:off x="7087791" y="4531519"/>
            <a:ext cx="804863" cy="260747"/>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药品  </a:t>
            </a:r>
          </a:p>
        </p:txBody>
      </p:sp>
      <p:sp>
        <p:nvSpPr>
          <p:cNvPr id="83" name="矩形 82"/>
          <p:cNvSpPr/>
          <p:nvPr/>
        </p:nvSpPr>
        <p:spPr>
          <a:xfrm>
            <a:off x="6697266" y="1064419"/>
            <a:ext cx="777478" cy="215504"/>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zh-CN" altLang="en-US" sz="1575" kern="0" dirty="0">
                <a:solidFill>
                  <a:sysClr val="window" lastClr="FFFFFF"/>
                </a:solidFill>
                <a:latin typeface="Arial"/>
                <a:ea typeface="黑体"/>
              </a:rPr>
              <a:t>信息</a:t>
            </a:r>
          </a:p>
        </p:txBody>
      </p:sp>
      <p:sp>
        <p:nvSpPr>
          <p:cNvPr id="84" name="矩形 83"/>
          <p:cNvSpPr/>
          <p:nvPr/>
        </p:nvSpPr>
        <p:spPr>
          <a:xfrm>
            <a:off x="7542610" y="1064419"/>
            <a:ext cx="778669" cy="215504"/>
          </a:xfrm>
          <a:prstGeom prst="rect">
            <a:avLst/>
          </a:prstGeom>
          <a:solidFill>
            <a:srgbClr val="FFC000"/>
          </a:solidFill>
          <a:ln w="12700" cap="flat" cmpd="sng" algn="ctr">
            <a:noFill/>
            <a:prstDash val="solid"/>
            <a:miter lim="800000"/>
          </a:ln>
          <a:effectLst/>
        </p:spPr>
        <p:txBody>
          <a:bodyPr lIns="91438" tIns="45719" rIns="91438" bIns="45719" anchor="ctr"/>
          <a:lstStyle/>
          <a:p>
            <a:pPr algn="ctr" defTabSz="914378" fontAlgn="auto">
              <a:spcBef>
                <a:spcPts val="0"/>
              </a:spcBef>
              <a:spcAft>
                <a:spcPts val="0"/>
              </a:spcAft>
              <a:defRPr/>
            </a:pPr>
            <a:r>
              <a:rPr lang="en-US" altLang="zh-CN" sz="1575" kern="0" dirty="0">
                <a:solidFill>
                  <a:sysClr val="window" lastClr="FFFFFF"/>
                </a:solidFill>
                <a:latin typeface="Arial"/>
                <a:ea typeface="黑体"/>
              </a:rPr>
              <a:t>……</a:t>
            </a:r>
            <a:endParaRPr lang="zh-CN" altLang="en-US" sz="1575" kern="0" dirty="0">
              <a:solidFill>
                <a:sysClr val="window" lastClr="FFFFFF"/>
              </a:solidFill>
              <a:latin typeface="Arial"/>
              <a:ea typeface="黑体"/>
            </a:endParaRPr>
          </a:p>
        </p:txBody>
      </p:sp>
      <p:sp>
        <p:nvSpPr>
          <p:cNvPr id="85" name="AutoShape 20"/>
          <p:cNvSpPr>
            <a:spLocks noChangeArrowheads="1"/>
          </p:cNvSpPr>
          <p:nvPr/>
        </p:nvSpPr>
        <p:spPr bwMode="gray">
          <a:xfrm>
            <a:off x="7065169" y="3904060"/>
            <a:ext cx="1059656" cy="364331"/>
          </a:xfrm>
          <a:prstGeom prst="roundRect">
            <a:avLst>
              <a:gd name="adj" fmla="val 11921"/>
            </a:avLst>
          </a:prstGeom>
          <a:solidFill>
            <a:srgbClr val="2E75B6"/>
          </a:solidFill>
          <a:ln w="38100">
            <a:solidFill>
              <a:srgbClr val="FFFFFF"/>
            </a:solidFill>
            <a:round/>
            <a:headEnd/>
            <a:tailEnd/>
          </a:ln>
          <a:effectLst/>
          <a:extLst>
            <a:ext uri="{AF507438-7753-43e0-B8FC-AC1667EBCBE1}"/>
          </a:extLst>
        </p:spPr>
        <p:txBody>
          <a:bodyPr wrap="none" lIns="91438" tIns="45719" rIns="91438" bIns="45719" anchor="ctr"/>
          <a:lstStyle/>
          <a:p>
            <a:pPr defTabSz="914378" fontAlgn="auto">
              <a:spcBef>
                <a:spcPts val="0"/>
              </a:spcBef>
              <a:spcAft>
                <a:spcPts val="0"/>
              </a:spcAft>
              <a:defRPr/>
            </a:pPr>
            <a:r>
              <a:rPr lang="zh-CN" altLang="en-US" sz="1575" b="1" kern="0" dirty="0">
                <a:solidFill>
                  <a:sysClr val="window" lastClr="FFFFFF"/>
                </a:solidFill>
              </a:rPr>
              <a:t>节点控制</a:t>
            </a:r>
          </a:p>
        </p:txBody>
      </p:sp>
    </p:spTree>
    <p:extLst>
      <p:ext uri="{BB962C8B-B14F-4D97-AF65-F5344CB8AC3E}">
        <p14:creationId xmlns:p14="http://schemas.microsoft.com/office/powerpoint/2010/main" val="11540329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a:xfrm>
            <a:off x="1258491" y="141685"/>
            <a:ext cx="5832872" cy="485775"/>
          </a:xfrm>
        </p:spPr>
        <p:txBody>
          <a:bodyPr/>
          <a:lstStyle/>
          <a:p>
            <a:r>
              <a:rPr lang="zh-CN" altLang="en-US" sz="2850" b="1"/>
              <a:t>智慧医院业务一体化</a:t>
            </a:r>
          </a:p>
        </p:txBody>
      </p:sp>
      <p:pic>
        <p:nvPicPr>
          <p:cNvPr id="6" name="图片 5"/>
          <p:cNvPicPr>
            <a:picLocks noChangeAspect="1"/>
          </p:cNvPicPr>
          <p:nvPr/>
        </p:nvPicPr>
        <p:blipFill>
          <a:blip r:embed="rId3" cstate="print"/>
          <a:srcRect/>
          <a:stretch>
            <a:fillRect/>
          </a:stretch>
        </p:blipFill>
        <p:spPr bwMode="auto">
          <a:xfrm>
            <a:off x="792663" y="1006079"/>
            <a:ext cx="7680596" cy="3692986"/>
          </a:xfrm>
          <a:prstGeom prst="rect">
            <a:avLst/>
          </a:prstGeom>
          <a:noFill/>
          <a:ln w="9525">
            <a:noFill/>
            <a:miter lim="800000"/>
            <a:headEnd/>
            <a:tailEnd/>
          </a:ln>
        </p:spPr>
      </p:pic>
    </p:spTree>
    <p:extLst>
      <p:ext uri="{BB962C8B-B14F-4D97-AF65-F5344CB8AC3E}">
        <p14:creationId xmlns:p14="http://schemas.microsoft.com/office/powerpoint/2010/main" val="237391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标题 9"/>
          <p:cNvSpPr>
            <a:spLocks noGrp="1"/>
          </p:cNvSpPr>
          <p:nvPr>
            <p:ph type="title"/>
          </p:nvPr>
        </p:nvSpPr>
        <p:spPr>
          <a:xfrm>
            <a:off x="990601" y="210741"/>
            <a:ext cx="5831681" cy="485775"/>
          </a:xfrm>
        </p:spPr>
        <p:txBody>
          <a:bodyPr/>
          <a:lstStyle/>
          <a:p>
            <a:r>
              <a:rPr lang="zh-CN" altLang="en-US" sz="2850" b="1" dirty="0"/>
              <a:t>业务财务一体化</a:t>
            </a:r>
          </a:p>
        </p:txBody>
      </p:sp>
      <p:sp>
        <p:nvSpPr>
          <p:cNvPr id="145" name="矩形 144"/>
          <p:cNvSpPr/>
          <p:nvPr/>
        </p:nvSpPr>
        <p:spPr>
          <a:xfrm>
            <a:off x="3255169" y="1457326"/>
            <a:ext cx="2722960" cy="3193256"/>
          </a:xfrm>
          <a:prstGeom prst="rect">
            <a:avLst/>
          </a:prstGeom>
          <a:solidFill>
            <a:sysClr val="window" lastClr="FFFFFF">
              <a:lumMod val="85000"/>
            </a:sysClr>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46" name="矩形 145"/>
          <p:cNvSpPr/>
          <p:nvPr/>
        </p:nvSpPr>
        <p:spPr>
          <a:xfrm>
            <a:off x="3752706" y="1549004"/>
            <a:ext cx="1638590" cy="369332"/>
          </a:xfrm>
          <a:prstGeom prst="rect">
            <a:avLst/>
          </a:prstGeom>
        </p:spPr>
        <p:txBody>
          <a:bodyPr wrap="none">
            <a:spAutoFit/>
          </a:bodyPr>
          <a:lstStyle/>
          <a:p>
            <a:pPr algn="ctr" fontAlgn="auto">
              <a:spcBef>
                <a:spcPts val="0"/>
              </a:spcBef>
              <a:spcAft>
                <a:spcPts val="0"/>
              </a:spcAft>
              <a:defRPr/>
            </a:pPr>
            <a:r>
              <a:rPr lang="zh-CN" altLang="en-US" b="1" kern="0" dirty="0">
                <a:solidFill>
                  <a:sysClr val="windowText" lastClr="000000">
                    <a:lumMod val="65000"/>
                    <a:lumOff val="35000"/>
                  </a:sysClr>
                </a:solidFill>
                <a:latin typeface="微软雅黑" pitchFamily="34" charset="-122"/>
                <a:ea typeface="微软雅黑" pitchFamily="34" charset="-122"/>
                <a:cs typeface="+mn-cs"/>
              </a:rPr>
              <a:t>财务监审平台 </a:t>
            </a:r>
          </a:p>
        </p:txBody>
      </p:sp>
      <p:sp>
        <p:nvSpPr>
          <p:cNvPr id="147" name="矩形 146"/>
          <p:cNvSpPr/>
          <p:nvPr/>
        </p:nvSpPr>
        <p:spPr>
          <a:xfrm>
            <a:off x="448866" y="1457326"/>
            <a:ext cx="2722959" cy="3203972"/>
          </a:xfrm>
          <a:prstGeom prst="rect">
            <a:avLst/>
          </a:prstGeom>
          <a:solidFill>
            <a:sysClr val="window" lastClr="FFFFFF">
              <a:lumMod val="85000"/>
            </a:sysClr>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48" name="圆角矩形 31"/>
          <p:cNvSpPr>
            <a:spLocks noChangeArrowheads="1"/>
          </p:cNvSpPr>
          <p:nvPr/>
        </p:nvSpPr>
        <p:spPr bwMode="auto">
          <a:xfrm>
            <a:off x="1889521" y="3511154"/>
            <a:ext cx="1150143" cy="326231"/>
          </a:xfrm>
          <a:prstGeom prst="roundRect">
            <a:avLst>
              <a:gd name="adj" fmla="val 16667"/>
            </a:avLst>
          </a:prstGeom>
          <a:solidFill>
            <a:srgbClr val="E7E6E6">
              <a:lumMod val="50000"/>
            </a:srgbClr>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全面预算</a:t>
            </a:r>
          </a:p>
        </p:txBody>
      </p:sp>
      <p:sp>
        <p:nvSpPr>
          <p:cNvPr id="149" name="圆角矩形 33"/>
          <p:cNvSpPr>
            <a:spLocks noChangeArrowheads="1"/>
          </p:cNvSpPr>
          <p:nvPr/>
        </p:nvSpPr>
        <p:spPr bwMode="auto">
          <a:xfrm>
            <a:off x="1915715" y="2550319"/>
            <a:ext cx="1144841" cy="329804"/>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财务会计</a:t>
            </a:r>
            <a:endParaRPr lang="en-US" altLang="zh-CN" kern="0" dirty="0">
              <a:solidFill>
                <a:sysClr val="window" lastClr="FFFFFF"/>
              </a:solidFill>
              <a:latin typeface="Arial"/>
              <a:ea typeface="黑体"/>
              <a:cs typeface="+mn-cs"/>
            </a:endParaRPr>
          </a:p>
        </p:txBody>
      </p:sp>
      <p:sp>
        <p:nvSpPr>
          <p:cNvPr id="150" name="圆角矩形 31"/>
          <p:cNvSpPr>
            <a:spLocks noChangeArrowheads="1"/>
          </p:cNvSpPr>
          <p:nvPr/>
        </p:nvSpPr>
        <p:spPr bwMode="auto">
          <a:xfrm>
            <a:off x="448866" y="3042048"/>
            <a:ext cx="1303734" cy="326231"/>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财务分析</a:t>
            </a:r>
          </a:p>
        </p:txBody>
      </p:sp>
      <p:sp>
        <p:nvSpPr>
          <p:cNvPr id="151" name="矩形 150"/>
          <p:cNvSpPr/>
          <p:nvPr/>
        </p:nvSpPr>
        <p:spPr>
          <a:xfrm>
            <a:off x="997599" y="1566863"/>
            <a:ext cx="1638590" cy="369332"/>
          </a:xfrm>
          <a:prstGeom prst="rect">
            <a:avLst/>
          </a:prstGeom>
        </p:spPr>
        <p:txBody>
          <a:bodyPr wrap="none">
            <a:spAutoFit/>
          </a:bodyPr>
          <a:lstStyle/>
          <a:p>
            <a:pPr algn="ctr" fontAlgn="auto">
              <a:spcBef>
                <a:spcPts val="0"/>
              </a:spcBef>
              <a:spcAft>
                <a:spcPts val="0"/>
              </a:spcAft>
              <a:defRPr/>
            </a:pPr>
            <a:r>
              <a:rPr lang="zh-CN" altLang="en-US" b="1" kern="0" dirty="0">
                <a:solidFill>
                  <a:sysClr val="windowText" lastClr="000000">
                    <a:lumMod val="65000"/>
                    <a:lumOff val="35000"/>
                  </a:sysClr>
                </a:solidFill>
                <a:latin typeface="微软雅黑" pitchFamily="34" charset="-122"/>
                <a:ea typeface="微软雅黑" pitchFamily="34" charset="-122"/>
                <a:cs typeface="+mn-cs"/>
              </a:rPr>
              <a:t>财务职能部门 </a:t>
            </a:r>
          </a:p>
        </p:txBody>
      </p:sp>
      <p:sp>
        <p:nvSpPr>
          <p:cNvPr id="152" name="圆角矩形 33"/>
          <p:cNvSpPr>
            <a:spLocks noChangeArrowheads="1"/>
          </p:cNvSpPr>
          <p:nvPr/>
        </p:nvSpPr>
        <p:spPr bwMode="auto">
          <a:xfrm>
            <a:off x="1896665" y="2050256"/>
            <a:ext cx="1178719" cy="329804"/>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预算会计</a:t>
            </a:r>
            <a:endParaRPr lang="en-US" altLang="zh-CN" kern="0" dirty="0">
              <a:solidFill>
                <a:sysClr val="window" lastClr="FFFFFF"/>
              </a:solidFill>
              <a:latin typeface="Arial"/>
              <a:ea typeface="黑体"/>
              <a:cs typeface="+mn-cs"/>
            </a:endParaRPr>
          </a:p>
        </p:txBody>
      </p:sp>
      <p:sp>
        <p:nvSpPr>
          <p:cNvPr id="153" name="圆角矩形 33"/>
          <p:cNvSpPr>
            <a:spLocks noChangeArrowheads="1"/>
          </p:cNvSpPr>
          <p:nvPr/>
        </p:nvSpPr>
        <p:spPr bwMode="auto">
          <a:xfrm>
            <a:off x="1852613" y="3032523"/>
            <a:ext cx="1135856" cy="329803"/>
          </a:xfrm>
          <a:prstGeom prst="roundRect">
            <a:avLst>
              <a:gd name="adj" fmla="val 16667"/>
            </a:avLst>
          </a:prstGeom>
          <a:solidFill>
            <a:srgbClr val="E7E6E6">
              <a:lumMod val="50000"/>
            </a:srgbClr>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成本核算</a:t>
            </a:r>
            <a:endParaRPr lang="en-US" altLang="zh-CN" kern="0" dirty="0">
              <a:solidFill>
                <a:sysClr val="window" lastClr="FFFFFF"/>
              </a:solidFill>
              <a:latin typeface="Arial"/>
              <a:ea typeface="黑体"/>
              <a:cs typeface="+mn-cs"/>
            </a:endParaRPr>
          </a:p>
        </p:txBody>
      </p:sp>
      <p:sp>
        <p:nvSpPr>
          <p:cNvPr id="154" name="圆角矩形 33"/>
          <p:cNvSpPr>
            <a:spLocks noChangeArrowheads="1"/>
          </p:cNvSpPr>
          <p:nvPr/>
        </p:nvSpPr>
        <p:spPr bwMode="auto">
          <a:xfrm>
            <a:off x="448866" y="2551510"/>
            <a:ext cx="1290638" cy="329803"/>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资金管理</a:t>
            </a:r>
            <a:endParaRPr lang="en-US" altLang="zh-CN" kern="0" dirty="0">
              <a:solidFill>
                <a:sysClr val="window" lastClr="FFFFFF"/>
              </a:solidFill>
              <a:latin typeface="Arial"/>
              <a:ea typeface="黑体"/>
              <a:cs typeface="+mn-cs"/>
            </a:endParaRPr>
          </a:p>
        </p:txBody>
      </p:sp>
      <p:sp>
        <p:nvSpPr>
          <p:cNvPr id="155" name="圆角矩形 33"/>
          <p:cNvSpPr>
            <a:spLocks noChangeArrowheads="1"/>
          </p:cNvSpPr>
          <p:nvPr/>
        </p:nvSpPr>
        <p:spPr bwMode="auto">
          <a:xfrm>
            <a:off x="501252" y="3515916"/>
            <a:ext cx="1250158" cy="329803"/>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支出控制</a:t>
            </a:r>
            <a:endParaRPr lang="en-US" altLang="zh-CN" kern="0" dirty="0">
              <a:solidFill>
                <a:sysClr val="window" lastClr="FFFFFF"/>
              </a:solidFill>
              <a:latin typeface="Arial"/>
              <a:ea typeface="黑体"/>
              <a:cs typeface="+mn-cs"/>
            </a:endParaRPr>
          </a:p>
        </p:txBody>
      </p:sp>
      <p:sp>
        <p:nvSpPr>
          <p:cNvPr id="156" name="圆角矩形 33"/>
          <p:cNvSpPr>
            <a:spLocks noChangeArrowheads="1"/>
          </p:cNvSpPr>
          <p:nvPr/>
        </p:nvSpPr>
        <p:spPr bwMode="auto">
          <a:xfrm>
            <a:off x="448866" y="2062162"/>
            <a:ext cx="1302544" cy="329804"/>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往来管理</a:t>
            </a:r>
            <a:endParaRPr lang="en-US" altLang="zh-CN" kern="0" dirty="0">
              <a:solidFill>
                <a:sysClr val="window" lastClr="FFFFFF"/>
              </a:solidFill>
              <a:latin typeface="Arial"/>
              <a:ea typeface="黑体"/>
              <a:cs typeface="+mn-cs"/>
            </a:endParaRPr>
          </a:p>
        </p:txBody>
      </p:sp>
      <p:sp>
        <p:nvSpPr>
          <p:cNvPr id="157" name="矩形 156"/>
          <p:cNvSpPr/>
          <p:nvPr/>
        </p:nvSpPr>
        <p:spPr>
          <a:xfrm>
            <a:off x="6081713" y="1459706"/>
            <a:ext cx="2722960" cy="3192066"/>
          </a:xfrm>
          <a:prstGeom prst="rect">
            <a:avLst/>
          </a:prstGeom>
          <a:solidFill>
            <a:sysClr val="window" lastClr="FFFFFF">
              <a:lumMod val="85000"/>
            </a:sysClr>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58" name="矩形 157"/>
          <p:cNvSpPr/>
          <p:nvPr/>
        </p:nvSpPr>
        <p:spPr>
          <a:xfrm>
            <a:off x="6620922" y="1540669"/>
            <a:ext cx="1638590" cy="369332"/>
          </a:xfrm>
          <a:prstGeom prst="rect">
            <a:avLst/>
          </a:prstGeom>
        </p:spPr>
        <p:txBody>
          <a:bodyPr wrap="none">
            <a:spAutoFit/>
          </a:bodyPr>
          <a:lstStyle/>
          <a:p>
            <a:pPr algn="ctr" fontAlgn="auto">
              <a:spcBef>
                <a:spcPts val="0"/>
              </a:spcBef>
              <a:spcAft>
                <a:spcPts val="0"/>
              </a:spcAft>
              <a:defRPr/>
            </a:pPr>
            <a:r>
              <a:rPr lang="zh-CN" altLang="en-US" b="1" kern="0" dirty="0">
                <a:solidFill>
                  <a:sysClr val="windowText" lastClr="000000">
                    <a:lumMod val="65000"/>
                    <a:lumOff val="35000"/>
                  </a:sysClr>
                </a:solidFill>
                <a:latin typeface="微软雅黑" pitchFamily="34" charset="-122"/>
                <a:ea typeface="微软雅黑" pitchFamily="34" charset="-122"/>
                <a:cs typeface="+mn-cs"/>
              </a:rPr>
              <a:t>相关业务部门 </a:t>
            </a:r>
          </a:p>
        </p:txBody>
      </p:sp>
      <p:cxnSp>
        <p:nvCxnSpPr>
          <p:cNvPr id="43024" name="直接箭头连接符 158"/>
          <p:cNvCxnSpPr>
            <a:cxnSpLocks noChangeShapeType="1"/>
          </p:cNvCxnSpPr>
          <p:nvPr/>
        </p:nvCxnSpPr>
        <p:spPr bwMode="auto">
          <a:xfrm flipV="1">
            <a:off x="734617" y="1294210"/>
            <a:ext cx="7687865" cy="60722"/>
          </a:xfrm>
          <a:prstGeom prst="straightConnector1">
            <a:avLst/>
          </a:prstGeom>
          <a:noFill/>
          <a:ln w="38100" algn="ctr">
            <a:solidFill>
              <a:srgbClr val="C00000"/>
            </a:solidFill>
            <a:prstDash val="dash"/>
            <a:miter lim="800000"/>
            <a:headEnd/>
            <a:tailEnd type="arrow" w="med" len="med"/>
          </a:ln>
        </p:spPr>
      </p:cxnSp>
      <p:sp>
        <p:nvSpPr>
          <p:cNvPr id="160" name="TextBox 159"/>
          <p:cNvSpPr txBox="1"/>
          <p:nvPr/>
        </p:nvSpPr>
        <p:spPr>
          <a:xfrm>
            <a:off x="2969419" y="870795"/>
            <a:ext cx="3564732" cy="369332"/>
          </a:xfrm>
          <a:prstGeom prst="rect">
            <a:avLst/>
          </a:prstGeom>
          <a:noFill/>
        </p:spPr>
        <p:txBody>
          <a:bodyPr wrap="square">
            <a:spAutoFit/>
          </a:bodyPr>
          <a:lstStyle/>
          <a:p>
            <a:pPr fontAlgn="auto">
              <a:spcBef>
                <a:spcPts val="0"/>
              </a:spcBef>
              <a:spcAft>
                <a:spcPts val="0"/>
              </a:spcAft>
              <a:defRPr/>
            </a:pPr>
            <a:r>
              <a:rPr lang="zh-CN" altLang="en-US" kern="0" dirty="0">
                <a:solidFill>
                  <a:srgbClr val="C00000"/>
                </a:solidFill>
                <a:ea typeface="方正兰亭纤黑_GBK" panose="02010600030101010101" pitchFamily="2" charset="-122"/>
                <a:cs typeface="+mn-cs"/>
              </a:rPr>
              <a:t>深化财务管理</a:t>
            </a:r>
            <a:r>
              <a:rPr lang="zh-CN" altLang="en-US" kern="0" dirty="0">
                <a:solidFill>
                  <a:srgbClr val="C00000"/>
                </a:solidFill>
                <a:ea typeface="方正兰亭纤黑_GBK" panose="02010600030101010101" pitchFamily="2" charset="-122"/>
              </a:rPr>
              <a:t>，业务财务一体化</a:t>
            </a:r>
            <a:r>
              <a:rPr lang="en-US" altLang="zh-CN" kern="0" dirty="0">
                <a:solidFill>
                  <a:sysClr val="windowText" lastClr="000000"/>
                </a:solidFill>
                <a:ea typeface="方正兰亭纤黑_GBK" panose="02010600030101010101" pitchFamily="2" charset="-122"/>
                <a:cs typeface="+mn-cs"/>
              </a:rPr>
              <a:t> </a:t>
            </a:r>
            <a:endParaRPr lang="zh-CN" altLang="en-US" kern="0" dirty="0">
              <a:solidFill>
                <a:sysClr val="windowText" lastClr="000000"/>
              </a:solidFill>
              <a:ea typeface="方正兰亭纤黑_GBK" panose="02010600030101010101" pitchFamily="2" charset="-122"/>
              <a:cs typeface="+mn-cs"/>
            </a:endParaRPr>
          </a:p>
        </p:txBody>
      </p:sp>
      <p:sp>
        <p:nvSpPr>
          <p:cNvPr id="161" name="TextBox 160"/>
          <p:cNvSpPr txBox="1"/>
          <p:nvPr/>
        </p:nvSpPr>
        <p:spPr>
          <a:xfrm>
            <a:off x="3346847" y="4120754"/>
            <a:ext cx="1268016" cy="646331"/>
          </a:xfrm>
          <a:prstGeom prst="rect">
            <a:avLst/>
          </a:prstGeom>
          <a:noFill/>
        </p:spPr>
        <p:txBody>
          <a:bodyPr wrap="square">
            <a:spAutoFit/>
          </a:bodyPr>
          <a:lstStyle/>
          <a:p>
            <a:pPr fontAlgn="auto">
              <a:spcBef>
                <a:spcPts val="0"/>
              </a:spcBef>
              <a:spcAft>
                <a:spcPts val="0"/>
              </a:spcAft>
              <a:defRPr/>
            </a:pPr>
            <a:r>
              <a:rPr lang="zh-CN" altLang="en-US" kern="0" dirty="0">
                <a:solidFill>
                  <a:srgbClr val="C00000"/>
                </a:solidFill>
                <a:ea typeface="方正兰亭纤黑_GBK" panose="02010600030101010101" pitchFamily="2" charset="-122"/>
                <a:cs typeface="+mn-cs"/>
              </a:rPr>
              <a:t>自动凭证</a:t>
            </a:r>
            <a:endParaRPr lang="en-US" altLang="zh-CN" kern="0" dirty="0">
              <a:solidFill>
                <a:srgbClr val="C00000"/>
              </a:solidFill>
              <a:ea typeface="方正兰亭纤黑_GBK" panose="02010600030101010101" pitchFamily="2" charset="-122"/>
              <a:cs typeface="+mn-cs"/>
            </a:endParaRPr>
          </a:p>
          <a:p>
            <a:pPr fontAlgn="auto">
              <a:spcBef>
                <a:spcPts val="0"/>
              </a:spcBef>
              <a:spcAft>
                <a:spcPts val="0"/>
              </a:spcAft>
              <a:defRPr/>
            </a:pPr>
            <a:r>
              <a:rPr lang="zh-CN" altLang="en-US" kern="0" dirty="0">
                <a:solidFill>
                  <a:srgbClr val="C00000"/>
                </a:solidFill>
                <a:ea typeface="方正兰亭纤黑_GBK" panose="02010600030101010101" pitchFamily="2" charset="-122"/>
                <a:cs typeface="+mn-cs"/>
              </a:rPr>
              <a:t>账账联查</a:t>
            </a:r>
          </a:p>
        </p:txBody>
      </p:sp>
      <p:sp>
        <p:nvSpPr>
          <p:cNvPr id="162" name="TextBox 161"/>
          <p:cNvSpPr txBox="1"/>
          <p:nvPr/>
        </p:nvSpPr>
        <p:spPr>
          <a:xfrm>
            <a:off x="4607719" y="4121944"/>
            <a:ext cx="1294210" cy="646331"/>
          </a:xfrm>
          <a:prstGeom prst="rect">
            <a:avLst/>
          </a:prstGeom>
          <a:noFill/>
        </p:spPr>
        <p:txBody>
          <a:bodyPr wrap="square">
            <a:spAutoFit/>
          </a:bodyPr>
          <a:lstStyle/>
          <a:p>
            <a:pPr fontAlgn="auto">
              <a:spcBef>
                <a:spcPts val="0"/>
              </a:spcBef>
              <a:spcAft>
                <a:spcPts val="0"/>
              </a:spcAft>
              <a:defRPr/>
            </a:pPr>
            <a:r>
              <a:rPr lang="zh-CN" altLang="en-US" kern="0" dirty="0">
                <a:solidFill>
                  <a:srgbClr val="C00000"/>
                </a:solidFill>
                <a:ea typeface="方正兰亭纤黑_GBK" panose="02010600030101010101" pitchFamily="2" charset="-122"/>
                <a:cs typeface="+mn-cs"/>
              </a:rPr>
              <a:t>账账合一</a:t>
            </a:r>
            <a:endParaRPr lang="en-US" altLang="zh-CN" kern="0" dirty="0">
              <a:solidFill>
                <a:srgbClr val="C00000"/>
              </a:solidFill>
              <a:ea typeface="方正兰亭纤黑_GBK" panose="02010600030101010101" pitchFamily="2" charset="-122"/>
              <a:cs typeface="+mn-cs"/>
            </a:endParaRPr>
          </a:p>
          <a:p>
            <a:pPr fontAlgn="auto">
              <a:spcBef>
                <a:spcPts val="0"/>
              </a:spcBef>
              <a:spcAft>
                <a:spcPts val="0"/>
              </a:spcAft>
              <a:defRPr/>
            </a:pPr>
            <a:r>
              <a:rPr lang="zh-CN" altLang="en-US" kern="0" dirty="0">
                <a:solidFill>
                  <a:srgbClr val="C00000"/>
                </a:solidFill>
                <a:ea typeface="方正兰亭纤黑_GBK" panose="02010600030101010101" pitchFamily="2" charset="-122"/>
                <a:cs typeface="+mn-cs"/>
              </a:rPr>
              <a:t>账实合一</a:t>
            </a:r>
          </a:p>
        </p:txBody>
      </p:sp>
      <p:sp>
        <p:nvSpPr>
          <p:cNvPr id="163" name="圆角矩形 31"/>
          <p:cNvSpPr>
            <a:spLocks noChangeArrowheads="1"/>
          </p:cNvSpPr>
          <p:nvPr/>
        </p:nvSpPr>
        <p:spPr bwMode="auto">
          <a:xfrm>
            <a:off x="6225779" y="1940719"/>
            <a:ext cx="321469" cy="1023938"/>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采购业务</a:t>
            </a:r>
          </a:p>
        </p:txBody>
      </p:sp>
      <p:sp>
        <p:nvSpPr>
          <p:cNvPr id="164" name="圆角矩形 31"/>
          <p:cNvSpPr>
            <a:spLocks noChangeArrowheads="1"/>
          </p:cNvSpPr>
          <p:nvPr/>
        </p:nvSpPr>
        <p:spPr bwMode="auto">
          <a:xfrm>
            <a:off x="6659166" y="1940719"/>
            <a:ext cx="321469" cy="1023938"/>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存货管理</a:t>
            </a:r>
          </a:p>
        </p:txBody>
      </p:sp>
      <p:sp>
        <p:nvSpPr>
          <p:cNvPr id="165" name="圆角矩形 31"/>
          <p:cNvSpPr>
            <a:spLocks noChangeArrowheads="1"/>
          </p:cNvSpPr>
          <p:nvPr/>
        </p:nvSpPr>
        <p:spPr bwMode="auto">
          <a:xfrm>
            <a:off x="7083029" y="1940719"/>
            <a:ext cx="321469" cy="1023938"/>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领用管理</a:t>
            </a:r>
          </a:p>
        </p:txBody>
      </p:sp>
      <p:sp>
        <p:nvSpPr>
          <p:cNvPr id="166" name="圆角矩形 31"/>
          <p:cNvSpPr>
            <a:spLocks noChangeArrowheads="1"/>
          </p:cNvSpPr>
          <p:nvPr/>
        </p:nvSpPr>
        <p:spPr bwMode="auto">
          <a:xfrm>
            <a:off x="7516416" y="1940719"/>
            <a:ext cx="321469" cy="1023938"/>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付款管理</a:t>
            </a:r>
          </a:p>
        </p:txBody>
      </p:sp>
      <p:sp>
        <p:nvSpPr>
          <p:cNvPr id="167" name="圆角矩形 31"/>
          <p:cNvSpPr>
            <a:spLocks noChangeArrowheads="1"/>
          </p:cNvSpPr>
          <p:nvPr/>
        </p:nvSpPr>
        <p:spPr bwMode="auto">
          <a:xfrm>
            <a:off x="7939088" y="1940719"/>
            <a:ext cx="321469" cy="1023938"/>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工资管理</a:t>
            </a:r>
          </a:p>
        </p:txBody>
      </p:sp>
      <p:sp>
        <p:nvSpPr>
          <p:cNvPr id="168" name="圆角矩形 167"/>
          <p:cNvSpPr>
            <a:spLocks noChangeArrowheads="1"/>
          </p:cNvSpPr>
          <p:nvPr/>
        </p:nvSpPr>
        <p:spPr bwMode="auto">
          <a:xfrm>
            <a:off x="8360569" y="1940719"/>
            <a:ext cx="321469" cy="1023938"/>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奖金管理</a:t>
            </a:r>
          </a:p>
        </p:txBody>
      </p:sp>
      <p:sp>
        <p:nvSpPr>
          <p:cNvPr id="169" name="圆角矩形 168"/>
          <p:cNvSpPr>
            <a:spLocks noChangeArrowheads="1"/>
          </p:cNvSpPr>
          <p:nvPr/>
        </p:nvSpPr>
        <p:spPr bwMode="auto">
          <a:xfrm>
            <a:off x="7522369" y="3107532"/>
            <a:ext cx="321469" cy="989409"/>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项目合同</a:t>
            </a:r>
          </a:p>
        </p:txBody>
      </p:sp>
      <p:sp>
        <p:nvSpPr>
          <p:cNvPr id="170" name="圆角矩形 169"/>
          <p:cNvSpPr>
            <a:spLocks noChangeArrowheads="1"/>
          </p:cNvSpPr>
          <p:nvPr/>
        </p:nvSpPr>
        <p:spPr bwMode="auto">
          <a:xfrm>
            <a:off x="6212682" y="3096815"/>
            <a:ext cx="321469" cy="1041797"/>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门诊业务</a:t>
            </a:r>
          </a:p>
        </p:txBody>
      </p:sp>
      <p:sp>
        <p:nvSpPr>
          <p:cNvPr id="171" name="圆角矩形 170"/>
          <p:cNvSpPr>
            <a:spLocks noChangeArrowheads="1"/>
          </p:cNvSpPr>
          <p:nvPr/>
        </p:nvSpPr>
        <p:spPr bwMode="auto">
          <a:xfrm>
            <a:off x="6663929" y="3096816"/>
            <a:ext cx="321469" cy="1013222"/>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住院业务</a:t>
            </a:r>
          </a:p>
        </p:txBody>
      </p:sp>
      <p:sp>
        <p:nvSpPr>
          <p:cNvPr id="172" name="圆角矩形 171"/>
          <p:cNvSpPr>
            <a:spLocks noChangeArrowheads="1"/>
          </p:cNvSpPr>
          <p:nvPr/>
        </p:nvSpPr>
        <p:spPr bwMode="auto">
          <a:xfrm>
            <a:off x="7092554" y="3096816"/>
            <a:ext cx="321469" cy="1013222"/>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体检业务</a:t>
            </a:r>
          </a:p>
        </p:txBody>
      </p:sp>
      <p:sp>
        <p:nvSpPr>
          <p:cNvPr id="173" name="圆角矩形 172"/>
          <p:cNvSpPr>
            <a:spLocks noChangeArrowheads="1"/>
          </p:cNvSpPr>
          <p:nvPr/>
        </p:nvSpPr>
        <p:spPr bwMode="auto">
          <a:xfrm>
            <a:off x="7947422" y="3118469"/>
            <a:ext cx="321469" cy="1003475"/>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科研项目</a:t>
            </a:r>
          </a:p>
        </p:txBody>
      </p:sp>
      <p:sp>
        <p:nvSpPr>
          <p:cNvPr id="174" name="圆角矩形 173"/>
          <p:cNvSpPr>
            <a:spLocks noChangeArrowheads="1"/>
          </p:cNvSpPr>
          <p:nvPr/>
        </p:nvSpPr>
        <p:spPr bwMode="auto">
          <a:xfrm>
            <a:off x="8360569" y="3107532"/>
            <a:ext cx="321469" cy="1031081"/>
          </a:xfrm>
          <a:prstGeom prst="roundRect">
            <a:avLst>
              <a:gd name="adj" fmla="val 16667"/>
            </a:avLst>
          </a:prstGeom>
          <a:solidFill>
            <a:srgbClr val="00B0F0"/>
          </a:solidFill>
          <a:ln w="12700" cap="flat" cmpd="sng" algn="ctr">
            <a:noFill/>
            <a:prstDash val="solid"/>
            <a:miter lim="800000"/>
          </a:ln>
          <a:effectLst/>
        </p:spPr>
        <p:txBody>
          <a:bodyPr anchor="ctr"/>
          <a:lstStyle/>
          <a:p>
            <a:pPr algn="ctr" fontAlgn="auto">
              <a:spcBef>
                <a:spcPts val="0"/>
              </a:spcBef>
              <a:spcAft>
                <a:spcPts val="0"/>
              </a:spcAft>
              <a:defRPr/>
            </a:pPr>
            <a:r>
              <a:rPr lang="zh-CN" altLang="en-US" kern="0" dirty="0">
                <a:solidFill>
                  <a:sysClr val="window" lastClr="FFFFFF"/>
                </a:solidFill>
                <a:latin typeface="Arial"/>
                <a:ea typeface="黑体"/>
                <a:cs typeface="+mn-cs"/>
              </a:rPr>
              <a:t>医保往来</a:t>
            </a:r>
          </a:p>
        </p:txBody>
      </p:sp>
      <p:sp>
        <p:nvSpPr>
          <p:cNvPr id="175" name="矩形 174"/>
          <p:cNvSpPr/>
          <p:nvPr/>
        </p:nvSpPr>
        <p:spPr>
          <a:xfrm>
            <a:off x="3345657" y="1887142"/>
            <a:ext cx="1241822" cy="1077515"/>
          </a:xfrm>
          <a:prstGeom prst="rect">
            <a:avLst/>
          </a:prstGeom>
          <a:solidFill>
            <a:srgbClr val="ED7D31">
              <a:lumMod val="20000"/>
              <a:lumOff val="80000"/>
            </a:srgbClr>
          </a:solidFill>
          <a:ln>
            <a:noFill/>
          </a:ln>
          <a:effectLst/>
        </p:spPr>
        <p:txBody>
          <a:bodyPr lIns="56007" tIns="56007" rIns="74676" bIns="84011" spcCol="1270"/>
          <a:lstStyle/>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1.</a:t>
            </a:r>
            <a:r>
              <a:rPr lang="zh-CN" altLang="en-US" sz="1050" dirty="0">
                <a:solidFill>
                  <a:sysClr val="windowText" lastClr="000000">
                    <a:lumMod val="75000"/>
                    <a:lumOff val="25000"/>
                  </a:sysClr>
                </a:solidFill>
                <a:latin typeface="Arial"/>
                <a:ea typeface="黑体"/>
              </a:rPr>
              <a:t> 物资入库</a:t>
            </a:r>
          </a:p>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2.</a:t>
            </a:r>
            <a:r>
              <a:rPr lang="zh-CN" altLang="en-US" sz="1050" dirty="0">
                <a:solidFill>
                  <a:sysClr val="windowText" lastClr="000000">
                    <a:lumMod val="75000"/>
                    <a:lumOff val="25000"/>
                  </a:sysClr>
                </a:solidFill>
                <a:latin typeface="Arial"/>
                <a:ea typeface="黑体"/>
              </a:rPr>
              <a:t> </a:t>
            </a:r>
            <a:r>
              <a:rPr lang="zh-CN" altLang="en-US" sz="1050" kern="0" dirty="0">
                <a:solidFill>
                  <a:sysClr val="windowText" lastClr="000000">
                    <a:lumMod val="75000"/>
                    <a:lumOff val="25000"/>
                  </a:sysClr>
                </a:solidFill>
                <a:latin typeface="Arial"/>
                <a:ea typeface="黑体"/>
              </a:rPr>
              <a:t>药品入库</a:t>
            </a:r>
            <a:endParaRPr lang="zh-CN" altLang="en-US" sz="105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3.</a:t>
            </a:r>
            <a:r>
              <a:rPr lang="zh-CN" altLang="en-US" sz="1050" dirty="0">
                <a:solidFill>
                  <a:sysClr val="windowText" lastClr="000000">
                    <a:lumMod val="75000"/>
                    <a:lumOff val="25000"/>
                  </a:sysClr>
                </a:solidFill>
                <a:latin typeface="Arial"/>
                <a:ea typeface="黑体"/>
              </a:rPr>
              <a:t> 库存转移</a:t>
            </a:r>
          </a:p>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4.</a:t>
            </a:r>
            <a:r>
              <a:rPr lang="zh-CN" altLang="en-US" sz="1050" kern="0" dirty="0">
                <a:solidFill>
                  <a:sysClr val="windowText" lastClr="000000">
                    <a:lumMod val="75000"/>
                    <a:lumOff val="25000"/>
                  </a:sysClr>
                </a:solidFill>
                <a:latin typeface="Arial"/>
                <a:ea typeface="黑体"/>
              </a:rPr>
              <a:t> 物资消耗</a:t>
            </a:r>
            <a:endParaRPr lang="zh-CN" altLang="en-US" sz="105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5.</a:t>
            </a:r>
            <a:r>
              <a:rPr lang="zh-CN" altLang="en-US" sz="1050" dirty="0">
                <a:solidFill>
                  <a:sysClr val="windowText" lastClr="000000">
                    <a:lumMod val="75000"/>
                    <a:lumOff val="25000"/>
                  </a:sysClr>
                </a:solidFill>
                <a:latin typeface="Arial"/>
                <a:ea typeface="黑体"/>
              </a:rPr>
              <a:t> 付款业务</a:t>
            </a:r>
          </a:p>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6</a:t>
            </a:r>
            <a:r>
              <a:rPr lang="en-US" altLang="zh-CN" sz="1050" kern="0" dirty="0">
                <a:solidFill>
                  <a:sysClr val="windowText" lastClr="000000">
                    <a:lumMod val="75000"/>
                    <a:lumOff val="25000"/>
                  </a:sysClr>
                </a:solidFill>
                <a:latin typeface="Arial"/>
                <a:ea typeface="黑体"/>
              </a:rPr>
              <a:t>.</a:t>
            </a:r>
            <a:r>
              <a:rPr lang="zh-CN" altLang="en-US" sz="1050" kern="0" dirty="0">
                <a:solidFill>
                  <a:sysClr val="windowText" lastClr="000000">
                    <a:lumMod val="75000"/>
                    <a:lumOff val="25000"/>
                  </a:sysClr>
                </a:solidFill>
                <a:latin typeface="Arial"/>
                <a:ea typeface="黑体"/>
              </a:rPr>
              <a:t> 盘盈盘亏</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defRPr/>
            </a:pPr>
            <a:endParaRPr lang="zh-CN" altLang="en-US" sz="1050" dirty="0">
              <a:solidFill>
                <a:sysClr val="windowText" lastClr="000000">
                  <a:lumMod val="75000"/>
                  <a:lumOff val="25000"/>
                </a:sysClr>
              </a:solidFill>
              <a:latin typeface="Arial"/>
              <a:ea typeface="黑体"/>
            </a:endParaRPr>
          </a:p>
        </p:txBody>
      </p:sp>
      <p:sp>
        <p:nvSpPr>
          <p:cNvPr id="176" name="矩形 175"/>
          <p:cNvSpPr/>
          <p:nvPr/>
        </p:nvSpPr>
        <p:spPr>
          <a:xfrm>
            <a:off x="4647010" y="1889522"/>
            <a:ext cx="1243013" cy="1076325"/>
          </a:xfrm>
          <a:prstGeom prst="rect">
            <a:avLst/>
          </a:prstGeom>
          <a:solidFill>
            <a:srgbClr val="ED7D31">
              <a:lumMod val="20000"/>
              <a:lumOff val="80000"/>
            </a:srgbClr>
          </a:solidFill>
          <a:ln>
            <a:noFill/>
          </a:ln>
          <a:effectLst/>
        </p:spPr>
        <p:txBody>
          <a:bodyPr lIns="56007" tIns="56007" rIns="74676" bIns="84011" spcCol="1270"/>
          <a:lstStyle/>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12.</a:t>
            </a:r>
            <a:r>
              <a:rPr lang="zh-CN" altLang="en-US" sz="1050" kern="0" dirty="0">
                <a:solidFill>
                  <a:sysClr val="windowText" lastClr="000000">
                    <a:lumMod val="75000"/>
                    <a:lumOff val="25000"/>
                  </a:sysClr>
                </a:solidFill>
                <a:latin typeface="Arial"/>
                <a:ea typeface="黑体"/>
              </a:rPr>
              <a:t> 预交金</a:t>
            </a: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13.</a:t>
            </a:r>
            <a:r>
              <a:rPr lang="zh-CN" altLang="en-US" sz="1050" kern="0" dirty="0">
                <a:solidFill>
                  <a:sysClr val="windowText" lastClr="000000">
                    <a:lumMod val="75000"/>
                    <a:lumOff val="25000"/>
                  </a:sysClr>
                </a:solidFill>
                <a:latin typeface="Arial"/>
                <a:ea typeface="黑体"/>
              </a:rPr>
              <a:t> 门诊收费</a:t>
            </a: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14.</a:t>
            </a:r>
            <a:r>
              <a:rPr lang="zh-CN" altLang="en-US" sz="1050" kern="0" dirty="0">
                <a:solidFill>
                  <a:sysClr val="windowText" lastClr="000000">
                    <a:lumMod val="75000"/>
                    <a:lumOff val="25000"/>
                  </a:sysClr>
                </a:solidFill>
                <a:latin typeface="Arial"/>
                <a:ea typeface="黑体"/>
              </a:rPr>
              <a:t> 住院结算 </a:t>
            </a: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15.</a:t>
            </a:r>
            <a:r>
              <a:rPr lang="zh-CN" altLang="en-US" sz="1050" kern="0" dirty="0">
                <a:solidFill>
                  <a:sysClr val="windowText" lastClr="000000">
                    <a:lumMod val="75000"/>
                    <a:lumOff val="25000"/>
                  </a:sysClr>
                </a:solidFill>
                <a:latin typeface="Arial"/>
                <a:ea typeface="黑体"/>
              </a:rPr>
              <a:t> 体检结算</a:t>
            </a: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16.</a:t>
            </a:r>
            <a:r>
              <a:rPr lang="zh-CN" altLang="en-US" sz="1050" kern="0" dirty="0">
                <a:solidFill>
                  <a:sysClr val="windowText" lastClr="000000">
                    <a:lumMod val="75000"/>
                    <a:lumOff val="25000"/>
                  </a:sysClr>
                </a:solidFill>
                <a:latin typeface="Arial"/>
                <a:ea typeface="黑体"/>
              </a:rPr>
              <a:t> 退费</a:t>
            </a: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17.</a:t>
            </a:r>
            <a:r>
              <a:rPr lang="zh-CN" altLang="en-US" sz="1050" kern="0" dirty="0">
                <a:solidFill>
                  <a:sysClr val="windowText" lastClr="000000">
                    <a:lumMod val="75000"/>
                    <a:lumOff val="25000"/>
                  </a:sysClr>
                </a:solidFill>
                <a:latin typeface="Arial"/>
                <a:ea typeface="黑体"/>
              </a:rPr>
              <a:t> 医保支付</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defRPr/>
            </a:pP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defRPr/>
            </a:pPr>
            <a:endParaRPr lang="zh-CN" altLang="en-US" sz="1050" kern="0" dirty="0">
              <a:solidFill>
                <a:sysClr val="windowText" lastClr="000000">
                  <a:lumMod val="75000"/>
                  <a:lumOff val="25000"/>
                </a:sysClr>
              </a:solidFill>
              <a:latin typeface="Arial"/>
              <a:ea typeface="黑体"/>
            </a:endParaRPr>
          </a:p>
        </p:txBody>
      </p:sp>
      <p:sp>
        <p:nvSpPr>
          <p:cNvPr id="177" name="TextBox 176"/>
          <p:cNvSpPr txBox="1"/>
          <p:nvPr/>
        </p:nvSpPr>
        <p:spPr>
          <a:xfrm>
            <a:off x="805458" y="4045898"/>
            <a:ext cx="2094310" cy="646331"/>
          </a:xfrm>
          <a:prstGeom prst="rect">
            <a:avLst/>
          </a:prstGeom>
          <a:noFill/>
        </p:spPr>
        <p:txBody>
          <a:bodyPr wrap="square">
            <a:spAutoFit/>
          </a:bodyPr>
          <a:lstStyle/>
          <a:p>
            <a:pPr fontAlgn="auto">
              <a:spcBef>
                <a:spcPts val="0"/>
              </a:spcBef>
              <a:spcAft>
                <a:spcPts val="0"/>
              </a:spcAft>
              <a:defRPr/>
            </a:pPr>
            <a:r>
              <a:rPr lang="zh-CN" altLang="en-US" kern="0" dirty="0">
                <a:solidFill>
                  <a:srgbClr val="C00000"/>
                </a:solidFill>
                <a:ea typeface="方正兰亭纤黑_GBK" panose="02010600030101010101" pitchFamily="2" charset="-122"/>
                <a:cs typeface="+mn-cs"/>
              </a:rPr>
              <a:t>医院经济宏观管控 </a:t>
            </a:r>
            <a:endParaRPr lang="en-US" altLang="zh-CN" kern="0" dirty="0">
              <a:solidFill>
                <a:srgbClr val="C00000"/>
              </a:solidFill>
              <a:ea typeface="方正兰亭纤黑_GBK" panose="02010600030101010101" pitchFamily="2" charset="-122"/>
              <a:cs typeface="+mn-cs"/>
            </a:endParaRPr>
          </a:p>
          <a:p>
            <a:pPr algn="ctr" fontAlgn="auto">
              <a:spcBef>
                <a:spcPts val="0"/>
              </a:spcBef>
              <a:spcAft>
                <a:spcPts val="0"/>
              </a:spcAft>
              <a:defRPr/>
            </a:pPr>
            <a:r>
              <a:rPr lang="zh-CN" altLang="en-US" kern="0" dirty="0">
                <a:solidFill>
                  <a:srgbClr val="C00000"/>
                </a:solidFill>
                <a:ea typeface="方正兰亭纤黑_GBK" panose="02010600030101010101" pitchFamily="2" charset="-122"/>
                <a:cs typeface="+mn-cs"/>
              </a:rPr>
              <a:t>  全过程管理</a:t>
            </a:r>
            <a:endParaRPr lang="zh-CN" altLang="en-US" kern="0" dirty="0">
              <a:solidFill>
                <a:sysClr val="windowText" lastClr="000000"/>
              </a:solidFill>
              <a:ea typeface="方正兰亭纤黑_GBK" panose="02010600030101010101" pitchFamily="2" charset="-122"/>
              <a:cs typeface="+mn-cs"/>
            </a:endParaRPr>
          </a:p>
        </p:txBody>
      </p:sp>
      <p:sp>
        <p:nvSpPr>
          <p:cNvPr id="178" name="右箭头 177"/>
          <p:cNvSpPr/>
          <p:nvPr/>
        </p:nvSpPr>
        <p:spPr>
          <a:xfrm rot="10800000">
            <a:off x="3039666" y="2626519"/>
            <a:ext cx="24645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79" name="下箭头 178"/>
          <p:cNvSpPr/>
          <p:nvPr/>
        </p:nvSpPr>
        <p:spPr>
          <a:xfrm rot="10800000">
            <a:off x="2301478" y="2338388"/>
            <a:ext cx="184547" cy="245269"/>
          </a:xfrm>
          <a:prstGeom prst="down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0" name="矩形 179"/>
          <p:cNvSpPr/>
          <p:nvPr/>
        </p:nvSpPr>
        <p:spPr>
          <a:xfrm>
            <a:off x="3346847" y="3018235"/>
            <a:ext cx="1243013" cy="1077515"/>
          </a:xfrm>
          <a:prstGeom prst="rect">
            <a:avLst/>
          </a:prstGeom>
          <a:solidFill>
            <a:srgbClr val="ED7D31">
              <a:lumMod val="20000"/>
              <a:lumOff val="80000"/>
            </a:srgbClr>
          </a:solidFill>
          <a:ln>
            <a:noFill/>
          </a:ln>
          <a:effectLst/>
        </p:spPr>
        <p:txBody>
          <a:bodyPr lIns="56007" tIns="56007" rIns="74676" bIns="84011" spcCol="1270"/>
          <a:lstStyle/>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7.</a:t>
            </a:r>
            <a:r>
              <a:rPr lang="zh-CN" altLang="en-US" sz="1050" kern="0" dirty="0">
                <a:solidFill>
                  <a:sysClr val="windowText" lastClr="000000">
                    <a:lumMod val="75000"/>
                    <a:lumOff val="25000"/>
                  </a:sysClr>
                </a:solidFill>
                <a:latin typeface="Arial"/>
                <a:ea typeface="黑体"/>
              </a:rPr>
              <a:t> 资产购置</a:t>
            </a:r>
            <a:endParaRPr lang="en-US" altLang="zh-CN" sz="105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8.</a:t>
            </a:r>
            <a:r>
              <a:rPr lang="zh-CN" altLang="en-US" sz="1050" kern="0" dirty="0">
                <a:solidFill>
                  <a:sysClr val="windowText" lastClr="000000">
                    <a:lumMod val="75000"/>
                    <a:lumOff val="25000"/>
                  </a:sysClr>
                </a:solidFill>
                <a:latin typeface="Arial"/>
                <a:ea typeface="黑体"/>
              </a:rPr>
              <a:t> 合同付款</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9.</a:t>
            </a:r>
            <a:r>
              <a:rPr lang="zh-CN" altLang="en-US" sz="1050" kern="0" dirty="0">
                <a:solidFill>
                  <a:sysClr val="windowText" lastClr="000000">
                    <a:lumMod val="75000"/>
                    <a:lumOff val="25000"/>
                  </a:sysClr>
                </a:solidFill>
                <a:latin typeface="Arial"/>
                <a:ea typeface="黑体"/>
              </a:rPr>
              <a:t> 资产变动</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10.</a:t>
            </a:r>
            <a:r>
              <a:rPr lang="zh-CN" altLang="en-US" sz="1050" kern="0" dirty="0">
                <a:solidFill>
                  <a:sysClr val="windowText" lastClr="000000">
                    <a:lumMod val="75000"/>
                    <a:lumOff val="25000"/>
                  </a:sysClr>
                </a:solidFill>
                <a:latin typeface="Arial"/>
                <a:ea typeface="黑体"/>
              </a:rPr>
              <a:t> 资产处置</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11.</a:t>
            </a:r>
            <a:r>
              <a:rPr lang="zh-CN" altLang="en-US" sz="1050" kern="0" dirty="0">
                <a:solidFill>
                  <a:sysClr val="windowText" lastClr="000000">
                    <a:lumMod val="75000"/>
                    <a:lumOff val="25000"/>
                  </a:sysClr>
                </a:solidFill>
                <a:latin typeface="Arial"/>
                <a:ea typeface="黑体"/>
              </a:rPr>
              <a:t> 科技成果转化</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dirty="0">
                <a:solidFill>
                  <a:sysClr val="windowText" lastClr="000000">
                    <a:lumMod val="75000"/>
                    <a:lumOff val="25000"/>
                  </a:sysClr>
                </a:solidFill>
                <a:latin typeface="Arial"/>
                <a:ea typeface="黑体"/>
              </a:rPr>
              <a:t>……</a:t>
            </a:r>
            <a:endParaRPr lang="zh-CN" altLang="en-US" sz="1050" dirty="0">
              <a:solidFill>
                <a:sysClr val="windowText" lastClr="000000">
                  <a:lumMod val="75000"/>
                  <a:lumOff val="25000"/>
                </a:sysClr>
              </a:solidFill>
              <a:latin typeface="Arial"/>
              <a:ea typeface="黑体"/>
            </a:endParaRPr>
          </a:p>
        </p:txBody>
      </p:sp>
      <p:sp>
        <p:nvSpPr>
          <p:cNvPr id="181" name="矩形 180"/>
          <p:cNvSpPr/>
          <p:nvPr/>
        </p:nvSpPr>
        <p:spPr>
          <a:xfrm>
            <a:off x="4658916" y="3020616"/>
            <a:ext cx="1243013" cy="1076325"/>
          </a:xfrm>
          <a:prstGeom prst="rect">
            <a:avLst/>
          </a:prstGeom>
          <a:solidFill>
            <a:srgbClr val="ED7D31">
              <a:lumMod val="20000"/>
              <a:lumOff val="80000"/>
            </a:srgbClr>
          </a:solidFill>
          <a:ln>
            <a:noFill/>
          </a:ln>
          <a:effectLst/>
        </p:spPr>
        <p:txBody>
          <a:bodyPr lIns="56007" tIns="56007" rIns="74676" bIns="84011" spcCol="1270"/>
          <a:lstStyle/>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18.</a:t>
            </a:r>
            <a:r>
              <a:rPr lang="zh-CN" altLang="en-US" sz="1050" kern="0" dirty="0">
                <a:solidFill>
                  <a:sysClr val="windowText" lastClr="000000">
                    <a:lumMod val="75000"/>
                    <a:lumOff val="25000"/>
                  </a:sysClr>
                </a:solidFill>
                <a:latin typeface="Arial"/>
                <a:ea typeface="黑体"/>
              </a:rPr>
              <a:t>工资保险</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19.</a:t>
            </a:r>
            <a:r>
              <a:rPr lang="zh-CN" altLang="en-US" sz="1050" kern="0" dirty="0">
                <a:solidFill>
                  <a:sysClr val="windowText" lastClr="000000">
                    <a:lumMod val="75000"/>
                    <a:lumOff val="25000"/>
                  </a:sysClr>
                </a:solidFill>
                <a:latin typeface="Arial"/>
                <a:ea typeface="黑体"/>
              </a:rPr>
              <a:t>工资支付</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20.</a:t>
            </a:r>
            <a:r>
              <a:rPr lang="zh-CN" altLang="en-US" sz="1050" kern="0" dirty="0">
                <a:solidFill>
                  <a:sysClr val="windowText" lastClr="000000">
                    <a:lumMod val="75000"/>
                    <a:lumOff val="25000"/>
                  </a:sysClr>
                </a:solidFill>
                <a:latin typeface="Arial"/>
                <a:ea typeface="黑体"/>
              </a:rPr>
              <a:t>借款 </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21.</a:t>
            </a:r>
            <a:r>
              <a:rPr lang="zh-CN" altLang="en-US" sz="1050" kern="0" dirty="0">
                <a:solidFill>
                  <a:sysClr val="windowText" lastClr="000000">
                    <a:lumMod val="75000"/>
                    <a:lumOff val="25000"/>
                  </a:sysClr>
                </a:solidFill>
                <a:latin typeface="Arial"/>
                <a:ea typeface="黑体"/>
              </a:rPr>
              <a:t>报销</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22.</a:t>
            </a:r>
            <a:r>
              <a:rPr lang="zh-CN" altLang="en-US" sz="1050" kern="0" dirty="0">
                <a:solidFill>
                  <a:sysClr val="windowText" lastClr="000000">
                    <a:lumMod val="75000"/>
                    <a:lumOff val="25000"/>
                  </a:sysClr>
                </a:solidFill>
                <a:latin typeface="Arial"/>
                <a:ea typeface="黑体"/>
              </a:rPr>
              <a:t> 规培收支</a:t>
            </a:r>
            <a:endParaRPr lang="en-US" altLang="zh-CN" sz="1050" kern="0" dirty="0">
              <a:solidFill>
                <a:sysClr val="windowText" lastClr="000000">
                  <a:lumMod val="75000"/>
                  <a:lumOff val="25000"/>
                </a:sysClr>
              </a:solidFill>
              <a:latin typeface="Arial"/>
              <a:ea typeface="黑体"/>
            </a:endParaRPr>
          </a:p>
          <a:p>
            <a:pPr marL="85725" lvl="1" indent="-85725" defTabSz="466725" fontAlgn="auto">
              <a:lnSpc>
                <a:spcPct val="90000"/>
              </a:lnSpc>
              <a:spcAft>
                <a:spcPct val="15000"/>
              </a:spcAft>
              <a:buFontTx/>
              <a:buChar char="••"/>
              <a:defRPr/>
            </a:pPr>
            <a:r>
              <a:rPr lang="en-US" altLang="zh-CN" sz="1050" kern="0" dirty="0">
                <a:solidFill>
                  <a:sysClr val="windowText" lastClr="000000">
                    <a:lumMod val="75000"/>
                    <a:lumOff val="25000"/>
                  </a:sysClr>
                </a:solidFill>
                <a:latin typeface="Arial"/>
                <a:ea typeface="黑体"/>
              </a:rPr>
              <a:t>……</a:t>
            </a:r>
          </a:p>
          <a:p>
            <a:pPr marL="85725" lvl="1" indent="-85725" defTabSz="466725" fontAlgn="auto">
              <a:lnSpc>
                <a:spcPct val="90000"/>
              </a:lnSpc>
              <a:spcAft>
                <a:spcPct val="15000"/>
              </a:spcAft>
              <a:defRPr/>
            </a:pPr>
            <a:endParaRPr lang="zh-CN" altLang="en-US" sz="1050" dirty="0">
              <a:solidFill>
                <a:sysClr val="windowText" lastClr="000000">
                  <a:lumMod val="75000"/>
                  <a:lumOff val="25000"/>
                </a:sysClr>
              </a:solidFill>
              <a:latin typeface="Arial"/>
              <a:ea typeface="黑体"/>
            </a:endParaRPr>
          </a:p>
        </p:txBody>
      </p:sp>
      <p:sp>
        <p:nvSpPr>
          <p:cNvPr id="182" name="右箭头 181"/>
          <p:cNvSpPr/>
          <p:nvPr/>
        </p:nvSpPr>
        <p:spPr>
          <a:xfrm rot="10800000">
            <a:off x="5925741" y="3136107"/>
            <a:ext cx="245269" cy="184547"/>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3" name="TextBox 182"/>
          <p:cNvSpPr txBox="1"/>
          <p:nvPr/>
        </p:nvSpPr>
        <p:spPr>
          <a:xfrm>
            <a:off x="6746082" y="4110038"/>
            <a:ext cx="1627585" cy="369332"/>
          </a:xfrm>
          <a:prstGeom prst="rect">
            <a:avLst/>
          </a:prstGeom>
          <a:noFill/>
        </p:spPr>
        <p:txBody>
          <a:bodyPr>
            <a:spAutoFit/>
          </a:bodyPr>
          <a:lstStyle/>
          <a:p>
            <a:pPr algn="ctr" fontAlgn="auto">
              <a:spcBef>
                <a:spcPts val="0"/>
              </a:spcBef>
              <a:spcAft>
                <a:spcPts val="0"/>
              </a:spcAft>
              <a:defRPr/>
            </a:pPr>
            <a:r>
              <a:rPr lang="zh-CN" altLang="en-US" kern="0" dirty="0">
                <a:solidFill>
                  <a:srgbClr val="C00000"/>
                </a:solidFill>
                <a:ea typeface="方正兰亭纤黑_GBK" panose="02010600030101010101" pitchFamily="2" charset="-122"/>
                <a:cs typeface="+mn-cs"/>
              </a:rPr>
              <a:t>精细化管理 </a:t>
            </a:r>
            <a:endParaRPr lang="en-US" altLang="zh-CN" kern="0" dirty="0">
              <a:solidFill>
                <a:srgbClr val="C00000"/>
              </a:solidFill>
              <a:ea typeface="方正兰亭纤黑_GBK" panose="02010600030101010101" pitchFamily="2" charset="-122"/>
              <a:cs typeface="+mn-cs"/>
            </a:endParaRPr>
          </a:p>
        </p:txBody>
      </p:sp>
      <p:sp>
        <p:nvSpPr>
          <p:cNvPr id="184" name="下箭头 183"/>
          <p:cNvSpPr/>
          <p:nvPr/>
        </p:nvSpPr>
        <p:spPr>
          <a:xfrm rot="10800000" flipV="1">
            <a:off x="2291954" y="2839641"/>
            <a:ext cx="183356" cy="245269"/>
          </a:xfrm>
          <a:prstGeom prst="down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5" name="右箭头 184"/>
          <p:cNvSpPr/>
          <p:nvPr/>
        </p:nvSpPr>
        <p:spPr>
          <a:xfrm rot="10800000" flipH="1">
            <a:off x="1696641" y="2614613"/>
            <a:ext cx="24645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6" name="右箭头 185"/>
          <p:cNvSpPr/>
          <p:nvPr/>
        </p:nvSpPr>
        <p:spPr>
          <a:xfrm rot="10800000">
            <a:off x="1670448" y="3600451"/>
            <a:ext cx="24526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7" name="右箭头 186"/>
          <p:cNvSpPr/>
          <p:nvPr/>
        </p:nvSpPr>
        <p:spPr>
          <a:xfrm rot="2106764">
            <a:off x="1688307" y="2365773"/>
            <a:ext cx="24526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8" name="右箭头 187"/>
          <p:cNvSpPr/>
          <p:nvPr/>
        </p:nvSpPr>
        <p:spPr>
          <a:xfrm rot="8697200">
            <a:off x="1694260" y="2881313"/>
            <a:ext cx="24526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89" name="下箭头 188"/>
          <p:cNvSpPr/>
          <p:nvPr/>
        </p:nvSpPr>
        <p:spPr>
          <a:xfrm rot="10800000" flipV="1">
            <a:off x="2283619" y="3311129"/>
            <a:ext cx="183356" cy="246459"/>
          </a:xfrm>
          <a:prstGeom prst="down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90" name="右箭头 189"/>
          <p:cNvSpPr/>
          <p:nvPr/>
        </p:nvSpPr>
        <p:spPr>
          <a:xfrm rot="10800000">
            <a:off x="3039666" y="3138488"/>
            <a:ext cx="24645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
        <p:nvSpPr>
          <p:cNvPr id="191" name="右箭头 190"/>
          <p:cNvSpPr/>
          <p:nvPr/>
        </p:nvSpPr>
        <p:spPr>
          <a:xfrm rot="10800000">
            <a:off x="5926932" y="2616994"/>
            <a:ext cx="245269" cy="183356"/>
          </a:xfrm>
          <a:prstGeom prst="rightArrow">
            <a:avLst/>
          </a:prstGeom>
          <a:noFill/>
          <a:ln w="12700" cap="flat" cmpd="sng" algn="ctr">
            <a:solidFill>
              <a:srgbClr val="C00000"/>
            </a:solidFill>
            <a:prstDash val="solid"/>
            <a:miter lim="800000"/>
          </a:ln>
          <a:effectLst/>
        </p:spPr>
        <p:txBody>
          <a:bodyPr anchor="ctr"/>
          <a:lstStyle/>
          <a:p>
            <a:pPr algn="ctr" fontAlgn="auto">
              <a:spcBef>
                <a:spcPts val="0"/>
              </a:spcBef>
              <a:spcAft>
                <a:spcPts val="0"/>
              </a:spcAft>
              <a:defRPr/>
            </a:pPr>
            <a:endParaRPr lang="zh-CN" altLang="en-US" kern="0">
              <a:solidFill>
                <a:sysClr val="window" lastClr="FFFFFF"/>
              </a:solidFill>
              <a:latin typeface="Arial"/>
              <a:ea typeface="黑体"/>
              <a:cs typeface="+mn-cs"/>
            </a:endParaRPr>
          </a:p>
        </p:txBody>
      </p:sp>
    </p:spTree>
    <p:extLst>
      <p:ext uri="{BB962C8B-B14F-4D97-AF65-F5344CB8AC3E}">
        <p14:creationId xmlns:p14="http://schemas.microsoft.com/office/powerpoint/2010/main" val="16883241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组合 4"/>
          <p:cNvGrpSpPr>
            <a:grpSpLocks/>
          </p:cNvGrpSpPr>
          <p:nvPr/>
        </p:nvGrpSpPr>
        <p:grpSpPr bwMode="auto">
          <a:xfrm>
            <a:off x="34529" y="844154"/>
            <a:ext cx="8857951" cy="3942159"/>
            <a:chOff x="266266" y="969599"/>
            <a:chExt cx="12112165" cy="6088281"/>
          </a:xfrm>
        </p:grpSpPr>
        <p:grpSp>
          <p:nvGrpSpPr>
            <p:cNvPr id="47108" name="Group 12"/>
            <p:cNvGrpSpPr>
              <a:grpSpLocks/>
            </p:cNvGrpSpPr>
            <p:nvPr/>
          </p:nvGrpSpPr>
          <p:grpSpPr bwMode="auto">
            <a:xfrm>
              <a:off x="3827995" y="1339126"/>
              <a:ext cx="4543696" cy="4388543"/>
              <a:chOff x="1367" y="1026"/>
              <a:chExt cx="3084" cy="2947"/>
            </a:xfrm>
          </p:grpSpPr>
          <p:sp>
            <p:nvSpPr>
              <p:cNvPr id="37" name="Arc 13"/>
              <p:cNvSpPr>
                <a:spLocks/>
              </p:cNvSpPr>
              <p:nvPr/>
            </p:nvSpPr>
            <p:spPr bwMode="invGray">
              <a:xfrm rot="5400000" flipH="1">
                <a:off x="2327" y="2173"/>
                <a:ext cx="1479" cy="2126"/>
              </a:xfrm>
              <a:custGeom>
                <a:avLst/>
                <a:gdLst>
                  <a:gd name="T0" fmla="*/ 1 w 21600"/>
                  <a:gd name="T1" fmla="*/ 11 h 29835"/>
                  <a:gd name="T2" fmla="*/ 3 w 21600"/>
                  <a:gd name="T3" fmla="*/ 0 h 29835"/>
                  <a:gd name="T4" fmla="*/ 7 w 21600"/>
                  <a:gd name="T5" fmla="*/ 6 h 29835"/>
                  <a:gd name="T6" fmla="*/ 0 60000 65536"/>
                  <a:gd name="T7" fmla="*/ 0 60000 65536"/>
                  <a:gd name="T8" fmla="*/ 0 60000 65536"/>
                  <a:gd name="T9" fmla="*/ 0 w 21600"/>
                  <a:gd name="T10" fmla="*/ 0 h 29835"/>
                  <a:gd name="T11" fmla="*/ 21600 w 21600"/>
                  <a:gd name="T12" fmla="*/ 29835 h 29835"/>
                </a:gdLst>
                <a:ahLst/>
                <a:cxnLst>
                  <a:cxn ang="T6">
                    <a:pos x="T0" y="T1"/>
                  </a:cxn>
                  <a:cxn ang="T7">
                    <a:pos x="T2" y="T3"/>
                  </a:cxn>
                  <a:cxn ang="T8">
                    <a:pos x="T4" y="T5"/>
                  </a:cxn>
                </a:cxnLst>
                <a:rect l="T9" t="T10" r="T11" b="T12"/>
                <a:pathLst>
                  <a:path w="21600" h="29835" fill="none" extrusionOk="0">
                    <a:moveTo>
                      <a:pt x="4176" y="29835"/>
                    </a:moveTo>
                    <a:cubicBezTo>
                      <a:pt x="1463" y="26131"/>
                      <a:pt x="0" y="21659"/>
                      <a:pt x="0" y="17068"/>
                    </a:cubicBezTo>
                    <a:cubicBezTo>
                      <a:pt x="-1" y="10392"/>
                      <a:pt x="3086" y="4091"/>
                      <a:pt x="8362" y="0"/>
                    </a:cubicBezTo>
                  </a:path>
                  <a:path w="21600" h="29835" stroke="0" extrusionOk="0">
                    <a:moveTo>
                      <a:pt x="4176" y="29835"/>
                    </a:moveTo>
                    <a:cubicBezTo>
                      <a:pt x="1463" y="26131"/>
                      <a:pt x="0" y="21659"/>
                      <a:pt x="0" y="17068"/>
                    </a:cubicBezTo>
                    <a:cubicBezTo>
                      <a:pt x="-1" y="10392"/>
                      <a:pt x="3086" y="4091"/>
                      <a:pt x="8362" y="0"/>
                    </a:cubicBezTo>
                    <a:lnTo>
                      <a:pt x="21600" y="17068"/>
                    </a:lnTo>
                    <a:close/>
                  </a:path>
                </a:pathLst>
              </a:custGeom>
              <a:noFill/>
              <a:ln w="38100" cap="rnd">
                <a:solidFill>
                  <a:srgbClr val="000000"/>
                </a:solidFill>
                <a:prstDash val="sysDot"/>
                <a:round/>
                <a:headEnd/>
                <a:tailEnd type="arrow" w="med" len="me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860951" eaLnBrk="1" hangingPunct="1">
                  <a:defRPr/>
                </a:pPr>
                <a:endParaRPr lang="zh-CN" altLang="en-US" sz="1725" kern="0" dirty="0">
                  <a:solidFill>
                    <a:srgbClr val="333333"/>
                  </a:solidFill>
                  <a:ea typeface="方正兰亭纤黑_GBK" panose="02010600030101010101" pitchFamily="2" charset="-122"/>
                </a:endParaRPr>
              </a:p>
            </p:txBody>
          </p:sp>
          <p:sp>
            <p:nvSpPr>
              <p:cNvPr id="38" name="Arc 14"/>
              <p:cNvSpPr>
                <a:spLocks/>
              </p:cNvSpPr>
              <p:nvPr/>
            </p:nvSpPr>
            <p:spPr bwMode="invGray">
              <a:xfrm rot="5400000" flipH="1">
                <a:off x="893" y="1752"/>
                <a:ext cx="2491" cy="1537"/>
              </a:xfrm>
              <a:custGeom>
                <a:avLst/>
                <a:gdLst>
                  <a:gd name="T0" fmla="*/ 12 w 36369"/>
                  <a:gd name="T1" fmla="*/ 4 h 21600"/>
                  <a:gd name="T2" fmla="*/ 0 w 36369"/>
                  <a:gd name="T3" fmla="*/ 4 h 21600"/>
                  <a:gd name="T4" fmla="*/ 6 w 36369"/>
                  <a:gd name="T5" fmla="*/ 0 h 21600"/>
                  <a:gd name="T6" fmla="*/ 0 60000 65536"/>
                  <a:gd name="T7" fmla="*/ 0 60000 65536"/>
                  <a:gd name="T8" fmla="*/ 0 60000 65536"/>
                  <a:gd name="T9" fmla="*/ 0 w 36369"/>
                  <a:gd name="T10" fmla="*/ 0 h 21600"/>
                  <a:gd name="T11" fmla="*/ 36369 w 36369"/>
                  <a:gd name="T12" fmla="*/ 21600 h 21600"/>
                </a:gdLst>
                <a:ahLst/>
                <a:cxnLst>
                  <a:cxn ang="T6">
                    <a:pos x="T0" y="T1"/>
                  </a:cxn>
                  <a:cxn ang="T7">
                    <a:pos x="T2" y="T3"/>
                  </a:cxn>
                  <a:cxn ang="T8">
                    <a:pos x="T4" y="T5"/>
                  </a:cxn>
                </a:cxnLst>
                <a:rect l="T9" t="T10" r="T11" b="T12"/>
                <a:pathLst>
                  <a:path w="36369" h="21600" fill="none" extrusionOk="0">
                    <a:moveTo>
                      <a:pt x="36368" y="11956"/>
                    </a:moveTo>
                    <a:cubicBezTo>
                      <a:pt x="32365" y="17980"/>
                      <a:pt x="25612" y="21599"/>
                      <a:pt x="18380" y="21600"/>
                    </a:cubicBezTo>
                    <a:cubicBezTo>
                      <a:pt x="10889" y="21600"/>
                      <a:pt x="3933" y="17719"/>
                      <a:pt x="-1" y="11345"/>
                    </a:cubicBezTo>
                  </a:path>
                  <a:path w="36369" h="21600" stroke="0" extrusionOk="0">
                    <a:moveTo>
                      <a:pt x="36368" y="11956"/>
                    </a:moveTo>
                    <a:cubicBezTo>
                      <a:pt x="32365" y="17980"/>
                      <a:pt x="25612" y="21599"/>
                      <a:pt x="18380" y="21600"/>
                    </a:cubicBezTo>
                    <a:cubicBezTo>
                      <a:pt x="10889" y="21600"/>
                      <a:pt x="3933" y="17719"/>
                      <a:pt x="-1" y="11345"/>
                    </a:cubicBezTo>
                    <a:lnTo>
                      <a:pt x="18380" y="0"/>
                    </a:lnTo>
                    <a:close/>
                  </a:path>
                </a:pathLst>
              </a:custGeom>
              <a:noFill/>
              <a:ln w="38100" cap="rnd">
                <a:solidFill>
                  <a:srgbClr val="000000"/>
                </a:solidFill>
                <a:prstDash val="sysDot"/>
                <a:round/>
                <a:headEnd/>
                <a:tailEnd type="arrow" w="med" len="me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860951" eaLnBrk="1" hangingPunct="1">
                  <a:defRPr/>
                </a:pPr>
                <a:endParaRPr lang="zh-CN" altLang="en-US" sz="1725" kern="0" dirty="0">
                  <a:solidFill>
                    <a:srgbClr val="333333"/>
                  </a:solidFill>
                  <a:ea typeface="方正兰亭纤黑_GBK" panose="02010600030101010101" pitchFamily="2" charset="-122"/>
                </a:endParaRPr>
              </a:p>
            </p:txBody>
          </p:sp>
          <p:sp>
            <p:nvSpPr>
              <p:cNvPr id="39" name="Arc 15"/>
              <p:cNvSpPr>
                <a:spLocks/>
              </p:cNvSpPr>
              <p:nvPr/>
            </p:nvSpPr>
            <p:spPr bwMode="invGray">
              <a:xfrm rot="5400000" flipH="1">
                <a:off x="2153" y="871"/>
                <a:ext cx="1477" cy="1787"/>
              </a:xfrm>
              <a:custGeom>
                <a:avLst/>
                <a:gdLst>
                  <a:gd name="T0" fmla="*/ 6 w 21600"/>
                  <a:gd name="T1" fmla="*/ 0 h 25100"/>
                  <a:gd name="T2" fmla="*/ 6 w 21600"/>
                  <a:gd name="T3" fmla="*/ 9 h 25100"/>
                  <a:gd name="T4" fmla="*/ 0 w 21600"/>
                  <a:gd name="T5" fmla="*/ 4 h 25100"/>
                  <a:gd name="T6" fmla="*/ 0 60000 65536"/>
                  <a:gd name="T7" fmla="*/ 0 60000 65536"/>
                  <a:gd name="T8" fmla="*/ 0 60000 65536"/>
                  <a:gd name="T9" fmla="*/ 0 w 21600"/>
                  <a:gd name="T10" fmla="*/ 0 h 25100"/>
                  <a:gd name="T11" fmla="*/ 21600 w 21600"/>
                  <a:gd name="T12" fmla="*/ 25100 h 25100"/>
                </a:gdLst>
                <a:ahLst/>
                <a:cxnLst>
                  <a:cxn ang="T6">
                    <a:pos x="T0" y="T1"/>
                  </a:cxn>
                  <a:cxn ang="T7">
                    <a:pos x="T2" y="T3"/>
                  </a:cxn>
                  <a:cxn ang="T8">
                    <a:pos x="T4" y="T5"/>
                  </a:cxn>
                </a:cxnLst>
                <a:rect l="T9" t="T10" r="T11" b="T12"/>
                <a:pathLst>
                  <a:path w="21600" h="25100" fill="none" extrusionOk="0">
                    <a:moveTo>
                      <a:pt x="17687" y="0"/>
                    </a:moveTo>
                    <a:cubicBezTo>
                      <a:pt x="20234" y="3632"/>
                      <a:pt x="21600" y="7961"/>
                      <a:pt x="21600" y="12398"/>
                    </a:cubicBezTo>
                    <a:cubicBezTo>
                      <a:pt x="21600" y="16962"/>
                      <a:pt x="20154" y="21408"/>
                      <a:pt x="17470" y="25100"/>
                    </a:cubicBezTo>
                  </a:path>
                  <a:path w="21600" h="25100" stroke="0" extrusionOk="0">
                    <a:moveTo>
                      <a:pt x="17687" y="0"/>
                    </a:moveTo>
                    <a:cubicBezTo>
                      <a:pt x="20234" y="3632"/>
                      <a:pt x="21600" y="7961"/>
                      <a:pt x="21600" y="12398"/>
                    </a:cubicBezTo>
                    <a:cubicBezTo>
                      <a:pt x="21600" y="16962"/>
                      <a:pt x="20154" y="21408"/>
                      <a:pt x="17470" y="25100"/>
                    </a:cubicBezTo>
                    <a:lnTo>
                      <a:pt x="0" y="12398"/>
                    </a:lnTo>
                    <a:close/>
                  </a:path>
                </a:pathLst>
              </a:custGeom>
              <a:noFill/>
              <a:ln w="38100" cap="rnd">
                <a:solidFill>
                  <a:srgbClr val="000000"/>
                </a:solidFill>
                <a:prstDash val="sysDot"/>
                <a:round/>
                <a:headEnd/>
                <a:tailEnd type="arrow" w="med" len="me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860951" eaLnBrk="1" hangingPunct="1">
                  <a:defRPr/>
                </a:pPr>
                <a:endParaRPr lang="zh-CN" altLang="en-US" sz="1725" kern="0" dirty="0">
                  <a:solidFill>
                    <a:srgbClr val="333333"/>
                  </a:solidFill>
                  <a:ea typeface="方正兰亭纤黑_GBK" panose="02010600030101010101" pitchFamily="2" charset="-122"/>
                </a:endParaRPr>
              </a:p>
            </p:txBody>
          </p:sp>
          <p:sp>
            <p:nvSpPr>
              <p:cNvPr id="40" name="Arc 16"/>
              <p:cNvSpPr>
                <a:spLocks/>
              </p:cNvSpPr>
              <p:nvPr/>
            </p:nvSpPr>
            <p:spPr bwMode="invGray">
              <a:xfrm rot="5400000" flipH="1">
                <a:off x="2557" y="1629"/>
                <a:ext cx="2252" cy="1538"/>
              </a:xfrm>
              <a:custGeom>
                <a:avLst/>
                <a:gdLst>
                  <a:gd name="T0" fmla="*/ 0 w 32922"/>
                  <a:gd name="T1" fmla="*/ 2 h 21600"/>
                  <a:gd name="T2" fmla="*/ 11 w 32922"/>
                  <a:gd name="T3" fmla="*/ 4 h 21600"/>
                  <a:gd name="T4" fmla="*/ 5 w 32922"/>
                  <a:gd name="T5" fmla="*/ 8 h 21600"/>
                  <a:gd name="T6" fmla="*/ 0 60000 65536"/>
                  <a:gd name="T7" fmla="*/ 0 60000 65536"/>
                  <a:gd name="T8" fmla="*/ 0 60000 65536"/>
                  <a:gd name="T9" fmla="*/ 0 w 32922"/>
                  <a:gd name="T10" fmla="*/ 0 h 21600"/>
                  <a:gd name="T11" fmla="*/ 32922 w 32922"/>
                  <a:gd name="T12" fmla="*/ 21600 h 21600"/>
                </a:gdLst>
                <a:ahLst/>
                <a:cxnLst>
                  <a:cxn ang="T6">
                    <a:pos x="T0" y="T1"/>
                  </a:cxn>
                  <a:cxn ang="T7">
                    <a:pos x="T2" y="T3"/>
                  </a:cxn>
                  <a:cxn ang="T8">
                    <a:pos x="T4" y="T5"/>
                  </a:cxn>
                </a:cxnLst>
                <a:rect l="T9" t="T10" r="T11" b="T12"/>
                <a:pathLst>
                  <a:path w="32922" h="21600" fill="none" extrusionOk="0">
                    <a:moveTo>
                      <a:pt x="-1" y="5871"/>
                    </a:moveTo>
                    <a:cubicBezTo>
                      <a:pt x="4006" y="2100"/>
                      <a:pt x="9302" y="-1"/>
                      <a:pt x="14805" y="0"/>
                    </a:cubicBezTo>
                    <a:cubicBezTo>
                      <a:pt x="22120" y="0"/>
                      <a:pt x="28938" y="3702"/>
                      <a:pt x="32922" y="9838"/>
                    </a:cubicBezTo>
                  </a:path>
                  <a:path w="32922" h="21600" stroke="0" extrusionOk="0">
                    <a:moveTo>
                      <a:pt x="-1" y="5871"/>
                    </a:moveTo>
                    <a:cubicBezTo>
                      <a:pt x="4006" y="2100"/>
                      <a:pt x="9302" y="-1"/>
                      <a:pt x="14805" y="0"/>
                    </a:cubicBezTo>
                    <a:cubicBezTo>
                      <a:pt x="22120" y="0"/>
                      <a:pt x="28938" y="3702"/>
                      <a:pt x="32922" y="9838"/>
                    </a:cubicBezTo>
                    <a:lnTo>
                      <a:pt x="14805" y="21600"/>
                    </a:lnTo>
                    <a:close/>
                  </a:path>
                </a:pathLst>
              </a:custGeom>
              <a:noFill/>
              <a:ln w="38100" cap="rnd">
                <a:solidFill>
                  <a:srgbClr val="000000"/>
                </a:solidFill>
                <a:prstDash val="sysDot"/>
                <a:round/>
                <a:headEnd/>
                <a:tailEnd type="arrow" w="med" len="me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860951" eaLnBrk="1" hangingPunct="1">
                  <a:defRPr/>
                </a:pPr>
                <a:endParaRPr lang="zh-CN" altLang="en-US" sz="1725" kern="0" dirty="0">
                  <a:solidFill>
                    <a:srgbClr val="333333"/>
                  </a:solidFill>
                  <a:ea typeface="方正兰亭纤黑_GBK" panose="02010600030101010101" pitchFamily="2" charset="-122"/>
                </a:endParaRPr>
              </a:p>
            </p:txBody>
          </p:sp>
        </p:grpSp>
        <p:sp>
          <p:nvSpPr>
            <p:cNvPr id="7" name="AutoShape 18"/>
            <p:cNvSpPr>
              <a:spLocks noChangeArrowheads="1"/>
            </p:cNvSpPr>
            <p:nvPr/>
          </p:nvSpPr>
          <p:spPr bwMode="gray">
            <a:xfrm flipH="1">
              <a:off x="7764991" y="2308249"/>
              <a:ext cx="2235290" cy="2342637"/>
            </a:xfrm>
            <a:prstGeom prst="rightArrow">
              <a:avLst>
                <a:gd name="adj1" fmla="val 65176"/>
                <a:gd name="adj2" fmla="val 33468"/>
              </a:avLst>
            </a:prstGeom>
            <a:gradFill rotWithShape="1">
              <a:gsLst>
                <a:gs pos="0">
                  <a:srgbClr val="C6DEF3"/>
                </a:gs>
                <a:gs pos="50000">
                  <a:srgbClr val="C6DEF3">
                    <a:gamma/>
                    <a:tint val="40000"/>
                    <a:invGamma/>
                  </a:srgbClr>
                </a:gs>
                <a:gs pos="100000">
                  <a:srgbClr val="C6DEF3"/>
                </a:gs>
              </a:gsLst>
              <a:lin ang="5400000" scaled="1"/>
            </a:gradFill>
            <a:ln w="9525" algn="ctr">
              <a:noFill/>
              <a:miter lim="800000"/>
              <a:headEnd/>
              <a:tailEnd/>
            </a:ln>
            <a:effectLst/>
            <a:scene3d>
              <a:camera prst="legacyObliqueTopRight"/>
              <a:lightRig rig="legacyFlat2" dir="t"/>
            </a:scene3d>
            <a:sp3d extrusionH="163500" prstMaterial="legacyMetal">
              <a:bevelT w="13500" h="13500" prst="angle"/>
              <a:bevelB w="13500" h="13500" prst="angle"/>
              <a:extrusionClr>
                <a:srgbClr val="C6DEF3"/>
              </a:extrusionClr>
            </a:sp3d>
          </p:spPr>
          <p:txBody>
            <a:bodyPr wrap="none" anchor="ctr">
              <a:flatTx/>
            </a:bodyPr>
            <a:lstStyle/>
            <a:p>
              <a:pPr defTabSz="860951" eaLnBrk="0" hangingPunct="0">
                <a:defRPr/>
              </a:pPr>
              <a:endParaRPr lang="zh-CN" altLang="en-US" sz="1725" kern="0" dirty="0">
                <a:solidFill>
                  <a:srgbClr val="333333"/>
                </a:solidFill>
                <a:ea typeface="方正兰亭纤黑_GBK" panose="02010600030101010101" pitchFamily="2" charset="-122"/>
              </a:endParaRPr>
            </a:p>
          </p:txBody>
        </p:sp>
        <p:grpSp>
          <p:nvGrpSpPr>
            <p:cNvPr id="47110" name="组 96"/>
            <p:cNvGrpSpPr>
              <a:grpSpLocks/>
            </p:cNvGrpSpPr>
            <p:nvPr/>
          </p:nvGrpSpPr>
          <p:grpSpPr bwMode="auto">
            <a:xfrm>
              <a:off x="4476233" y="2009425"/>
              <a:ext cx="3323677" cy="3032238"/>
              <a:chOff x="4348215" y="2024279"/>
              <a:chExt cx="3151511" cy="2875169"/>
            </a:xfrm>
          </p:grpSpPr>
          <p:grpSp>
            <p:nvGrpSpPr>
              <p:cNvPr id="47129" name="组合 29"/>
              <p:cNvGrpSpPr>
                <a:grpSpLocks/>
              </p:cNvGrpSpPr>
              <p:nvPr/>
            </p:nvGrpSpPr>
            <p:grpSpPr bwMode="auto">
              <a:xfrm>
                <a:off x="4481314" y="2024279"/>
                <a:ext cx="2875168" cy="2875169"/>
                <a:chOff x="3275856" y="1185182"/>
                <a:chExt cx="2628153" cy="2628153"/>
              </a:xfrm>
            </p:grpSpPr>
            <p:sp>
              <p:nvSpPr>
                <p:cNvPr id="32" name="椭圆 31"/>
                <p:cNvSpPr/>
                <p:nvPr/>
              </p:nvSpPr>
              <p:spPr>
                <a:xfrm>
                  <a:off x="4178747" y="2084875"/>
                  <a:ext cx="826892" cy="82875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500" dirty="0"/>
                </a:p>
              </p:txBody>
            </p:sp>
            <p:sp>
              <p:nvSpPr>
                <p:cNvPr id="33" name="等腰三角形 52"/>
                <p:cNvSpPr/>
                <p:nvPr/>
              </p:nvSpPr>
              <p:spPr>
                <a:xfrm rot="5400000">
                  <a:off x="3328991" y="1131065"/>
                  <a:ext cx="1260665" cy="1367334"/>
                </a:xfrm>
                <a:custGeom>
                  <a:avLst/>
                  <a:gdLst/>
                  <a:ahLst/>
                  <a:cxnLst/>
                  <a:rect l="l" t="t" r="r" b="b"/>
                  <a:pathLst>
                    <a:path w="1260000" h="1368000">
                      <a:moveTo>
                        <a:pt x="0" y="1368000"/>
                      </a:moveTo>
                      <a:lnTo>
                        <a:pt x="0" y="108000"/>
                      </a:lnTo>
                      <a:lnTo>
                        <a:pt x="144016" y="108000"/>
                      </a:lnTo>
                      <a:lnTo>
                        <a:pt x="216016" y="0"/>
                      </a:lnTo>
                      <a:lnTo>
                        <a:pt x="288016" y="108000"/>
                      </a:lnTo>
                      <a:lnTo>
                        <a:pt x="853021" y="108000"/>
                      </a:lnTo>
                      <a:cubicBezTo>
                        <a:pt x="876107" y="322207"/>
                        <a:pt x="1045793" y="491893"/>
                        <a:pt x="1260000" y="514979"/>
                      </a:cubicBezTo>
                      <a:lnTo>
                        <a:pt x="1260000" y="1080069"/>
                      </a:lnTo>
                      <a:lnTo>
                        <a:pt x="1152128" y="1151984"/>
                      </a:lnTo>
                      <a:lnTo>
                        <a:pt x="1260000" y="1223899"/>
                      </a:lnTo>
                      <a:lnTo>
                        <a:pt x="1260000" y="1368000"/>
                      </a:lnTo>
                      <a:close/>
                    </a:path>
                  </a:pathLst>
                </a:custGeom>
                <a:solidFill>
                  <a:srgbClr val="7FBA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500" dirty="0"/>
                </a:p>
              </p:txBody>
            </p:sp>
            <p:sp>
              <p:nvSpPr>
                <p:cNvPr id="34" name="矩形 35"/>
                <p:cNvSpPr/>
                <p:nvPr/>
              </p:nvSpPr>
              <p:spPr>
                <a:xfrm>
                  <a:off x="4642991" y="1184400"/>
                  <a:ext cx="1260093" cy="1369040"/>
                </a:xfrm>
                <a:custGeom>
                  <a:avLst/>
                  <a:gdLst/>
                  <a:ahLst/>
                  <a:cxnLst/>
                  <a:rect l="l" t="t" r="r" b="b"/>
                  <a:pathLst>
                    <a:path w="1260000" h="1368389">
                      <a:moveTo>
                        <a:pt x="965077" y="1260389"/>
                      </a:moveTo>
                      <a:lnTo>
                        <a:pt x="1109077" y="1260389"/>
                      </a:lnTo>
                      <a:lnTo>
                        <a:pt x="1037077" y="1368389"/>
                      </a:lnTo>
                      <a:close/>
                      <a:moveTo>
                        <a:pt x="0" y="0"/>
                      </a:moveTo>
                      <a:lnTo>
                        <a:pt x="1260000" y="0"/>
                      </a:lnTo>
                      <a:lnTo>
                        <a:pt x="1260000" y="1260000"/>
                      </a:lnTo>
                      <a:lnTo>
                        <a:pt x="409787" y="1260000"/>
                      </a:lnTo>
                      <a:cubicBezTo>
                        <a:pt x="386590" y="1044854"/>
                        <a:pt x="215525" y="874619"/>
                        <a:pt x="0" y="852738"/>
                      </a:cubicBezTo>
                      <a:lnTo>
                        <a:pt x="0" y="288016"/>
                      </a:lnTo>
                      <a:lnTo>
                        <a:pt x="108000" y="216016"/>
                      </a:lnTo>
                      <a:lnTo>
                        <a:pt x="0" y="144016"/>
                      </a:lnTo>
                      <a:close/>
                    </a:path>
                  </a:pathLst>
                </a:custGeom>
                <a:solidFill>
                  <a:srgbClr val="DC3C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500" dirty="0"/>
                </a:p>
              </p:txBody>
            </p:sp>
            <p:sp>
              <p:nvSpPr>
                <p:cNvPr id="35" name="等腰三角形 51"/>
                <p:cNvSpPr/>
                <p:nvPr/>
              </p:nvSpPr>
              <p:spPr>
                <a:xfrm>
                  <a:off x="3275657" y="2445065"/>
                  <a:ext cx="1260092" cy="1369039"/>
                </a:xfrm>
                <a:custGeom>
                  <a:avLst/>
                  <a:gdLst/>
                  <a:ahLst/>
                  <a:cxnLst/>
                  <a:rect l="l" t="t" r="r" b="b"/>
                  <a:pathLst>
                    <a:path w="1260000" h="1367762">
                      <a:moveTo>
                        <a:pt x="216016" y="0"/>
                      </a:moveTo>
                      <a:lnTo>
                        <a:pt x="287857" y="107762"/>
                      </a:lnTo>
                      <a:lnTo>
                        <a:pt x="852738" y="107762"/>
                      </a:lnTo>
                      <a:cubicBezTo>
                        <a:pt x="874619" y="323286"/>
                        <a:pt x="1044854" y="494352"/>
                        <a:pt x="1260000" y="517549"/>
                      </a:cubicBezTo>
                      <a:lnTo>
                        <a:pt x="1260000" y="1043866"/>
                      </a:lnTo>
                      <a:lnTo>
                        <a:pt x="1152000" y="1115866"/>
                      </a:lnTo>
                      <a:lnTo>
                        <a:pt x="1260000" y="1187866"/>
                      </a:lnTo>
                      <a:lnTo>
                        <a:pt x="1260000" y="1367762"/>
                      </a:lnTo>
                      <a:lnTo>
                        <a:pt x="0" y="1367762"/>
                      </a:lnTo>
                      <a:lnTo>
                        <a:pt x="0" y="107762"/>
                      </a:lnTo>
                      <a:lnTo>
                        <a:pt x="144175" y="107762"/>
                      </a:lnTo>
                      <a:close/>
                    </a:path>
                  </a:pathLst>
                </a:custGeom>
                <a:solidFill>
                  <a:srgbClr val="8E49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500" dirty="0"/>
                </a:p>
              </p:txBody>
            </p:sp>
            <p:sp>
              <p:nvSpPr>
                <p:cNvPr id="36" name="矩形 42"/>
                <p:cNvSpPr/>
                <p:nvPr/>
              </p:nvSpPr>
              <p:spPr>
                <a:xfrm>
                  <a:off x="4535749" y="2553440"/>
                  <a:ext cx="1367335" cy="1260664"/>
                </a:xfrm>
                <a:custGeom>
                  <a:avLst/>
                  <a:gdLst/>
                  <a:ahLst/>
                  <a:cxnLst/>
                  <a:rect l="l" t="t" r="r" b="b"/>
                  <a:pathLst>
                    <a:path w="1368152" h="1260000">
                      <a:moveTo>
                        <a:pt x="108000" y="936104"/>
                      </a:moveTo>
                      <a:lnTo>
                        <a:pt x="108000" y="1080104"/>
                      </a:lnTo>
                      <a:lnTo>
                        <a:pt x="0" y="1008104"/>
                      </a:lnTo>
                      <a:close/>
                      <a:moveTo>
                        <a:pt x="518222" y="0"/>
                      </a:moveTo>
                      <a:lnTo>
                        <a:pt x="1075047" y="0"/>
                      </a:lnTo>
                      <a:lnTo>
                        <a:pt x="1145229" y="105273"/>
                      </a:lnTo>
                      <a:lnTo>
                        <a:pt x="1215411" y="0"/>
                      </a:lnTo>
                      <a:lnTo>
                        <a:pt x="1368152" y="0"/>
                      </a:lnTo>
                      <a:lnTo>
                        <a:pt x="1368152" y="1260000"/>
                      </a:lnTo>
                      <a:lnTo>
                        <a:pt x="108152" y="1260000"/>
                      </a:lnTo>
                      <a:lnTo>
                        <a:pt x="108152" y="410070"/>
                      </a:lnTo>
                      <a:cubicBezTo>
                        <a:pt x="324617" y="388083"/>
                        <a:pt x="496235" y="216464"/>
                        <a:pt x="518222" y="0"/>
                      </a:cubicBezTo>
                      <a:close/>
                    </a:path>
                  </a:pathLst>
                </a:custGeom>
                <a:solidFill>
                  <a:srgbClr val="0072C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500" dirty="0"/>
                </a:p>
              </p:txBody>
            </p:sp>
          </p:grpSp>
          <p:sp>
            <p:nvSpPr>
              <p:cNvPr id="47130" name="文本框 84"/>
              <p:cNvSpPr txBox="1">
                <a:spLocks noChangeArrowheads="1"/>
              </p:cNvSpPr>
              <p:nvPr/>
            </p:nvSpPr>
            <p:spPr bwMode="auto">
              <a:xfrm>
                <a:off x="4604782" y="2459314"/>
                <a:ext cx="1175326" cy="811276"/>
              </a:xfrm>
              <a:prstGeom prst="rect">
                <a:avLst/>
              </a:prstGeom>
              <a:noFill/>
              <a:ln w="9525">
                <a:noFill/>
                <a:miter lim="800000"/>
                <a:headEnd/>
                <a:tailEnd/>
              </a:ln>
            </p:spPr>
            <p:txBody>
              <a:bodyPr>
                <a:spAutoFit/>
              </a:bodyPr>
              <a:lstStyle/>
              <a:p>
                <a:pPr eaLnBrk="0" hangingPunct="0"/>
                <a:r>
                  <a:rPr kumimoji="1" lang="zh-CN" altLang="en-US" sz="1500" b="1">
                    <a:ea typeface="方正兰亭纤黑_GBK"/>
                  </a:rPr>
                  <a:t>身份识别</a:t>
                </a:r>
              </a:p>
            </p:txBody>
          </p:sp>
          <p:sp>
            <p:nvSpPr>
              <p:cNvPr id="47131" name="文本框 85"/>
              <p:cNvSpPr txBox="1">
                <a:spLocks noChangeArrowheads="1"/>
              </p:cNvSpPr>
              <p:nvPr/>
            </p:nvSpPr>
            <p:spPr bwMode="auto">
              <a:xfrm>
                <a:off x="6029019" y="2468031"/>
                <a:ext cx="1330639" cy="473244"/>
              </a:xfrm>
              <a:prstGeom prst="rect">
                <a:avLst/>
              </a:prstGeom>
              <a:noFill/>
              <a:ln w="9525">
                <a:noFill/>
                <a:miter lim="800000"/>
                <a:headEnd/>
                <a:tailEnd/>
              </a:ln>
            </p:spPr>
            <p:txBody>
              <a:bodyPr>
                <a:spAutoFit/>
              </a:bodyPr>
              <a:lstStyle/>
              <a:p>
                <a:pPr eaLnBrk="0" hangingPunct="0"/>
                <a:r>
                  <a:rPr kumimoji="1" lang="zh-CN" altLang="en-US" sz="1500" b="1">
                    <a:ea typeface="方正兰亭纤黑_GBK"/>
                  </a:rPr>
                  <a:t>费用结算</a:t>
                </a:r>
              </a:p>
            </p:txBody>
          </p:sp>
          <p:sp>
            <p:nvSpPr>
              <p:cNvPr id="47132" name="文本框 86"/>
              <p:cNvSpPr txBox="1">
                <a:spLocks noChangeArrowheads="1"/>
              </p:cNvSpPr>
              <p:nvPr/>
            </p:nvSpPr>
            <p:spPr bwMode="auto">
              <a:xfrm>
                <a:off x="4348215" y="4056409"/>
                <a:ext cx="1440128" cy="473244"/>
              </a:xfrm>
              <a:prstGeom prst="rect">
                <a:avLst/>
              </a:prstGeom>
              <a:noFill/>
              <a:ln w="9525">
                <a:noFill/>
                <a:miter lim="800000"/>
                <a:headEnd/>
                <a:tailEnd/>
              </a:ln>
            </p:spPr>
            <p:txBody>
              <a:bodyPr>
                <a:spAutoFit/>
              </a:bodyPr>
              <a:lstStyle/>
              <a:p>
                <a:pPr eaLnBrk="0" hangingPunct="0"/>
                <a:r>
                  <a:rPr kumimoji="1" lang="zh-CN" altLang="en-US" sz="1500" b="1">
                    <a:solidFill>
                      <a:schemeClr val="bg1"/>
                    </a:solidFill>
                    <a:ea typeface="方正兰亭纤黑_GBK"/>
                  </a:rPr>
                  <a:t>  </a:t>
                </a:r>
                <a:r>
                  <a:rPr kumimoji="1" lang="zh-CN" altLang="en-US" sz="1500" b="1">
                    <a:ea typeface="方正兰亭纤黑_GBK"/>
                  </a:rPr>
                  <a:t>医保结算</a:t>
                </a:r>
              </a:p>
            </p:txBody>
          </p:sp>
          <p:sp>
            <p:nvSpPr>
              <p:cNvPr id="47133" name="文本框 87"/>
              <p:cNvSpPr txBox="1">
                <a:spLocks noChangeArrowheads="1"/>
              </p:cNvSpPr>
              <p:nvPr/>
            </p:nvSpPr>
            <p:spPr bwMode="auto">
              <a:xfrm>
                <a:off x="6191780" y="4108714"/>
                <a:ext cx="1307946" cy="473244"/>
              </a:xfrm>
              <a:prstGeom prst="rect">
                <a:avLst/>
              </a:prstGeom>
              <a:noFill/>
              <a:ln w="9525">
                <a:noFill/>
                <a:miter lim="800000"/>
                <a:headEnd/>
                <a:tailEnd/>
              </a:ln>
            </p:spPr>
            <p:txBody>
              <a:bodyPr>
                <a:spAutoFit/>
              </a:bodyPr>
              <a:lstStyle/>
              <a:p>
                <a:pPr eaLnBrk="0" hangingPunct="0"/>
                <a:r>
                  <a:rPr kumimoji="1" lang="zh-CN" altLang="en-US" sz="1500" b="1">
                    <a:ea typeface="方正兰亭纤黑_GBK"/>
                  </a:rPr>
                  <a:t>支付渠道</a:t>
                </a:r>
              </a:p>
            </p:txBody>
          </p:sp>
        </p:grpSp>
        <p:sp>
          <p:nvSpPr>
            <p:cNvPr id="9" name="标题 1"/>
            <p:cNvSpPr txBox="1">
              <a:spLocks/>
            </p:cNvSpPr>
            <p:nvPr/>
          </p:nvSpPr>
          <p:spPr>
            <a:xfrm>
              <a:off x="560940" y="6515433"/>
              <a:ext cx="11817491" cy="542447"/>
            </a:xfrm>
            <a:prstGeom prst="rect">
              <a:avLst/>
            </a:prstGeom>
            <a:solidFill>
              <a:srgbClr val="FFFFFF"/>
            </a:solidFill>
          </p:spPr>
          <p:txBody>
            <a:bodyPr lIns="96433" tIns="48216" rIns="96433" bIns="48216" anchor="ctr"/>
            <a:lstStyle>
              <a:lvl1pPr algn="l" rtl="0" eaLnBrk="0" fontAlgn="base" hangingPunct="0">
                <a:spcBef>
                  <a:spcPct val="0"/>
                </a:spcBef>
                <a:spcAft>
                  <a:spcPct val="0"/>
                </a:spcAft>
                <a:defRPr sz="3200" kern="1200">
                  <a:solidFill>
                    <a:schemeClr val="tx1"/>
                  </a:solidFill>
                  <a:latin typeface="微软雅黑" panose="020B0503020204020204" pitchFamily="34" charset="-122"/>
                  <a:ea typeface="微软雅黑" panose="020B0503020204020204" pitchFamily="34" charset="-122"/>
                  <a:cs typeface="Verdana" pitchFamily="34" charset="0"/>
                </a:defRPr>
              </a:lvl1pPr>
              <a:lvl2pPr algn="l" rtl="0" eaLnBrk="0" fontAlgn="base" hangingPunct="0">
                <a:spcBef>
                  <a:spcPct val="0"/>
                </a:spcBef>
                <a:spcAft>
                  <a:spcPct val="0"/>
                </a:spcAft>
                <a:defRPr sz="3200">
                  <a:solidFill>
                    <a:schemeClr val="tx1"/>
                  </a:solidFill>
                  <a:latin typeface="Verdana" pitchFamily="34" charset="0"/>
                  <a:ea typeface="黑体" pitchFamily="49" charset="-122"/>
                  <a:cs typeface="Verdana" pitchFamily="34" charset="0"/>
                </a:defRPr>
              </a:lvl2pPr>
              <a:lvl3pPr algn="l" rtl="0" eaLnBrk="0" fontAlgn="base" hangingPunct="0">
                <a:spcBef>
                  <a:spcPct val="0"/>
                </a:spcBef>
                <a:spcAft>
                  <a:spcPct val="0"/>
                </a:spcAft>
                <a:defRPr sz="3200">
                  <a:solidFill>
                    <a:schemeClr val="tx1"/>
                  </a:solidFill>
                  <a:latin typeface="Verdana" pitchFamily="34" charset="0"/>
                  <a:ea typeface="黑体" pitchFamily="49" charset="-122"/>
                  <a:cs typeface="Verdana" pitchFamily="34" charset="0"/>
                </a:defRPr>
              </a:lvl3pPr>
              <a:lvl4pPr algn="l" rtl="0" eaLnBrk="0" fontAlgn="base" hangingPunct="0">
                <a:spcBef>
                  <a:spcPct val="0"/>
                </a:spcBef>
                <a:spcAft>
                  <a:spcPct val="0"/>
                </a:spcAft>
                <a:defRPr sz="3200">
                  <a:solidFill>
                    <a:schemeClr val="tx1"/>
                  </a:solidFill>
                  <a:latin typeface="Verdana" pitchFamily="34" charset="0"/>
                  <a:ea typeface="黑体" pitchFamily="49" charset="-122"/>
                  <a:cs typeface="Verdana" pitchFamily="34" charset="0"/>
                </a:defRPr>
              </a:lvl4pPr>
              <a:lvl5pPr algn="l" rtl="0" eaLnBrk="0" fontAlgn="base" hangingPunct="0">
                <a:spcBef>
                  <a:spcPct val="0"/>
                </a:spcBef>
                <a:spcAft>
                  <a:spcPct val="0"/>
                </a:spcAft>
                <a:defRPr sz="3200">
                  <a:solidFill>
                    <a:schemeClr val="tx1"/>
                  </a:solidFill>
                  <a:latin typeface="Verdana" pitchFamily="34" charset="0"/>
                  <a:ea typeface="黑体" pitchFamily="49" charset="-122"/>
                  <a:cs typeface="Verdana" pitchFamily="34" charset="0"/>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algn="ctr" defTabSz="860951">
                <a:defRPr/>
              </a:pPr>
              <a:r>
                <a:rPr lang="zh-CN" altLang="en-US" sz="2175" b="1" dirty="0">
                  <a:cs typeface="+mn-cs"/>
                </a:rPr>
                <a:t>以服务患者为核心，打造方便快捷、安全合规的诊疗结算服务新体系</a:t>
              </a:r>
            </a:p>
          </p:txBody>
        </p:sp>
        <p:sp>
          <p:nvSpPr>
            <p:cNvPr id="10" name="Text Box 52"/>
            <p:cNvSpPr>
              <a:spLocks noChangeArrowheads="1"/>
            </p:cNvSpPr>
            <p:nvPr/>
          </p:nvSpPr>
          <p:spPr bwMode="auto">
            <a:xfrm>
              <a:off x="9067419" y="2316780"/>
              <a:ext cx="1263355" cy="337824"/>
            </a:xfrm>
            <a:prstGeom prst="roundRect">
              <a:avLst>
                <a:gd name="adj" fmla="val 16667"/>
              </a:avLst>
            </a:prstGeom>
            <a:noFill/>
            <a:ln w="9525">
              <a:noFill/>
              <a:round/>
              <a:headEnd/>
              <a:tailEnd/>
            </a:ln>
          </p:spPr>
          <p:txBody>
            <a:bodyPr lIns="24345" tIns="12173" rIns="24345" bIns="12173" anchor="ctr">
              <a:spAutoFit/>
            </a:bodyPr>
            <a:lstStyle/>
            <a:p>
              <a:pPr algn="ctr" defTabSz="289973" eaLnBrk="0" hangingPunct="0">
                <a:defRPr/>
              </a:pPr>
              <a:endParaRPr lang="zh-CN" altLang="en-US" sz="1125" b="1" kern="0" dirty="0">
                <a:solidFill>
                  <a:srgbClr val="002060"/>
                </a:solidFill>
                <a:latin typeface="微软雅黑" pitchFamily="34" charset="-122"/>
                <a:ea typeface="微软雅黑" pitchFamily="34" charset="-122"/>
              </a:endParaRPr>
            </a:p>
          </p:txBody>
        </p:sp>
        <p:pic>
          <p:nvPicPr>
            <p:cNvPr id="47113" name="Picture 2" descr="http://images.banma.com/v0/app-feed/soft/icons/_bigIconfe49e78e2e954ead901a2bae2484225a.png"/>
            <p:cNvPicPr>
              <a:picLocks noChangeAspect="1" noChangeArrowheads="1"/>
            </p:cNvPicPr>
            <p:nvPr/>
          </p:nvPicPr>
          <p:blipFill>
            <a:blip r:embed="rId2" cstate="print"/>
            <a:srcRect/>
            <a:stretch>
              <a:fillRect/>
            </a:stretch>
          </p:blipFill>
          <p:spPr bwMode="auto">
            <a:xfrm>
              <a:off x="884194" y="3102732"/>
              <a:ext cx="921024" cy="930942"/>
            </a:xfrm>
            <a:prstGeom prst="rect">
              <a:avLst/>
            </a:prstGeom>
            <a:noFill/>
            <a:ln w="9525">
              <a:noFill/>
              <a:miter lim="800000"/>
              <a:headEnd/>
              <a:tailEnd/>
            </a:ln>
          </p:spPr>
        </p:pic>
        <p:pic>
          <p:nvPicPr>
            <p:cNvPr id="47114" name="Picture 26" descr="http://pic30.nipic.com/20130617/12099365_112411676125_2.png"/>
            <p:cNvPicPr>
              <a:picLocks noChangeAspect="1" noChangeArrowheads="1"/>
            </p:cNvPicPr>
            <p:nvPr/>
          </p:nvPicPr>
          <p:blipFill>
            <a:blip r:embed="rId3" cstate="print"/>
            <a:srcRect/>
            <a:stretch>
              <a:fillRect/>
            </a:stretch>
          </p:blipFill>
          <p:spPr bwMode="auto">
            <a:xfrm>
              <a:off x="2163624" y="4275726"/>
              <a:ext cx="1352096" cy="1590786"/>
            </a:xfrm>
            <a:prstGeom prst="rect">
              <a:avLst/>
            </a:prstGeom>
            <a:noFill/>
            <a:ln w="9525">
              <a:noFill/>
              <a:miter lim="800000"/>
              <a:headEnd/>
              <a:tailEnd/>
            </a:ln>
          </p:spPr>
        </p:pic>
        <p:pic>
          <p:nvPicPr>
            <p:cNvPr id="47115" name="图片 12"/>
            <p:cNvPicPr>
              <a:picLocks noChangeAspect="1"/>
            </p:cNvPicPr>
            <p:nvPr/>
          </p:nvPicPr>
          <p:blipFill>
            <a:blip r:embed="rId4" cstate="print"/>
            <a:srcRect/>
            <a:stretch>
              <a:fillRect/>
            </a:stretch>
          </p:blipFill>
          <p:spPr bwMode="auto">
            <a:xfrm>
              <a:off x="5849349" y="3247114"/>
              <a:ext cx="657176" cy="707426"/>
            </a:xfrm>
            <a:prstGeom prst="rect">
              <a:avLst/>
            </a:prstGeom>
            <a:noFill/>
            <a:ln w="9525">
              <a:noFill/>
              <a:miter lim="800000"/>
              <a:headEnd/>
              <a:tailEnd/>
            </a:ln>
          </p:spPr>
        </p:pic>
        <p:sp>
          <p:nvSpPr>
            <p:cNvPr id="14" name="Text Box 52"/>
            <p:cNvSpPr>
              <a:spLocks noChangeArrowheads="1"/>
            </p:cNvSpPr>
            <p:nvPr/>
          </p:nvSpPr>
          <p:spPr bwMode="auto">
            <a:xfrm>
              <a:off x="8240377" y="3132750"/>
              <a:ext cx="1838050" cy="732248"/>
            </a:xfrm>
            <a:prstGeom prst="roundRect">
              <a:avLst>
                <a:gd name="adj" fmla="val 16667"/>
              </a:avLst>
            </a:prstGeom>
            <a:noFill/>
            <a:ln w="9525">
              <a:noFill/>
              <a:round/>
              <a:headEnd/>
              <a:tailEnd/>
            </a:ln>
            <a:effectLst>
              <a:outerShdw blurRad="330200" dist="50800" dir="5400000" algn="ctr" rotWithShape="0">
                <a:srgbClr val="000000">
                  <a:alpha val="43137"/>
                </a:srgbClr>
              </a:outerShdw>
            </a:effectLst>
          </p:spPr>
          <p:txBody>
            <a:bodyPr lIns="24345" tIns="12173" rIns="24345" bIns="12173" anchor="ctr">
              <a:spAutoFit/>
            </a:bodyPr>
            <a:lstStyle/>
            <a:p>
              <a:pPr algn="ctr" defTabSz="289973" eaLnBrk="0" fontAlgn="auto" hangingPunct="0">
                <a:spcBef>
                  <a:spcPts val="0"/>
                </a:spcBef>
                <a:spcAft>
                  <a:spcPts val="0"/>
                </a:spcAft>
                <a:defRPr/>
              </a:pPr>
              <a:r>
                <a:rPr lang="en-US" altLang="zh-CN" sz="2625" b="1" kern="0" dirty="0">
                  <a:solidFill>
                    <a:srgbClr val="00B0F0"/>
                  </a:solidFill>
                  <a:latin typeface="微软雅黑" panose="020B0503020204020204" pitchFamily="34" charset="-122"/>
                  <a:ea typeface="微软雅黑" panose="020B0503020204020204" pitchFamily="34" charset="-122"/>
                </a:rPr>
                <a:t>Offline</a:t>
              </a:r>
            </a:p>
          </p:txBody>
        </p:sp>
        <p:pic>
          <p:nvPicPr>
            <p:cNvPr id="47117" name="图片 14"/>
            <p:cNvPicPr>
              <a:picLocks noChangeAspect="1"/>
            </p:cNvPicPr>
            <p:nvPr/>
          </p:nvPicPr>
          <p:blipFill>
            <a:blip r:embed="rId5" cstate="print"/>
            <a:srcRect/>
            <a:stretch>
              <a:fillRect/>
            </a:stretch>
          </p:blipFill>
          <p:spPr bwMode="auto">
            <a:xfrm>
              <a:off x="8815604" y="1400630"/>
              <a:ext cx="1663391" cy="1106156"/>
            </a:xfrm>
            <a:prstGeom prst="rect">
              <a:avLst/>
            </a:prstGeom>
            <a:noFill/>
            <a:ln w="9525">
              <a:noFill/>
              <a:miter lim="800000"/>
              <a:headEnd/>
              <a:tailEnd/>
            </a:ln>
          </p:spPr>
        </p:pic>
        <p:pic>
          <p:nvPicPr>
            <p:cNvPr id="47118" name="图片 15"/>
            <p:cNvPicPr>
              <a:picLocks noChangeAspect="1"/>
            </p:cNvPicPr>
            <p:nvPr/>
          </p:nvPicPr>
          <p:blipFill>
            <a:blip r:embed="rId6" cstate="print"/>
            <a:srcRect/>
            <a:stretch>
              <a:fillRect/>
            </a:stretch>
          </p:blipFill>
          <p:spPr bwMode="auto">
            <a:xfrm>
              <a:off x="2453003" y="1273366"/>
              <a:ext cx="972526" cy="1417889"/>
            </a:xfrm>
            <a:prstGeom prst="rect">
              <a:avLst/>
            </a:prstGeom>
            <a:noFill/>
            <a:ln w="9525">
              <a:noFill/>
              <a:miter lim="800000"/>
              <a:headEnd/>
              <a:tailEnd/>
            </a:ln>
          </p:spPr>
        </p:pic>
        <p:sp>
          <p:nvSpPr>
            <p:cNvPr id="47119" name="文本框 68"/>
            <p:cNvSpPr txBox="1">
              <a:spLocks noChangeArrowheads="1"/>
            </p:cNvSpPr>
            <p:nvPr/>
          </p:nvSpPr>
          <p:spPr bwMode="auto">
            <a:xfrm>
              <a:off x="8815605" y="969599"/>
              <a:ext cx="1514616" cy="570397"/>
            </a:xfrm>
            <a:prstGeom prst="rect">
              <a:avLst/>
            </a:prstGeom>
            <a:noFill/>
            <a:ln w="9525">
              <a:noFill/>
              <a:miter lim="800000"/>
              <a:headEnd/>
              <a:tailEnd/>
            </a:ln>
          </p:spPr>
          <p:txBody>
            <a:bodyPr>
              <a:spAutoFit/>
            </a:bodyPr>
            <a:lstStyle/>
            <a:p>
              <a:pPr algn="ctr" eaLnBrk="0" hangingPunct="0"/>
              <a:r>
                <a:rPr lang="zh-CN" altLang="en-US" b="1">
                  <a:latin typeface="微软雅黑" pitchFamily="34" charset="-122"/>
                  <a:ea typeface="微软雅黑" pitchFamily="34" charset="-122"/>
                </a:rPr>
                <a:t>诊间结算</a:t>
              </a:r>
            </a:p>
          </p:txBody>
        </p:sp>
        <p:sp>
          <p:nvSpPr>
            <p:cNvPr id="47120" name="文本框 69"/>
            <p:cNvSpPr txBox="1">
              <a:spLocks noChangeArrowheads="1"/>
            </p:cNvSpPr>
            <p:nvPr/>
          </p:nvSpPr>
          <p:spPr bwMode="auto">
            <a:xfrm>
              <a:off x="8964677" y="5791908"/>
              <a:ext cx="1514616" cy="570397"/>
            </a:xfrm>
            <a:prstGeom prst="rect">
              <a:avLst/>
            </a:prstGeom>
            <a:noFill/>
            <a:ln w="9525">
              <a:noFill/>
              <a:miter lim="800000"/>
              <a:headEnd/>
              <a:tailEnd/>
            </a:ln>
          </p:spPr>
          <p:txBody>
            <a:bodyPr>
              <a:spAutoFit/>
            </a:bodyPr>
            <a:lstStyle/>
            <a:p>
              <a:pPr algn="ctr" eaLnBrk="0" hangingPunct="0"/>
              <a:r>
                <a:rPr lang="zh-CN" altLang="en-US" b="1">
                  <a:latin typeface="微软雅黑" pitchFamily="34" charset="-122"/>
                  <a:ea typeface="微软雅黑" pitchFamily="34" charset="-122"/>
                </a:rPr>
                <a:t>窗口结算</a:t>
              </a:r>
            </a:p>
          </p:txBody>
        </p:sp>
        <p:sp>
          <p:nvSpPr>
            <p:cNvPr id="47121" name="文本框 70"/>
            <p:cNvSpPr txBox="1">
              <a:spLocks noChangeArrowheads="1"/>
            </p:cNvSpPr>
            <p:nvPr/>
          </p:nvSpPr>
          <p:spPr bwMode="auto">
            <a:xfrm>
              <a:off x="11289033" y="2731545"/>
              <a:ext cx="1010033" cy="1415198"/>
            </a:xfrm>
            <a:prstGeom prst="rect">
              <a:avLst/>
            </a:prstGeom>
            <a:noFill/>
            <a:ln w="9525">
              <a:noFill/>
              <a:miter lim="800000"/>
              <a:headEnd/>
              <a:tailEnd/>
            </a:ln>
          </p:spPr>
          <p:txBody>
            <a:bodyPr vert="eaVert">
              <a:spAutoFit/>
            </a:bodyPr>
            <a:lstStyle/>
            <a:p>
              <a:pPr algn="ctr" eaLnBrk="0" hangingPunct="0"/>
              <a:r>
                <a:rPr lang="zh-CN" altLang="en-US" b="1">
                  <a:latin typeface="微软雅黑" pitchFamily="34" charset="-122"/>
                  <a:ea typeface="微软雅黑" pitchFamily="34" charset="-122"/>
                </a:rPr>
                <a:t>自助结算</a:t>
              </a:r>
            </a:p>
          </p:txBody>
        </p:sp>
        <p:sp>
          <p:nvSpPr>
            <p:cNvPr id="47122" name="文本框 71"/>
            <p:cNvSpPr txBox="1">
              <a:spLocks noChangeArrowheads="1"/>
            </p:cNvSpPr>
            <p:nvPr/>
          </p:nvSpPr>
          <p:spPr bwMode="auto">
            <a:xfrm>
              <a:off x="2142047" y="5610015"/>
              <a:ext cx="1514616" cy="570397"/>
            </a:xfrm>
            <a:prstGeom prst="rect">
              <a:avLst/>
            </a:prstGeom>
            <a:noFill/>
            <a:ln w="9525">
              <a:noFill/>
              <a:miter lim="800000"/>
              <a:headEnd/>
              <a:tailEnd/>
            </a:ln>
          </p:spPr>
          <p:txBody>
            <a:bodyPr>
              <a:spAutoFit/>
            </a:bodyPr>
            <a:lstStyle/>
            <a:p>
              <a:pPr algn="ctr" eaLnBrk="0" hangingPunct="0"/>
              <a:r>
                <a:rPr lang="zh-CN" altLang="en-US" b="1">
                  <a:latin typeface="微软雅黑" pitchFamily="34" charset="-122"/>
                  <a:ea typeface="微软雅黑" pitchFamily="34" charset="-122"/>
                </a:rPr>
                <a:t>微信支付</a:t>
              </a:r>
            </a:p>
          </p:txBody>
        </p:sp>
        <p:sp>
          <p:nvSpPr>
            <p:cNvPr id="47123" name="文本框 72"/>
            <p:cNvSpPr txBox="1">
              <a:spLocks noChangeArrowheads="1"/>
            </p:cNvSpPr>
            <p:nvPr/>
          </p:nvSpPr>
          <p:spPr bwMode="auto">
            <a:xfrm>
              <a:off x="266266" y="4125728"/>
              <a:ext cx="1871118" cy="570397"/>
            </a:xfrm>
            <a:prstGeom prst="rect">
              <a:avLst/>
            </a:prstGeom>
            <a:noFill/>
            <a:ln w="9525">
              <a:noFill/>
              <a:miter lim="800000"/>
              <a:headEnd/>
              <a:tailEnd/>
            </a:ln>
          </p:spPr>
          <p:txBody>
            <a:bodyPr>
              <a:spAutoFit/>
            </a:bodyPr>
            <a:lstStyle/>
            <a:p>
              <a:pPr algn="ctr" eaLnBrk="0" hangingPunct="0"/>
              <a:r>
                <a:rPr lang="zh-CN" altLang="en-US" b="1">
                  <a:latin typeface="微软雅黑" pitchFamily="34" charset="-122"/>
                  <a:ea typeface="微软雅黑" pitchFamily="34" charset="-122"/>
                </a:rPr>
                <a:t>支付宝结算</a:t>
              </a:r>
            </a:p>
          </p:txBody>
        </p:sp>
        <p:sp>
          <p:nvSpPr>
            <p:cNvPr id="47124" name="文本框 73"/>
            <p:cNvSpPr txBox="1">
              <a:spLocks noChangeArrowheads="1"/>
            </p:cNvSpPr>
            <p:nvPr/>
          </p:nvSpPr>
          <p:spPr bwMode="auto">
            <a:xfrm>
              <a:off x="1434184" y="1118398"/>
              <a:ext cx="1010033" cy="1415198"/>
            </a:xfrm>
            <a:prstGeom prst="rect">
              <a:avLst/>
            </a:prstGeom>
            <a:noFill/>
            <a:ln w="9525">
              <a:noFill/>
              <a:miter lim="800000"/>
              <a:headEnd/>
              <a:tailEnd/>
            </a:ln>
          </p:spPr>
          <p:txBody>
            <a:bodyPr vert="eaVert">
              <a:spAutoFit/>
            </a:bodyPr>
            <a:lstStyle/>
            <a:p>
              <a:pPr algn="ctr" eaLnBrk="0" hangingPunct="0"/>
              <a:r>
                <a:rPr lang="zh-CN" altLang="en-US" b="1">
                  <a:latin typeface="微软雅黑" pitchFamily="34" charset="-122"/>
                  <a:ea typeface="微软雅黑" pitchFamily="34" charset="-122"/>
                </a:rPr>
                <a:t>移动支付</a:t>
              </a:r>
            </a:p>
          </p:txBody>
        </p:sp>
        <p:pic>
          <p:nvPicPr>
            <p:cNvPr id="47125" name="图片 22"/>
            <p:cNvPicPr>
              <a:picLocks noChangeAspect="1"/>
            </p:cNvPicPr>
            <p:nvPr/>
          </p:nvPicPr>
          <p:blipFill>
            <a:blip r:embed="rId7" cstate="print"/>
            <a:srcRect/>
            <a:stretch>
              <a:fillRect/>
            </a:stretch>
          </p:blipFill>
          <p:spPr bwMode="auto">
            <a:xfrm>
              <a:off x="10722914" y="2188988"/>
              <a:ext cx="1047534" cy="2712610"/>
            </a:xfrm>
            <a:prstGeom prst="rect">
              <a:avLst/>
            </a:prstGeom>
            <a:noFill/>
            <a:ln w="9525">
              <a:noFill/>
              <a:miter lim="800000"/>
              <a:headEnd/>
              <a:tailEnd/>
            </a:ln>
          </p:spPr>
        </p:pic>
        <p:pic>
          <p:nvPicPr>
            <p:cNvPr id="47126" name="图片 23"/>
            <p:cNvPicPr>
              <a:picLocks noChangeAspect="1"/>
            </p:cNvPicPr>
            <p:nvPr/>
          </p:nvPicPr>
          <p:blipFill>
            <a:blip r:embed="rId8" cstate="print"/>
            <a:srcRect/>
            <a:stretch>
              <a:fillRect/>
            </a:stretch>
          </p:blipFill>
          <p:spPr bwMode="auto">
            <a:xfrm>
              <a:off x="8898734" y="4334104"/>
              <a:ext cx="1649502" cy="1232158"/>
            </a:xfrm>
            <a:prstGeom prst="rect">
              <a:avLst/>
            </a:prstGeom>
            <a:noFill/>
            <a:ln w="9525">
              <a:noFill/>
              <a:miter lim="800000"/>
              <a:headEnd/>
              <a:tailEnd/>
            </a:ln>
          </p:spPr>
        </p:pic>
        <p:sp>
          <p:nvSpPr>
            <p:cNvPr id="25" name="AutoShape 18"/>
            <p:cNvSpPr>
              <a:spLocks noChangeArrowheads="1"/>
            </p:cNvSpPr>
            <p:nvPr/>
          </p:nvSpPr>
          <p:spPr bwMode="gray">
            <a:xfrm>
              <a:off x="2089664" y="2398349"/>
              <a:ext cx="2235290" cy="2340799"/>
            </a:xfrm>
            <a:prstGeom prst="rightArrow">
              <a:avLst>
                <a:gd name="adj1" fmla="val 65176"/>
                <a:gd name="adj2" fmla="val 33468"/>
              </a:avLst>
            </a:prstGeom>
            <a:gradFill rotWithShape="1">
              <a:gsLst>
                <a:gs pos="0">
                  <a:srgbClr val="C6DEF3"/>
                </a:gs>
                <a:gs pos="50000">
                  <a:srgbClr val="C6DEF3">
                    <a:gamma/>
                    <a:tint val="40000"/>
                    <a:invGamma/>
                  </a:srgbClr>
                </a:gs>
                <a:gs pos="100000">
                  <a:srgbClr val="C6DEF3"/>
                </a:gs>
              </a:gsLst>
              <a:lin ang="5400000" scaled="1"/>
            </a:gradFill>
            <a:ln w="9525" algn="ctr">
              <a:noFill/>
              <a:miter lim="800000"/>
              <a:headEnd/>
              <a:tailEnd/>
            </a:ln>
            <a:effectLst/>
            <a:scene3d>
              <a:camera prst="legacyObliqueTopRight"/>
              <a:lightRig rig="legacyFlat2" dir="t"/>
            </a:scene3d>
            <a:sp3d extrusionH="163500" prstMaterial="legacyMetal">
              <a:bevelT w="13500" h="13500" prst="angle"/>
              <a:bevelB w="13500" h="13500" prst="angle"/>
              <a:extrusionClr>
                <a:srgbClr val="C6DEF3"/>
              </a:extrusionClr>
            </a:sp3d>
          </p:spPr>
          <p:txBody>
            <a:bodyPr wrap="none" anchor="ctr">
              <a:flatTx/>
            </a:bodyPr>
            <a:lstStyle/>
            <a:p>
              <a:pPr defTabSz="860951" eaLnBrk="0" hangingPunct="0">
                <a:defRPr/>
              </a:pPr>
              <a:endParaRPr lang="zh-CN" altLang="en-US" sz="1725" kern="0" dirty="0">
                <a:solidFill>
                  <a:srgbClr val="333333"/>
                </a:solidFill>
                <a:ea typeface="方正兰亭纤黑_GBK" panose="02010600030101010101" pitchFamily="2" charset="-122"/>
              </a:endParaRPr>
            </a:p>
          </p:txBody>
        </p:sp>
        <p:sp>
          <p:nvSpPr>
            <p:cNvPr id="26" name="Text Box 52"/>
            <p:cNvSpPr>
              <a:spLocks noChangeArrowheads="1"/>
            </p:cNvSpPr>
            <p:nvPr/>
          </p:nvSpPr>
          <p:spPr bwMode="auto">
            <a:xfrm>
              <a:off x="2003379" y="3147460"/>
              <a:ext cx="1833165" cy="732248"/>
            </a:xfrm>
            <a:prstGeom prst="roundRect">
              <a:avLst>
                <a:gd name="adj" fmla="val 16667"/>
              </a:avLst>
            </a:prstGeom>
            <a:noFill/>
            <a:ln w="9525">
              <a:noFill/>
              <a:round/>
              <a:headEnd/>
              <a:tailEnd/>
            </a:ln>
            <a:effectLst>
              <a:outerShdw blurRad="330200" dist="50800" dir="5400000" algn="ctr" rotWithShape="0">
                <a:srgbClr val="000000">
                  <a:alpha val="43137"/>
                </a:srgbClr>
              </a:outerShdw>
            </a:effectLst>
          </p:spPr>
          <p:txBody>
            <a:bodyPr lIns="24345" tIns="12173" rIns="24345" bIns="12173" anchor="ctr">
              <a:spAutoFit/>
            </a:bodyPr>
            <a:lstStyle/>
            <a:p>
              <a:pPr algn="ctr" defTabSz="289973" eaLnBrk="0" fontAlgn="auto" hangingPunct="0">
                <a:spcBef>
                  <a:spcPts val="0"/>
                </a:spcBef>
                <a:spcAft>
                  <a:spcPts val="0"/>
                </a:spcAft>
                <a:defRPr/>
              </a:pPr>
              <a:r>
                <a:rPr lang="en-US" altLang="zh-CN" sz="2625" b="1" kern="0" dirty="0">
                  <a:solidFill>
                    <a:srgbClr val="00B0F0"/>
                  </a:solidFill>
                  <a:latin typeface="微软雅黑" panose="020B0503020204020204" pitchFamily="34" charset="-122"/>
                  <a:ea typeface="微软雅黑" panose="020B0503020204020204" pitchFamily="34" charset="-122"/>
                </a:rPr>
                <a:t>Online</a:t>
              </a:r>
            </a:p>
          </p:txBody>
        </p:sp>
      </p:grpSp>
      <p:sp>
        <p:nvSpPr>
          <p:cNvPr id="47107" name="标题 1"/>
          <p:cNvSpPr>
            <a:spLocks noGrp="1"/>
          </p:cNvSpPr>
          <p:nvPr>
            <p:ph type="title"/>
          </p:nvPr>
        </p:nvSpPr>
        <p:spPr>
          <a:xfrm>
            <a:off x="1332310" y="141685"/>
            <a:ext cx="5831681" cy="485775"/>
          </a:xfrm>
        </p:spPr>
        <p:txBody>
          <a:bodyPr/>
          <a:lstStyle/>
          <a:p>
            <a:r>
              <a:rPr lang="zh-CN" altLang="en-US" sz="2850" b="1"/>
              <a:t>推进互联网医院建设</a:t>
            </a:r>
          </a:p>
        </p:txBody>
      </p:sp>
    </p:spTree>
    <p:extLst>
      <p:ext uri="{BB962C8B-B14F-4D97-AF65-F5344CB8AC3E}">
        <p14:creationId xmlns:p14="http://schemas.microsoft.com/office/powerpoint/2010/main" val="19503347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灯片编号占位符 3"/>
          <p:cNvSpPr>
            <a:spLocks noGrp="1"/>
          </p:cNvSpPr>
          <p:nvPr>
            <p:ph type="sldNum" sz="quarter" idx="10"/>
          </p:nvPr>
        </p:nvSpPr>
        <p:spPr bwMode="auto">
          <a:noFill/>
          <a:ln>
            <a:miter lim="800000"/>
            <a:headEnd/>
            <a:tailEnd/>
          </a:ln>
        </p:spPr>
        <p:txBody>
          <a:bodyPr/>
          <a:lstStyle/>
          <a:p>
            <a:pPr>
              <a:buFont typeface="Arial" charset="0"/>
              <a:buNone/>
            </a:pPr>
            <a:r>
              <a:rPr lang="de-DE" altLang="zh-CN">
                <a:cs typeface="方正兰亭纤黑_GBK"/>
              </a:rPr>
              <a:t>Page </a:t>
            </a:r>
            <a:r>
              <a:rPr lang="de-DE" altLang="zh-CN">
                <a:cs typeface="方正兰亭纤黑_GBK"/>
                <a:sym typeface="MS UI Gothic" pitchFamily="34" charset="-128"/>
              </a:rPr>
              <a:t></a:t>
            </a:r>
            <a:r>
              <a:rPr lang="de-DE" altLang="zh-CN">
                <a:cs typeface="方正兰亭纤黑_GBK"/>
              </a:rPr>
              <a:t> </a:t>
            </a:r>
            <a:fld id="{B8D539AB-BFF4-4AAE-B5ED-DD97FEC926BE}" type="slidenum">
              <a:rPr lang="en-US" altLang="zh-CN" smtClean="0">
                <a:cs typeface="方正兰亭纤黑_GBK"/>
              </a:rPr>
              <a:pPr>
                <a:buFont typeface="Arial" charset="0"/>
                <a:buNone/>
              </a:pPr>
              <a:t>49</a:t>
            </a:fld>
            <a:endParaRPr lang="en-US" altLang="zh-CN">
              <a:cs typeface="方正兰亭纤黑_GBK"/>
            </a:endParaRPr>
          </a:p>
        </p:txBody>
      </p:sp>
      <p:grpSp>
        <p:nvGrpSpPr>
          <p:cNvPr id="48130" name="组合 4"/>
          <p:cNvGrpSpPr>
            <a:grpSpLocks/>
          </p:cNvGrpSpPr>
          <p:nvPr/>
        </p:nvGrpSpPr>
        <p:grpSpPr bwMode="auto">
          <a:xfrm>
            <a:off x="467544" y="1006781"/>
            <a:ext cx="8209359" cy="2040731"/>
            <a:chOff x="220900" y="3437399"/>
            <a:chExt cx="11897342" cy="3315492"/>
          </a:xfrm>
        </p:grpSpPr>
        <p:sp>
          <p:nvSpPr>
            <p:cNvPr id="48133" name="文本框 2"/>
            <p:cNvSpPr txBox="1">
              <a:spLocks noChangeArrowheads="1"/>
            </p:cNvSpPr>
            <p:nvPr/>
          </p:nvSpPr>
          <p:spPr bwMode="auto">
            <a:xfrm>
              <a:off x="1577614" y="3437399"/>
              <a:ext cx="5426858" cy="825052"/>
            </a:xfrm>
            <a:prstGeom prst="rect">
              <a:avLst/>
            </a:prstGeom>
            <a:noFill/>
            <a:ln w="9525">
              <a:noFill/>
              <a:miter lim="800000"/>
              <a:headEnd/>
              <a:tailEnd/>
            </a:ln>
          </p:spPr>
          <p:txBody>
            <a:bodyPr>
              <a:spAutoFit/>
            </a:bodyPr>
            <a:lstStyle/>
            <a:p>
              <a:pPr eaLnBrk="0" hangingPunct="0">
                <a:lnSpc>
                  <a:spcPct val="150000"/>
                </a:lnSpc>
              </a:pPr>
              <a:r>
                <a:rPr lang="zh-CN" altLang="en-US" b="1" dirty="0">
                  <a:latin typeface="微软雅黑" pitchFamily="34" charset="-122"/>
                  <a:ea typeface="微软雅黑" pitchFamily="34" charset="-122"/>
                </a:rPr>
                <a:t>互联网医院</a:t>
              </a:r>
              <a:r>
                <a:rPr lang="en-US" altLang="zh-CN" b="1" dirty="0">
                  <a:latin typeface="微软雅黑" pitchFamily="34" charset="-122"/>
                  <a:ea typeface="微软雅黑" pitchFamily="34" charset="-122"/>
                </a:rPr>
                <a:t>---</a:t>
              </a:r>
              <a:r>
                <a:rPr lang="zh-CN" altLang="en-US" b="1" dirty="0">
                  <a:latin typeface="微软雅黑" pitchFamily="34" charset="-122"/>
                  <a:ea typeface="微软雅黑" pitchFamily="34" charset="-122"/>
                </a:rPr>
                <a:t>医生工作站</a:t>
              </a:r>
            </a:p>
          </p:txBody>
        </p:sp>
        <p:grpSp>
          <p:nvGrpSpPr>
            <p:cNvPr id="48134" name="组合 6"/>
            <p:cNvGrpSpPr>
              <a:grpSpLocks/>
            </p:cNvGrpSpPr>
            <p:nvPr/>
          </p:nvGrpSpPr>
          <p:grpSpPr bwMode="auto">
            <a:xfrm>
              <a:off x="220900" y="4107971"/>
              <a:ext cx="7036600" cy="2644920"/>
              <a:chOff x="263459" y="2016822"/>
              <a:chExt cx="7518782" cy="2736335"/>
            </a:xfrm>
          </p:grpSpPr>
          <p:sp>
            <p:nvSpPr>
              <p:cNvPr id="10" name="TextBox 11"/>
              <p:cNvSpPr txBox="1"/>
              <p:nvPr/>
            </p:nvSpPr>
            <p:spPr>
              <a:xfrm>
                <a:off x="416488" y="2031064"/>
                <a:ext cx="2048399" cy="523781"/>
              </a:xfrm>
              <a:prstGeom prst="rect">
                <a:avLst/>
              </a:prstGeom>
              <a:solidFill>
                <a:schemeClr val="tx1">
                  <a:lumMod val="50000"/>
                  <a:lumOff val="50000"/>
                </a:schemeClr>
              </a:solidFill>
            </p:spPr>
            <p:txBody>
              <a:bodyPr>
                <a:spAutoFit/>
              </a:bodyPr>
              <a:lstStyle/>
              <a:p>
                <a:pPr algn="ctr" eaLnBrk="0" hangingPunct="0">
                  <a:defRPr/>
                </a:pPr>
                <a:r>
                  <a:rPr lang="zh-CN" altLang="en-US" sz="1425" b="1" dirty="0">
                    <a:solidFill>
                      <a:schemeClr val="bg1"/>
                    </a:solidFill>
                    <a:latin typeface="微软雅黑" pitchFamily="34" charset="-122"/>
                    <a:ea typeface="微软雅黑" pitchFamily="34" charset="-122"/>
                  </a:rPr>
                  <a:t>网络门诊</a:t>
                </a:r>
              </a:p>
            </p:txBody>
          </p:sp>
          <p:sp>
            <p:nvSpPr>
              <p:cNvPr id="11" name="TextBox 14"/>
              <p:cNvSpPr txBox="1"/>
              <p:nvPr/>
            </p:nvSpPr>
            <p:spPr>
              <a:xfrm>
                <a:off x="416488" y="2708535"/>
                <a:ext cx="2048399"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图文咨询</a:t>
                </a:r>
              </a:p>
            </p:txBody>
          </p:sp>
          <p:sp>
            <p:nvSpPr>
              <p:cNvPr id="12" name="TextBox 15"/>
              <p:cNvSpPr txBox="1"/>
              <p:nvPr/>
            </p:nvSpPr>
            <p:spPr>
              <a:xfrm>
                <a:off x="416488" y="3436869"/>
                <a:ext cx="2048399"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视频问诊</a:t>
                </a:r>
              </a:p>
            </p:txBody>
          </p:sp>
          <p:sp>
            <p:nvSpPr>
              <p:cNvPr id="13" name="圆角矩形 12"/>
              <p:cNvSpPr/>
              <p:nvPr/>
            </p:nvSpPr>
            <p:spPr>
              <a:xfrm>
                <a:off x="263459" y="2505090"/>
                <a:ext cx="2371053" cy="2235860"/>
              </a:xfrm>
              <a:prstGeom prst="round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425" dirty="0"/>
              </a:p>
            </p:txBody>
          </p:sp>
          <p:sp>
            <p:nvSpPr>
              <p:cNvPr id="14" name="TextBox 26"/>
              <p:cNvSpPr txBox="1"/>
              <p:nvPr/>
            </p:nvSpPr>
            <p:spPr>
              <a:xfrm>
                <a:off x="433083" y="4197753"/>
                <a:ext cx="2048398"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语音咨询</a:t>
                </a:r>
              </a:p>
            </p:txBody>
          </p:sp>
          <p:sp>
            <p:nvSpPr>
              <p:cNvPr id="15" name="TextBox 17"/>
              <p:cNvSpPr txBox="1"/>
              <p:nvPr/>
            </p:nvSpPr>
            <p:spPr>
              <a:xfrm>
                <a:off x="2992198" y="2045303"/>
                <a:ext cx="2050242" cy="523781"/>
              </a:xfrm>
              <a:prstGeom prst="rect">
                <a:avLst/>
              </a:prstGeom>
              <a:solidFill>
                <a:schemeClr val="tx1">
                  <a:lumMod val="50000"/>
                  <a:lumOff val="50000"/>
                </a:schemeClr>
              </a:solidFill>
            </p:spPr>
            <p:txBody>
              <a:bodyPr>
                <a:spAutoFit/>
              </a:bodyPr>
              <a:lstStyle/>
              <a:p>
                <a:pPr algn="ctr" eaLnBrk="0" hangingPunct="0">
                  <a:defRPr/>
                </a:pPr>
                <a:r>
                  <a:rPr lang="zh-CN" altLang="en-US" sz="1425" b="1" dirty="0">
                    <a:solidFill>
                      <a:schemeClr val="bg1"/>
                    </a:solidFill>
                    <a:latin typeface="微软雅黑" pitchFamily="34" charset="-122"/>
                    <a:ea typeface="微软雅黑" pitchFamily="34" charset="-122"/>
                  </a:rPr>
                  <a:t>远程会诊</a:t>
                </a:r>
              </a:p>
            </p:txBody>
          </p:sp>
          <p:sp>
            <p:nvSpPr>
              <p:cNvPr id="16" name="TextBox 22"/>
              <p:cNvSpPr txBox="1"/>
              <p:nvPr/>
            </p:nvSpPr>
            <p:spPr>
              <a:xfrm>
                <a:off x="2992198" y="2720742"/>
                <a:ext cx="2050242"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会诊请求</a:t>
                </a:r>
              </a:p>
            </p:txBody>
          </p:sp>
          <p:sp>
            <p:nvSpPr>
              <p:cNvPr id="17" name="TextBox 23"/>
              <p:cNvSpPr txBox="1"/>
              <p:nvPr/>
            </p:nvSpPr>
            <p:spPr>
              <a:xfrm>
                <a:off x="2992198" y="3213079"/>
                <a:ext cx="2050242"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转诊协作</a:t>
                </a:r>
              </a:p>
            </p:txBody>
          </p:sp>
          <p:sp>
            <p:nvSpPr>
              <p:cNvPr id="18" name="TextBox 27"/>
              <p:cNvSpPr txBox="1"/>
              <p:nvPr/>
            </p:nvSpPr>
            <p:spPr>
              <a:xfrm>
                <a:off x="2992198" y="3719657"/>
                <a:ext cx="2050242"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远程会诊</a:t>
                </a:r>
              </a:p>
            </p:txBody>
          </p:sp>
          <p:sp>
            <p:nvSpPr>
              <p:cNvPr id="19" name="TextBox 28"/>
              <p:cNvSpPr txBox="1"/>
              <p:nvPr/>
            </p:nvSpPr>
            <p:spPr>
              <a:xfrm>
                <a:off x="2992198" y="4211993"/>
                <a:ext cx="2050242"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应急会诊</a:t>
                </a:r>
              </a:p>
            </p:txBody>
          </p:sp>
          <p:sp>
            <p:nvSpPr>
              <p:cNvPr id="20" name="圆角矩形 19"/>
              <p:cNvSpPr/>
              <p:nvPr/>
            </p:nvSpPr>
            <p:spPr>
              <a:xfrm>
                <a:off x="2841011" y="2519331"/>
                <a:ext cx="2369209" cy="2233826"/>
              </a:xfrm>
              <a:prstGeom prst="round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425" dirty="0"/>
              </a:p>
            </p:txBody>
          </p:sp>
          <p:sp>
            <p:nvSpPr>
              <p:cNvPr id="21" name="TextBox 30"/>
              <p:cNvSpPr txBox="1"/>
              <p:nvPr/>
            </p:nvSpPr>
            <p:spPr>
              <a:xfrm>
                <a:off x="5564218" y="2016822"/>
                <a:ext cx="2048399" cy="523781"/>
              </a:xfrm>
              <a:prstGeom prst="rect">
                <a:avLst/>
              </a:prstGeom>
              <a:solidFill>
                <a:schemeClr val="tx1">
                  <a:lumMod val="50000"/>
                  <a:lumOff val="50000"/>
                </a:schemeClr>
              </a:solidFill>
            </p:spPr>
            <p:txBody>
              <a:bodyPr>
                <a:spAutoFit/>
              </a:bodyPr>
              <a:lstStyle/>
              <a:p>
                <a:pPr algn="ctr" eaLnBrk="0" hangingPunct="0">
                  <a:defRPr/>
                </a:pPr>
                <a:r>
                  <a:rPr lang="zh-CN" altLang="en-US" sz="1425" b="1" dirty="0">
                    <a:solidFill>
                      <a:schemeClr val="bg1"/>
                    </a:solidFill>
                    <a:latin typeface="微软雅黑" pitchFamily="34" charset="-122"/>
                    <a:ea typeface="微软雅黑" pitchFamily="34" charset="-122"/>
                  </a:rPr>
                  <a:t>患者服务</a:t>
                </a:r>
              </a:p>
            </p:txBody>
          </p:sp>
          <p:sp>
            <p:nvSpPr>
              <p:cNvPr id="22" name="TextBox 31"/>
              <p:cNvSpPr txBox="1"/>
              <p:nvPr/>
            </p:nvSpPr>
            <p:spPr>
              <a:xfrm>
                <a:off x="5564218" y="3184596"/>
                <a:ext cx="2048399"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随访干预</a:t>
                </a:r>
              </a:p>
            </p:txBody>
          </p:sp>
          <p:sp>
            <p:nvSpPr>
              <p:cNvPr id="23" name="TextBox 32"/>
              <p:cNvSpPr txBox="1"/>
              <p:nvPr/>
            </p:nvSpPr>
            <p:spPr>
              <a:xfrm>
                <a:off x="5564218" y="3693209"/>
                <a:ext cx="2048399"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用药提醒</a:t>
                </a:r>
              </a:p>
            </p:txBody>
          </p:sp>
          <p:sp>
            <p:nvSpPr>
              <p:cNvPr id="24" name="TextBox 33"/>
              <p:cNvSpPr txBox="1"/>
              <p:nvPr/>
            </p:nvSpPr>
            <p:spPr>
              <a:xfrm>
                <a:off x="5564218" y="4183512"/>
                <a:ext cx="2048399" cy="523781"/>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慢病管理</a:t>
                </a:r>
              </a:p>
            </p:txBody>
          </p:sp>
          <p:sp>
            <p:nvSpPr>
              <p:cNvPr id="25" name="圆角矩形 24"/>
              <p:cNvSpPr/>
              <p:nvPr/>
            </p:nvSpPr>
            <p:spPr>
              <a:xfrm>
                <a:off x="5411188" y="2490848"/>
                <a:ext cx="2371053" cy="2233826"/>
              </a:xfrm>
              <a:prstGeom prst="round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sz="1425" dirty="0"/>
              </a:p>
            </p:txBody>
          </p:sp>
        </p:grpSp>
        <p:sp>
          <p:nvSpPr>
            <p:cNvPr id="8" name="TextBox 31"/>
            <p:cNvSpPr txBox="1"/>
            <p:nvPr/>
          </p:nvSpPr>
          <p:spPr>
            <a:xfrm>
              <a:off x="5188622" y="4741180"/>
              <a:ext cx="1918759" cy="506283"/>
            </a:xfrm>
            <a:prstGeom prst="rect">
              <a:avLst/>
            </a:prstGeom>
            <a:solidFill>
              <a:schemeClr val="accent5">
                <a:lumMod val="60000"/>
                <a:lumOff val="40000"/>
              </a:schemeClr>
            </a:solidFill>
          </p:spPr>
          <p:txBody>
            <a:bodyPr>
              <a:spAutoFit/>
            </a:bodyPr>
            <a:lstStyle/>
            <a:p>
              <a:pPr algn="ctr" eaLnBrk="0" hangingPunct="0">
                <a:defRPr/>
              </a:pPr>
              <a:r>
                <a:rPr lang="zh-CN" altLang="en-US" sz="1425" b="1" dirty="0">
                  <a:latin typeface="微软雅黑" pitchFamily="34" charset="-122"/>
                  <a:ea typeface="微软雅黑" pitchFamily="34" charset="-122"/>
                </a:rPr>
                <a:t>健康教育</a:t>
              </a:r>
            </a:p>
          </p:txBody>
        </p:sp>
        <p:pic>
          <p:nvPicPr>
            <p:cNvPr id="9" name="图片 8"/>
            <p:cNvPicPr>
              <a:picLocks noChangeAspect="1"/>
            </p:cNvPicPr>
            <p:nvPr/>
          </p:nvPicPr>
          <p:blipFill>
            <a:blip r:embed="rId3" cstate="print"/>
            <a:stretch>
              <a:fillRect/>
            </a:stretch>
          </p:blipFill>
          <p:spPr>
            <a:xfrm>
              <a:off x="7953829" y="3603013"/>
              <a:ext cx="4164413" cy="31233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pSp>
      <p:sp>
        <p:nvSpPr>
          <p:cNvPr id="48132" name="标题 1"/>
          <p:cNvSpPr>
            <a:spLocks noGrp="1"/>
          </p:cNvSpPr>
          <p:nvPr>
            <p:ph type="title"/>
          </p:nvPr>
        </p:nvSpPr>
        <p:spPr>
          <a:xfrm>
            <a:off x="1332310" y="141685"/>
            <a:ext cx="5831681" cy="485775"/>
          </a:xfrm>
        </p:spPr>
        <p:txBody>
          <a:bodyPr/>
          <a:lstStyle/>
          <a:p>
            <a:r>
              <a:rPr lang="zh-CN" altLang="en-US" sz="2850" b="1"/>
              <a:t>推进互联网医院建设</a:t>
            </a:r>
          </a:p>
        </p:txBody>
      </p:sp>
      <p:sp>
        <p:nvSpPr>
          <p:cNvPr id="26" name="TextBox 25"/>
          <p:cNvSpPr txBox="1"/>
          <p:nvPr/>
        </p:nvSpPr>
        <p:spPr>
          <a:xfrm>
            <a:off x="899592" y="3579862"/>
            <a:ext cx="7632848" cy="1200329"/>
          </a:xfrm>
          <a:prstGeom prst="rect">
            <a:avLst/>
          </a:prstGeom>
          <a:noFill/>
        </p:spPr>
        <p:txBody>
          <a:bodyPr wrap="square" rtlCol="0">
            <a:spAutoFit/>
          </a:bodyPr>
          <a:lstStyle/>
          <a:p>
            <a:r>
              <a:rPr lang="zh-CN" altLang="en-US" b="1" dirty="0"/>
              <a:t>目前全国建成互联网医院已经超过</a:t>
            </a:r>
            <a:r>
              <a:rPr lang="en-US" altLang="zh-CN" b="1" dirty="0"/>
              <a:t>1100</a:t>
            </a:r>
            <a:r>
              <a:rPr lang="zh-CN" altLang="en-US" b="1" dirty="0"/>
              <a:t>家，据健康界研究院调研数据，这其中参与方来自公立医院的占比</a:t>
            </a:r>
            <a:r>
              <a:rPr lang="en-US" altLang="zh-CN" b="1" dirty="0"/>
              <a:t>69.5%</a:t>
            </a:r>
            <a:r>
              <a:rPr lang="zh-CN" altLang="en-US" b="1" dirty="0"/>
              <a:t>，而民营医院占比仅</a:t>
            </a:r>
            <a:r>
              <a:rPr lang="en-US" altLang="zh-CN" b="1" dirty="0"/>
              <a:t>6.2%</a:t>
            </a:r>
            <a:r>
              <a:rPr lang="zh-CN" altLang="en-US" b="1" dirty="0"/>
              <a:t>，其他机构占比</a:t>
            </a:r>
            <a:r>
              <a:rPr lang="en-US" altLang="zh-CN" b="1" dirty="0"/>
              <a:t>24.3%</a:t>
            </a:r>
            <a:r>
              <a:rPr lang="zh-CN" altLang="en-US" b="1" dirty="0"/>
              <a:t>。</a:t>
            </a:r>
            <a:endParaRPr lang="en-US" altLang="zh-CN" b="1" dirty="0"/>
          </a:p>
          <a:p>
            <a:r>
              <a:rPr lang="zh-CN" altLang="en-US" b="1" dirty="0"/>
              <a:t>“每家公立医院的互联网业务都是在赔钱。”？</a:t>
            </a:r>
          </a:p>
        </p:txBody>
      </p:sp>
    </p:spTree>
    <p:extLst>
      <p:ext uri="{BB962C8B-B14F-4D97-AF65-F5344CB8AC3E}">
        <p14:creationId xmlns:p14="http://schemas.microsoft.com/office/powerpoint/2010/main" val="424992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标题 1"/>
          <p:cNvSpPr>
            <a:spLocks noGrp="1"/>
          </p:cNvSpPr>
          <p:nvPr>
            <p:ph type="title"/>
          </p:nvPr>
        </p:nvSpPr>
        <p:spPr/>
        <p:txBody>
          <a:bodyPr/>
          <a:lstStyle/>
          <a:p>
            <a:r>
              <a:rPr lang="en-US" altLang="zh-CN" b="1" dirty="0"/>
              <a:t>《</a:t>
            </a:r>
            <a:r>
              <a:rPr lang="zh-CN" altLang="en-US" b="1" dirty="0"/>
              <a:t>基本医疗卫生与健康促进法</a:t>
            </a:r>
            <a:r>
              <a:rPr lang="en-US" altLang="zh-CN" b="1" dirty="0"/>
              <a:t>》 </a:t>
            </a:r>
            <a:endParaRPr lang="zh-CN" altLang="en-US" b="1" dirty="0"/>
          </a:p>
        </p:txBody>
      </p:sp>
      <p:sp>
        <p:nvSpPr>
          <p:cNvPr id="23554" name="内容占位符 2"/>
          <p:cNvSpPr>
            <a:spLocks noGrp="1"/>
          </p:cNvSpPr>
          <p:nvPr>
            <p:ph idx="1"/>
          </p:nvPr>
        </p:nvSpPr>
        <p:spPr>
          <a:xfrm>
            <a:off x="566061" y="1221581"/>
            <a:ext cx="4870036" cy="3545682"/>
          </a:xfrm>
        </p:spPr>
        <p:txBody>
          <a:bodyPr/>
          <a:lstStyle/>
          <a:p>
            <a:r>
              <a:rPr lang="zh-CN" altLang="en-US" b="1" dirty="0"/>
              <a:t>明确了</a:t>
            </a:r>
            <a:r>
              <a:rPr lang="en-US" altLang="zh-CN" b="1" dirty="0"/>
              <a:t>--</a:t>
            </a:r>
            <a:r>
              <a:rPr lang="zh-CN" altLang="en-US" b="1" dirty="0"/>
              <a:t>我国医疗卫生与健康事业应当坚持</a:t>
            </a:r>
            <a:r>
              <a:rPr lang="zh-CN" altLang="en-US" b="1" dirty="0">
                <a:solidFill>
                  <a:srgbClr val="FF0000"/>
                </a:solidFill>
              </a:rPr>
              <a:t>以人民为中心</a:t>
            </a:r>
            <a:r>
              <a:rPr lang="zh-CN" altLang="en-US" b="1" dirty="0"/>
              <a:t>，</a:t>
            </a:r>
            <a:r>
              <a:rPr lang="zh-CN" altLang="en-US" b="1" dirty="0">
                <a:solidFill>
                  <a:srgbClr val="FF0000"/>
                </a:solidFill>
              </a:rPr>
              <a:t>为人民健康服务</a:t>
            </a:r>
            <a:r>
              <a:rPr lang="zh-CN" altLang="en-US" b="1" dirty="0"/>
              <a:t>，</a:t>
            </a:r>
            <a:endParaRPr lang="en-US" altLang="zh-CN" b="1" dirty="0"/>
          </a:p>
          <a:p>
            <a:r>
              <a:rPr lang="zh-CN" altLang="en-US" b="1" dirty="0"/>
              <a:t>规定了</a:t>
            </a:r>
            <a:r>
              <a:rPr lang="en-US" altLang="zh-CN" b="1" dirty="0"/>
              <a:t>--</a:t>
            </a:r>
            <a:r>
              <a:rPr lang="zh-CN" altLang="en-US" b="1" dirty="0"/>
              <a:t>医疗卫生事业应当</a:t>
            </a:r>
            <a:r>
              <a:rPr lang="zh-CN" altLang="en-US" b="1" dirty="0">
                <a:solidFill>
                  <a:srgbClr val="FF0000"/>
                </a:solidFill>
              </a:rPr>
              <a:t>坚持公益性</a:t>
            </a:r>
            <a:r>
              <a:rPr lang="zh-CN" altLang="en-US" b="1" dirty="0"/>
              <a:t>原则，</a:t>
            </a:r>
            <a:endParaRPr lang="en-US" altLang="zh-CN" b="1" dirty="0"/>
          </a:p>
          <a:p>
            <a:r>
              <a:rPr lang="zh-CN" altLang="en-US" b="1" dirty="0"/>
              <a:t>确立了</a:t>
            </a:r>
            <a:r>
              <a:rPr lang="en-US" altLang="zh-CN" b="1" dirty="0"/>
              <a:t>--</a:t>
            </a:r>
            <a:r>
              <a:rPr lang="zh-CN" altLang="en-US" b="1" dirty="0">
                <a:solidFill>
                  <a:srgbClr val="FF0000"/>
                </a:solidFill>
              </a:rPr>
              <a:t>健康优先发展</a:t>
            </a:r>
            <a:r>
              <a:rPr lang="zh-CN" altLang="en-US" b="1" dirty="0"/>
              <a:t>的战略地位，</a:t>
            </a:r>
            <a:endParaRPr lang="en-US" altLang="zh-CN" b="1" dirty="0"/>
          </a:p>
          <a:p>
            <a:r>
              <a:rPr lang="zh-CN" altLang="en-US" b="1" dirty="0"/>
              <a:t>强调了</a:t>
            </a:r>
            <a:r>
              <a:rPr lang="en-US" altLang="zh-CN" b="1" dirty="0"/>
              <a:t>--</a:t>
            </a:r>
            <a:r>
              <a:rPr lang="zh-CN" altLang="en-US" b="1" dirty="0">
                <a:solidFill>
                  <a:srgbClr val="FF0000"/>
                </a:solidFill>
              </a:rPr>
              <a:t>健康理念融入各项政策</a:t>
            </a:r>
            <a:r>
              <a:rPr lang="zh-CN" altLang="en-US" b="1" dirty="0"/>
              <a:t>，</a:t>
            </a:r>
            <a:endParaRPr lang="en-US" altLang="zh-CN" b="1" dirty="0"/>
          </a:p>
          <a:p>
            <a:r>
              <a:rPr lang="zh-CN" altLang="en-US" b="1" dirty="0"/>
              <a:t>体现了</a:t>
            </a:r>
            <a:r>
              <a:rPr lang="en-US" altLang="zh-CN" b="1" dirty="0"/>
              <a:t>--</a:t>
            </a:r>
            <a:r>
              <a:rPr lang="zh-CN" altLang="en-US" b="1" dirty="0"/>
              <a:t>卫生与健康工作理念从“以治病为中心”到“</a:t>
            </a:r>
            <a:r>
              <a:rPr lang="zh-CN" altLang="en-US" b="1" dirty="0">
                <a:solidFill>
                  <a:srgbClr val="FF0000"/>
                </a:solidFill>
              </a:rPr>
              <a:t>以人民健康为中心</a:t>
            </a:r>
            <a:r>
              <a:rPr lang="zh-CN" altLang="en-US" b="1" dirty="0"/>
              <a:t>”的转变，是我国医药卫生事业的核心。</a:t>
            </a:r>
          </a:p>
        </p:txBody>
      </p:sp>
      <p:pic>
        <p:nvPicPr>
          <p:cNvPr id="4" name="Picture 2"/>
          <p:cNvPicPr>
            <a:picLocks noChangeAspect="1" noChangeArrowheads="1"/>
          </p:cNvPicPr>
          <p:nvPr/>
        </p:nvPicPr>
        <p:blipFill>
          <a:blip r:embed="rId2"/>
          <a:srcRect/>
          <a:stretch>
            <a:fillRect/>
          </a:stretch>
        </p:blipFill>
        <p:spPr bwMode="auto">
          <a:xfrm>
            <a:off x="5364088" y="1059582"/>
            <a:ext cx="3635576" cy="3240359"/>
          </a:xfrm>
          <a:prstGeom prst="rect">
            <a:avLst/>
          </a:prstGeom>
          <a:noFill/>
          <a:ln w="9525">
            <a:noFill/>
            <a:miter lim="800000"/>
            <a:headEnd/>
            <a:tailEnd/>
          </a:ln>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1" name="组合 134"/>
          <p:cNvGrpSpPr>
            <a:grpSpLocks/>
          </p:cNvGrpSpPr>
          <p:nvPr/>
        </p:nvGrpSpPr>
        <p:grpSpPr bwMode="auto">
          <a:xfrm>
            <a:off x="953691" y="597694"/>
            <a:ext cx="7986713" cy="4350594"/>
            <a:chOff x="-361951" y="-877189"/>
            <a:chExt cx="11125201" cy="8501765"/>
          </a:xfrm>
        </p:grpSpPr>
        <p:sp>
          <p:nvSpPr>
            <p:cNvPr id="5" name="圆角矩形 4"/>
            <p:cNvSpPr/>
            <p:nvPr/>
          </p:nvSpPr>
          <p:spPr>
            <a:xfrm>
              <a:off x="-56787" y="4232188"/>
              <a:ext cx="4990418" cy="3217791"/>
            </a:xfrm>
            <a:prstGeom prst="roundRect">
              <a:avLst>
                <a:gd name="adj" fmla="val 3070"/>
              </a:avLst>
            </a:prstGeom>
            <a:solidFill>
              <a:sysClr val="window" lastClr="FFFFFF"/>
            </a:solidFill>
            <a:ln w="19050" cap="flat" cmpd="sng" algn="ctr">
              <a:solidFill>
                <a:srgbClr val="7030A0"/>
              </a:solidFill>
              <a:prstDash val="lgDash"/>
              <a:miter lim="800000"/>
            </a:ln>
            <a:effectLst/>
          </p:spPr>
          <p:txBody>
            <a:bodyPr vert="eaVert" anchor="b"/>
            <a:lstStyle/>
            <a:p>
              <a:pPr defTabSz="815926" eaLnBrk="0" fontAlgn="auto" hangingPunct="0">
                <a:spcBef>
                  <a:spcPts val="0"/>
                </a:spcBef>
                <a:spcAft>
                  <a:spcPts val="0"/>
                </a:spcAft>
                <a:defRPr/>
              </a:pPr>
              <a:endParaRPr lang="zh-CN" altLang="en-US" b="1" kern="0" dirty="0">
                <a:solidFill>
                  <a:srgbClr val="FF0000"/>
                </a:solidFill>
                <a:latin typeface="微软雅黑" panose="020B0503020204020204" pitchFamily="34" charset="-122"/>
                <a:ea typeface="+mn-ea"/>
                <a:cs typeface="+mn-cs"/>
              </a:endParaRPr>
            </a:p>
          </p:txBody>
        </p:sp>
        <p:sp>
          <p:nvSpPr>
            <p:cNvPr id="6" name="圆角矩形 5"/>
            <p:cNvSpPr/>
            <p:nvPr/>
          </p:nvSpPr>
          <p:spPr>
            <a:xfrm>
              <a:off x="-361951" y="-877189"/>
              <a:ext cx="11125201" cy="3371352"/>
            </a:xfrm>
            <a:prstGeom prst="roundRect">
              <a:avLst>
                <a:gd name="adj" fmla="val 3070"/>
              </a:avLst>
            </a:prstGeom>
            <a:solidFill>
              <a:sysClr val="window" lastClr="FFFFFF"/>
            </a:solidFill>
            <a:ln w="19050" cap="flat" cmpd="sng" algn="ctr">
              <a:solidFill>
                <a:srgbClr val="7030A0"/>
              </a:solidFill>
              <a:prstDash val="lgDash"/>
              <a:miter lim="800000"/>
            </a:ln>
            <a:effectLst/>
          </p:spPr>
          <p:txBody>
            <a:bodyPr vert="eaVert" anchor="b"/>
            <a:lstStyle/>
            <a:p>
              <a:pPr defTabSz="815926" eaLnBrk="0" fontAlgn="auto" hangingPunct="0">
                <a:spcBef>
                  <a:spcPts val="0"/>
                </a:spcBef>
                <a:spcAft>
                  <a:spcPts val="0"/>
                </a:spcAft>
                <a:defRPr/>
              </a:pPr>
              <a:endParaRPr lang="zh-CN" altLang="en-US" b="1" kern="0" dirty="0">
                <a:solidFill>
                  <a:srgbClr val="FF0000"/>
                </a:solidFill>
                <a:latin typeface="微软雅黑" panose="020B0503020204020204" pitchFamily="34" charset="-122"/>
                <a:ea typeface="+mn-ea"/>
                <a:cs typeface="+mn-cs"/>
              </a:endParaRPr>
            </a:p>
          </p:txBody>
        </p:sp>
        <p:grpSp>
          <p:nvGrpSpPr>
            <p:cNvPr id="53258" name="组合 137"/>
            <p:cNvGrpSpPr>
              <a:grpSpLocks/>
            </p:cNvGrpSpPr>
            <p:nvPr/>
          </p:nvGrpSpPr>
          <p:grpSpPr bwMode="auto">
            <a:xfrm>
              <a:off x="5275209" y="6513838"/>
              <a:ext cx="2743227" cy="938466"/>
              <a:chOff x="142826" y="4857516"/>
              <a:chExt cx="2743227" cy="938466"/>
            </a:xfrm>
          </p:grpSpPr>
          <p:grpSp>
            <p:nvGrpSpPr>
              <p:cNvPr id="53292" name="组合 171"/>
              <p:cNvGrpSpPr>
                <a:grpSpLocks/>
              </p:cNvGrpSpPr>
              <p:nvPr/>
            </p:nvGrpSpPr>
            <p:grpSpPr bwMode="auto">
              <a:xfrm>
                <a:off x="142826" y="4857516"/>
                <a:ext cx="1664931" cy="822853"/>
                <a:chOff x="-363045" y="4176699"/>
                <a:chExt cx="2161065" cy="1045868"/>
              </a:xfrm>
            </p:grpSpPr>
            <p:pic>
              <p:nvPicPr>
                <p:cNvPr id="53294" name="Picture 788" descr="C:\Documents and Settings\user\桌面\未标题-4.png"/>
                <p:cNvPicPr preferRelativeResize="0">
                  <a:picLocks noChangeArrowheads="1"/>
                </p:cNvPicPr>
                <p:nvPr/>
              </p:nvPicPr>
              <p:blipFill>
                <a:blip r:embed="rId3" cstate="print"/>
                <a:srcRect/>
                <a:stretch>
                  <a:fillRect/>
                </a:stretch>
              </p:blipFill>
              <p:spPr bwMode="auto">
                <a:xfrm>
                  <a:off x="735238" y="4176699"/>
                  <a:ext cx="1062782" cy="1023288"/>
                </a:xfrm>
                <a:prstGeom prst="rect">
                  <a:avLst/>
                </a:prstGeom>
                <a:noFill/>
                <a:ln w="9525">
                  <a:noFill/>
                  <a:miter lim="800000"/>
                  <a:headEnd/>
                  <a:tailEnd/>
                </a:ln>
              </p:spPr>
            </p:pic>
            <p:sp>
              <p:nvSpPr>
                <p:cNvPr id="53295" name="TextBox 716"/>
                <p:cNvSpPr txBox="1">
                  <a:spLocks noChangeArrowheads="1"/>
                </p:cNvSpPr>
                <p:nvPr/>
              </p:nvSpPr>
              <p:spPr bwMode="auto">
                <a:xfrm>
                  <a:off x="-363045" y="4505891"/>
                  <a:ext cx="925145" cy="716676"/>
                </a:xfrm>
                <a:prstGeom prst="rect">
                  <a:avLst/>
                </a:prstGeom>
                <a:noFill/>
                <a:ln w="9525">
                  <a:noFill/>
                  <a:miter lim="800000"/>
                  <a:headEnd/>
                  <a:tailEnd/>
                </a:ln>
              </p:spPr>
              <p:txBody>
                <a:bodyPr wrap="none">
                  <a:spAutoFit/>
                </a:bodyPr>
                <a:lstStyle/>
                <a:p>
                  <a:pPr algn="ctr" defTabSz="814388" eaLnBrk="0" hangingPunct="0"/>
                  <a:r>
                    <a:rPr lang="zh-CN" altLang="en-US" sz="1275" b="1">
                      <a:solidFill>
                        <a:srgbClr val="000000"/>
                      </a:solidFill>
                      <a:latin typeface="微软雅黑" pitchFamily="34" charset="-122"/>
                      <a:ea typeface="方正兰亭纤黑_GBK"/>
                    </a:rPr>
                    <a:t>居民</a:t>
                  </a:r>
                </a:p>
              </p:txBody>
            </p:sp>
          </p:grpSp>
          <p:pic>
            <p:nvPicPr>
              <p:cNvPr id="42" name="Picture 33" descr="EPS_1years009 copy"/>
              <p:cNvPicPr>
                <a:picLocks noChangeAspect="1" noChangeArrowheads="1"/>
              </p:cNvPicPr>
              <p:nvPr/>
            </p:nvPicPr>
            <p:blipFill>
              <a:blip r:embed="rId4" cstate="print"/>
              <a:srcRect/>
              <a:stretch>
                <a:fillRect/>
              </a:stretch>
            </p:blipFill>
            <p:spPr bwMode="gray">
              <a:xfrm>
                <a:off x="1804713" y="5058427"/>
                <a:ext cx="1081340" cy="737555"/>
              </a:xfrm>
              <a:prstGeom prst="rect">
                <a:avLst/>
              </a:prstGeom>
              <a:noFill/>
              <a:ln w="9525">
                <a:noFill/>
                <a:miter lim="800000"/>
                <a:headEnd/>
                <a:tailEnd/>
              </a:ln>
              <a:effectLst>
                <a:outerShdw dist="38100" algn="ctr" rotWithShape="0">
                  <a:srgbClr val="333333">
                    <a:alpha val="42000"/>
                  </a:srgbClr>
                </a:outerShdw>
              </a:effectLst>
            </p:spPr>
          </p:pic>
        </p:grpSp>
        <p:grpSp>
          <p:nvGrpSpPr>
            <p:cNvPr id="53259" name="组合 138"/>
            <p:cNvGrpSpPr>
              <a:grpSpLocks/>
            </p:cNvGrpSpPr>
            <p:nvPr/>
          </p:nvGrpSpPr>
          <p:grpSpPr bwMode="auto">
            <a:xfrm>
              <a:off x="5222209" y="5337361"/>
              <a:ext cx="3030079" cy="1177298"/>
              <a:chOff x="8301154" y="4684977"/>
              <a:chExt cx="3670025" cy="1425941"/>
            </a:xfrm>
          </p:grpSpPr>
          <p:grpSp>
            <p:nvGrpSpPr>
              <p:cNvPr id="53281" name="组合 160"/>
              <p:cNvGrpSpPr>
                <a:grpSpLocks/>
              </p:cNvGrpSpPr>
              <p:nvPr/>
            </p:nvGrpSpPr>
            <p:grpSpPr bwMode="auto">
              <a:xfrm>
                <a:off x="8301154" y="4684977"/>
                <a:ext cx="3670025" cy="1425941"/>
                <a:chOff x="9375943" y="-701325"/>
                <a:chExt cx="3670025" cy="1425941"/>
              </a:xfrm>
            </p:grpSpPr>
            <p:grpSp>
              <p:nvGrpSpPr>
                <p:cNvPr id="53283" name="组合 162"/>
                <p:cNvGrpSpPr>
                  <a:grpSpLocks/>
                </p:cNvGrpSpPr>
                <p:nvPr/>
              </p:nvGrpSpPr>
              <p:grpSpPr bwMode="auto">
                <a:xfrm>
                  <a:off x="9490448" y="-701325"/>
                  <a:ext cx="3555520" cy="1425941"/>
                  <a:chOff x="-891708" y="6102463"/>
                  <a:chExt cx="2479723" cy="994491"/>
                </a:xfrm>
              </p:grpSpPr>
              <p:sp>
                <p:nvSpPr>
                  <p:cNvPr id="39" name="圆角矩形 38"/>
                  <p:cNvSpPr/>
                  <p:nvPr/>
                </p:nvSpPr>
                <p:spPr>
                  <a:xfrm>
                    <a:off x="-891708" y="6102463"/>
                    <a:ext cx="2479723" cy="994491"/>
                  </a:xfrm>
                  <a:prstGeom prst="roundRect">
                    <a:avLst>
                      <a:gd name="adj" fmla="val 4167"/>
                    </a:avLst>
                  </a:prstGeom>
                  <a:solidFill>
                    <a:srgbClr val="FFC000"/>
                  </a:solidFill>
                  <a:ln w="28575"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b="1" kern="0" dirty="0">
                      <a:solidFill>
                        <a:prstClr val="black"/>
                      </a:solidFill>
                      <a:latin typeface="微软雅黑" panose="020B0503020204020204" pitchFamily="34" charset="-122"/>
                      <a:ea typeface="+mn-ea"/>
                    </a:endParaRPr>
                  </a:p>
                </p:txBody>
              </p:sp>
              <p:pic>
                <p:nvPicPr>
                  <p:cNvPr id="53291" name="图片 170"/>
                  <p:cNvPicPr>
                    <a:picLocks noChangeAspect="1" noChangeArrowheads="1"/>
                  </p:cNvPicPr>
                  <p:nvPr/>
                </p:nvPicPr>
                <p:blipFill>
                  <a:blip r:embed="rId5" cstate="print"/>
                  <a:srcRect/>
                  <a:stretch>
                    <a:fillRect/>
                  </a:stretch>
                </p:blipFill>
                <p:spPr bwMode="auto">
                  <a:xfrm>
                    <a:off x="475641" y="6488824"/>
                    <a:ext cx="920426" cy="489868"/>
                  </a:xfrm>
                  <a:prstGeom prst="rect">
                    <a:avLst/>
                  </a:prstGeom>
                  <a:noFill/>
                  <a:ln w="9525">
                    <a:noFill/>
                    <a:miter lim="800000"/>
                    <a:headEnd/>
                    <a:tailEnd/>
                  </a:ln>
                </p:spPr>
              </p:pic>
            </p:grpSp>
            <p:grpSp>
              <p:nvGrpSpPr>
                <p:cNvPr id="53284" name="组合 163"/>
                <p:cNvGrpSpPr>
                  <a:grpSpLocks/>
                </p:cNvGrpSpPr>
                <p:nvPr/>
              </p:nvGrpSpPr>
              <p:grpSpPr bwMode="auto">
                <a:xfrm>
                  <a:off x="9375943" y="-582968"/>
                  <a:ext cx="1918715" cy="598391"/>
                  <a:chOff x="-280910" y="5644490"/>
                  <a:chExt cx="2333739" cy="727824"/>
                </a:xfrm>
              </p:grpSpPr>
              <p:pic>
                <p:nvPicPr>
                  <p:cNvPr id="53288" name="图片 167"/>
                  <p:cNvPicPr>
                    <a:picLocks noChangeAspect="1" noChangeArrowheads="1"/>
                  </p:cNvPicPr>
                  <p:nvPr/>
                </p:nvPicPr>
                <p:blipFill>
                  <a:blip r:embed="rId6" cstate="print"/>
                  <a:srcRect/>
                  <a:stretch>
                    <a:fillRect/>
                  </a:stretch>
                </p:blipFill>
                <p:spPr bwMode="auto">
                  <a:xfrm>
                    <a:off x="1135693" y="5684461"/>
                    <a:ext cx="917136" cy="687853"/>
                  </a:xfrm>
                  <a:prstGeom prst="rect">
                    <a:avLst/>
                  </a:prstGeom>
                  <a:noFill/>
                  <a:ln w="9525">
                    <a:noFill/>
                    <a:miter lim="800000"/>
                    <a:headEnd/>
                    <a:tailEnd/>
                  </a:ln>
                </p:spPr>
              </p:pic>
              <p:sp>
                <p:nvSpPr>
                  <p:cNvPr id="38" name="文本框 209"/>
                  <p:cNvSpPr txBox="1"/>
                  <p:nvPr/>
                </p:nvSpPr>
                <p:spPr>
                  <a:xfrm>
                    <a:off x="-280910" y="5644490"/>
                    <a:ext cx="1610118" cy="708829"/>
                  </a:xfrm>
                  <a:prstGeom prst="rect">
                    <a:avLst/>
                  </a:prstGeom>
                  <a:noFill/>
                </p:spPr>
                <p:txBody>
                  <a:bodyPr wrap="square">
                    <a:spAutoFit/>
                  </a:bodyPr>
                  <a:lstStyle/>
                  <a:p>
                    <a:pPr defTabSz="815926" eaLnBrk="0" fontAlgn="auto" hangingPunct="0">
                      <a:spcBef>
                        <a:spcPts val="0"/>
                      </a:spcBef>
                      <a:spcAft>
                        <a:spcPts val="0"/>
                      </a:spcAft>
                      <a:defRPr/>
                    </a:pPr>
                    <a:r>
                      <a:rPr lang="zh-CN" altLang="en-US" sz="1000" b="1" kern="0" dirty="0">
                        <a:solidFill>
                          <a:prstClr val="black"/>
                        </a:solidFill>
                        <a:latin typeface="微软雅黑" panose="020B0503020204020204" pitchFamily="34" charset="-122"/>
                        <a:ea typeface="微软雅黑"/>
                        <a:cs typeface="+mn-cs"/>
                      </a:rPr>
                      <a:t>手机应用</a:t>
                    </a:r>
                    <a:endParaRPr lang="zh-CN" altLang="en-US" sz="1000" b="1" kern="0" dirty="0">
                      <a:solidFill>
                        <a:prstClr val="black"/>
                      </a:solidFill>
                      <a:latin typeface="微软雅黑" panose="020B0503020204020204" pitchFamily="34" charset="-122"/>
                      <a:ea typeface="微软雅黑"/>
                    </a:endParaRPr>
                  </a:p>
                </p:txBody>
              </p:sp>
            </p:grpSp>
            <p:pic>
              <p:nvPicPr>
                <p:cNvPr id="53285" name="Picture 7" descr="c:\users\administrator\appdata\roaming\360se6\User Data\temp\87838410.jpg"/>
                <p:cNvPicPr>
                  <a:picLocks noChangeAspect="1" noChangeArrowheads="1"/>
                </p:cNvPicPr>
                <p:nvPr/>
              </p:nvPicPr>
              <p:blipFill>
                <a:blip r:embed="rId7" cstate="print"/>
                <a:srcRect/>
                <a:stretch>
                  <a:fillRect/>
                </a:stretch>
              </p:blipFill>
              <p:spPr bwMode="auto">
                <a:xfrm>
                  <a:off x="10076419" y="71283"/>
                  <a:ext cx="491394" cy="483764"/>
                </a:xfrm>
                <a:prstGeom prst="rect">
                  <a:avLst/>
                </a:prstGeom>
                <a:noFill/>
                <a:ln w="9525">
                  <a:noFill/>
                  <a:miter lim="800000"/>
                  <a:headEnd/>
                  <a:tailEnd/>
                </a:ln>
              </p:spPr>
            </p:pic>
            <p:pic>
              <p:nvPicPr>
                <p:cNvPr id="53286" name="Picture 9" descr="c:\users\administrator\appdata\roaming\360se6\User Data\temp\20130502213511-2122228746.jpg"/>
                <p:cNvPicPr>
                  <a:picLocks noChangeAspect="1" noChangeArrowheads="1"/>
                </p:cNvPicPr>
                <p:nvPr/>
              </p:nvPicPr>
              <p:blipFill>
                <a:blip r:embed="rId8" cstate="print"/>
                <a:srcRect/>
                <a:stretch>
                  <a:fillRect/>
                </a:stretch>
              </p:blipFill>
              <p:spPr bwMode="auto">
                <a:xfrm>
                  <a:off x="10587475" y="23089"/>
                  <a:ext cx="620468" cy="620468"/>
                </a:xfrm>
                <a:prstGeom prst="rect">
                  <a:avLst/>
                </a:prstGeom>
                <a:noFill/>
                <a:ln w="9525">
                  <a:noFill/>
                  <a:miter lim="800000"/>
                  <a:headEnd/>
                  <a:tailEnd/>
                </a:ln>
              </p:spPr>
            </p:pic>
            <p:pic>
              <p:nvPicPr>
                <p:cNvPr id="53287" name="图片 166"/>
                <p:cNvPicPr>
                  <a:picLocks noChangeAspect="1" noChangeArrowheads="1"/>
                </p:cNvPicPr>
                <p:nvPr/>
              </p:nvPicPr>
              <p:blipFill>
                <a:blip r:embed="rId9" cstate="print"/>
                <a:srcRect/>
                <a:stretch>
                  <a:fillRect/>
                </a:stretch>
              </p:blipFill>
              <p:spPr bwMode="auto">
                <a:xfrm>
                  <a:off x="9490446" y="151018"/>
                  <a:ext cx="525722" cy="492538"/>
                </a:xfrm>
                <a:prstGeom prst="rect">
                  <a:avLst/>
                </a:prstGeom>
                <a:noFill/>
                <a:ln w="9525">
                  <a:noFill/>
                  <a:miter lim="800000"/>
                  <a:headEnd/>
                  <a:tailEnd/>
                </a:ln>
              </p:spPr>
            </p:pic>
          </p:grpSp>
          <p:sp>
            <p:nvSpPr>
              <p:cNvPr id="31" name="文本框 202"/>
              <p:cNvSpPr txBox="1"/>
              <p:nvPr/>
            </p:nvSpPr>
            <p:spPr>
              <a:xfrm>
                <a:off x="10219870" y="4746971"/>
                <a:ext cx="1674636" cy="600988"/>
              </a:xfrm>
              <a:prstGeom prst="rect">
                <a:avLst/>
              </a:prstGeom>
              <a:noFill/>
            </p:spPr>
            <p:txBody>
              <a:bodyPr wrap="none">
                <a:spAutoFit/>
              </a:bodyPr>
              <a:lstStyle/>
              <a:p>
                <a:pPr algn="ctr" defTabSz="815926" eaLnBrk="0" fontAlgn="auto" hangingPunct="0">
                  <a:spcBef>
                    <a:spcPts val="0"/>
                  </a:spcBef>
                  <a:spcAft>
                    <a:spcPts val="0"/>
                  </a:spcAft>
                  <a:defRPr/>
                </a:pPr>
                <a:r>
                  <a:rPr lang="zh-CN" altLang="en-US" sz="1050" b="1" kern="0" dirty="0">
                    <a:solidFill>
                      <a:prstClr val="black"/>
                    </a:solidFill>
                    <a:latin typeface="微软雅黑" panose="020B0503020204020204" pitchFamily="34" charset="-122"/>
                    <a:ea typeface="微软雅黑"/>
                  </a:rPr>
                  <a:t>网络服务门户</a:t>
                </a:r>
                <a:endParaRPr lang="en-US" altLang="zh-CN" sz="1050" b="1" kern="0" dirty="0">
                  <a:solidFill>
                    <a:prstClr val="black"/>
                  </a:solidFill>
                  <a:latin typeface="微软雅黑" panose="020B0503020204020204" pitchFamily="34" charset="-122"/>
                  <a:ea typeface="微软雅黑"/>
                </a:endParaRPr>
              </a:p>
            </p:txBody>
          </p:sp>
        </p:grpSp>
        <p:sp>
          <p:nvSpPr>
            <p:cNvPr id="9" name="上下箭头 8"/>
            <p:cNvSpPr/>
            <p:nvPr/>
          </p:nvSpPr>
          <p:spPr>
            <a:xfrm>
              <a:off x="3630052" y="3671460"/>
              <a:ext cx="310140" cy="2024207"/>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sp>
          <p:nvSpPr>
            <p:cNvPr id="10" name="上下箭头 9"/>
            <p:cNvSpPr/>
            <p:nvPr/>
          </p:nvSpPr>
          <p:spPr>
            <a:xfrm>
              <a:off x="9114704" y="3664479"/>
              <a:ext cx="359893" cy="1570506"/>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grpSp>
          <p:nvGrpSpPr>
            <p:cNvPr id="53262" name="组合 141"/>
            <p:cNvGrpSpPr>
              <a:grpSpLocks/>
            </p:cNvGrpSpPr>
            <p:nvPr/>
          </p:nvGrpSpPr>
          <p:grpSpPr bwMode="auto">
            <a:xfrm>
              <a:off x="8370038" y="5280411"/>
              <a:ext cx="2340140" cy="2260791"/>
              <a:chOff x="1030750" y="2898061"/>
              <a:chExt cx="1739060" cy="2260791"/>
            </a:xfrm>
          </p:grpSpPr>
          <p:pic>
            <p:nvPicPr>
              <p:cNvPr id="53279" name="Picture 199" descr="图形3"/>
              <p:cNvPicPr>
                <a:picLocks noChangeAspect="1" noChangeArrowheads="1"/>
              </p:cNvPicPr>
              <p:nvPr/>
            </p:nvPicPr>
            <p:blipFill>
              <a:blip r:embed="rId10" cstate="print"/>
              <a:srcRect/>
              <a:stretch>
                <a:fillRect/>
              </a:stretch>
            </p:blipFill>
            <p:spPr bwMode="auto">
              <a:xfrm>
                <a:off x="1379788" y="2898061"/>
                <a:ext cx="905258" cy="972907"/>
              </a:xfrm>
              <a:prstGeom prst="rect">
                <a:avLst/>
              </a:prstGeom>
              <a:noFill/>
              <a:ln w="9525">
                <a:noFill/>
                <a:miter lim="800000"/>
                <a:headEnd/>
                <a:tailEnd/>
              </a:ln>
            </p:spPr>
          </p:pic>
          <p:sp>
            <p:nvSpPr>
              <p:cNvPr id="29" name="TextBox 71"/>
              <p:cNvSpPr txBox="1"/>
              <p:nvPr/>
            </p:nvSpPr>
            <p:spPr>
              <a:xfrm>
                <a:off x="1030750" y="4256684"/>
                <a:ext cx="1739060" cy="902168"/>
              </a:xfrm>
              <a:prstGeom prst="rect">
                <a:avLst/>
              </a:prstGeom>
              <a:noFill/>
            </p:spPr>
            <p:txBody>
              <a:bodyPr wrap="square">
                <a:spAutoFit/>
              </a:bodyPr>
              <a:lstStyle/>
              <a:p>
                <a:pPr algn="ctr" defTabSz="815926" eaLnBrk="0" fontAlgn="auto" hangingPunct="0">
                  <a:spcBef>
                    <a:spcPts val="0"/>
                  </a:spcBef>
                  <a:spcAft>
                    <a:spcPts val="0"/>
                  </a:spcAft>
                  <a:defRPr/>
                </a:pPr>
                <a:r>
                  <a:rPr lang="zh-CN" altLang="en-US" sz="1200" b="1" dirty="0">
                    <a:solidFill>
                      <a:prstClr val="black"/>
                    </a:solidFill>
                    <a:latin typeface="黑体" pitchFamily="49" charset="-122"/>
                    <a:ea typeface="黑体" pitchFamily="49" charset="-122"/>
                  </a:rPr>
                  <a:t>国家、省市各级卫健委平台、医保</a:t>
                </a:r>
              </a:p>
            </p:txBody>
          </p:sp>
        </p:grpSp>
        <p:sp>
          <p:nvSpPr>
            <p:cNvPr id="12" name="流程图: 磁盘 11"/>
            <p:cNvSpPr/>
            <p:nvPr/>
          </p:nvSpPr>
          <p:spPr>
            <a:xfrm>
              <a:off x="5497520" y="916678"/>
              <a:ext cx="2369993" cy="1177297"/>
            </a:xfrm>
            <a:prstGeom prst="flowChartMagneticDisk">
              <a:avLst/>
            </a:prstGeom>
            <a:solidFill>
              <a:srgbClr val="FF0000"/>
            </a:solidFill>
            <a:ln w="12700" cap="flat" cmpd="sng" algn="ctr">
              <a:solidFill>
                <a:srgbClr val="70AD47">
                  <a:shade val="50000"/>
                </a:srgbClr>
              </a:solidFill>
              <a:prstDash val="solid"/>
              <a:miter lim="800000"/>
            </a:ln>
            <a:effectLst/>
          </p:spPr>
          <p:txBody>
            <a:bodyPr anchor="ctr"/>
            <a:lstStyle/>
            <a:p>
              <a:pPr algn="ctr" defTabSz="815926" eaLnBrk="0" fontAlgn="auto" hangingPunct="0">
                <a:spcBef>
                  <a:spcPts val="0"/>
                </a:spcBef>
                <a:spcAft>
                  <a:spcPts val="0"/>
                </a:spcAft>
                <a:defRPr/>
              </a:pPr>
              <a:r>
                <a:rPr lang="zh-CN" altLang="en-US" b="1" kern="0" dirty="0">
                  <a:solidFill>
                    <a:prstClr val="white"/>
                  </a:solidFill>
                  <a:latin typeface="微软雅黑" pitchFamily="34" charset="-122"/>
                  <a:ea typeface="方正兰亭纤黑_GBK" panose="02010600030101010101" pitchFamily="2" charset="-122"/>
                  <a:cs typeface="+mn-cs"/>
                </a:rPr>
                <a:t>医院数据中心</a:t>
              </a:r>
            </a:p>
          </p:txBody>
        </p:sp>
        <p:sp>
          <p:nvSpPr>
            <p:cNvPr id="53264" name="矩形 12"/>
            <p:cNvSpPr>
              <a:spLocks noChangeArrowheads="1"/>
            </p:cNvSpPr>
            <p:nvPr/>
          </p:nvSpPr>
          <p:spPr bwMode="auto">
            <a:xfrm>
              <a:off x="904013" y="-875682"/>
              <a:ext cx="3740598" cy="631517"/>
            </a:xfrm>
            <a:prstGeom prst="rect">
              <a:avLst/>
            </a:prstGeom>
            <a:noFill/>
            <a:ln w="9525">
              <a:noFill/>
              <a:miter lim="800000"/>
              <a:headEnd/>
              <a:tailEnd/>
            </a:ln>
          </p:spPr>
          <p:txBody>
            <a:bodyPr wrap="none">
              <a:spAutoFit/>
            </a:bodyPr>
            <a:lstStyle/>
            <a:p>
              <a:pPr algn="ctr" defTabSz="815579" eaLnBrk="0" hangingPunct="0"/>
              <a:r>
                <a:rPr lang="zh-CN" altLang="en-US" sz="1500" b="1" dirty="0">
                  <a:latin typeface="微软雅黑" pitchFamily="34" charset="-122"/>
                  <a:ea typeface="微软雅黑" pitchFamily="34" charset="-122"/>
                </a:rPr>
                <a:t>内蒙古包钢医院（集团总院）</a:t>
              </a:r>
            </a:p>
          </p:txBody>
        </p:sp>
        <p:sp>
          <p:nvSpPr>
            <p:cNvPr id="14" name="上下箭头 13"/>
            <p:cNvSpPr/>
            <p:nvPr/>
          </p:nvSpPr>
          <p:spPr>
            <a:xfrm>
              <a:off x="6315160" y="3706359"/>
              <a:ext cx="419599" cy="1556546"/>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sp>
          <p:nvSpPr>
            <p:cNvPr id="15" name="文本框 220"/>
            <p:cNvSpPr txBox="1"/>
            <p:nvPr/>
          </p:nvSpPr>
          <p:spPr>
            <a:xfrm>
              <a:off x="5222209" y="4162387"/>
              <a:ext cx="2968711" cy="811950"/>
            </a:xfrm>
            <a:prstGeom prst="rect">
              <a:avLst/>
            </a:prstGeom>
            <a:solidFill>
              <a:sysClr val="window" lastClr="FFFFFF"/>
            </a:solidFill>
            <a:ln>
              <a:solidFill>
                <a:srgbClr val="7A7FBC"/>
              </a:solidFill>
              <a:prstDash val="solid"/>
            </a:ln>
          </p:spPr>
          <p:txBody>
            <a:bodyPr>
              <a:spAutoFit/>
            </a:bodyPr>
            <a:lstStyle/>
            <a:p>
              <a:pPr algn="ctr" defTabSz="815926" eaLnBrk="0" fontAlgn="auto" hangingPunct="0">
                <a:spcBef>
                  <a:spcPts val="0"/>
                </a:spcBef>
                <a:spcAft>
                  <a:spcPts val="0"/>
                </a:spcAft>
                <a:defRPr/>
              </a:pPr>
              <a:r>
                <a:rPr lang="zh-CN" altLang="en-US" sz="1050" b="1" kern="0" dirty="0">
                  <a:solidFill>
                    <a:prstClr val="black"/>
                  </a:solidFill>
                  <a:latin typeface="微软雅黑" panose="020B0503020204020204" pitchFamily="34" charset="-122"/>
                  <a:ea typeface="微软雅黑"/>
                </a:rPr>
                <a:t>多种形式预约、支付、康复、随访、回访</a:t>
              </a:r>
            </a:p>
          </p:txBody>
        </p:sp>
        <p:sp>
          <p:nvSpPr>
            <p:cNvPr id="16" name="文本框 221"/>
            <p:cNvSpPr txBox="1"/>
            <p:nvPr/>
          </p:nvSpPr>
          <p:spPr>
            <a:xfrm>
              <a:off x="8370038" y="4160062"/>
              <a:ext cx="2270483" cy="811950"/>
            </a:xfrm>
            <a:prstGeom prst="rect">
              <a:avLst/>
            </a:prstGeom>
            <a:solidFill>
              <a:sysClr val="window" lastClr="FFFFFF"/>
            </a:solidFill>
            <a:ln>
              <a:solidFill>
                <a:srgbClr val="7A7FBC"/>
              </a:solidFill>
              <a:prstDash val="solid"/>
            </a:ln>
          </p:spPr>
          <p:txBody>
            <a:bodyPr>
              <a:spAutoFit/>
            </a:bodyPr>
            <a:lstStyle/>
            <a:p>
              <a:pPr algn="ctr" defTabSz="815926" eaLnBrk="0" fontAlgn="auto" hangingPunct="0">
                <a:spcBef>
                  <a:spcPts val="0"/>
                </a:spcBef>
                <a:spcAft>
                  <a:spcPts val="0"/>
                </a:spcAft>
                <a:defRPr/>
              </a:pPr>
              <a:r>
                <a:rPr lang="zh-CN" altLang="en-US" sz="1050" b="1" kern="0" dirty="0">
                  <a:solidFill>
                    <a:prstClr val="black"/>
                  </a:solidFill>
                  <a:latin typeface="微软雅黑" panose="020B0503020204020204" pitchFamily="34" charset="-122"/>
                  <a:ea typeface="微软雅黑"/>
                </a:rPr>
                <a:t>信息共享、数据直报、对外交互</a:t>
              </a:r>
            </a:p>
          </p:txBody>
        </p:sp>
        <p:sp>
          <p:nvSpPr>
            <p:cNvPr id="17" name="矩形 16"/>
            <p:cNvSpPr/>
            <p:nvPr/>
          </p:nvSpPr>
          <p:spPr>
            <a:xfrm>
              <a:off x="24478" y="3015338"/>
              <a:ext cx="10685700" cy="600282"/>
            </a:xfrm>
            <a:prstGeom prst="rect">
              <a:avLst/>
            </a:prstGeom>
            <a:solidFill>
              <a:srgbClr val="ED7D31"/>
            </a:solidFill>
            <a:ln w="12700" cap="flat" cmpd="sng" algn="ctr">
              <a:solidFill>
                <a:srgbClr val="ED7D31">
                  <a:shade val="50000"/>
                </a:srgbClr>
              </a:solidFill>
              <a:prstDash val="solid"/>
              <a:miter lim="800000"/>
            </a:ln>
            <a:effectLst/>
          </p:spPr>
          <p:txBody>
            <a:bodyPr anchor="ctr"/>
            <a:lstStyle/>
            <a:p>
              <a:pPr algn="ctr" defTabSz="815926" eaLnBrk="0" fontAlgn="auto" hangingPunct="0">
                <a:spcBef>
                  <a:spcPts val="0"/>
                </a:spcBef>
                <a:spcAft>
                  <a:spcPts val="0"/>
                </a:spcAft>
                <a:defRPr/>
              </a:pPr>
              <a:r>
                <a:rPr lang="zh-CN" altLang="en-US" sz="1425" b="1" kern="0" dirty="0">
                  <a:solidFill>
                    <a:prstClr val="white"/>
                  </a:solidFill>
                  <a:latin typeface="微软雅黑" panose="020B0503020204020204" pitchFamily="34" charset="-122"/>
                  <a:ea typeface="+mn-ea"/>
                </a:rPr>
                <a:t>基于电子病历的医院信息平台</a:t>
              </a:r>
            </a:p>
          </p:txBody>
        </p:sp>
        <p:sp>
          <p:nvSpPr>
            <p:cNvPr id="18" name="矩形 17"/>
            <p:cNvSpPr/>
            <p:nvPr/>
          </p:nvSpPr>
          <p:spPr>
            <a:xfrm>
              <a:off x="-361951" y="2682623"/>
              <a:ext cx="2524233" cy="1247097"/>
            </a:xfrm>
            <a:prstGeom prst="rect">
              <a:avLst/>
            </a:prstGeom>
            <a:solidFill>
              <a:sysClr val="window" lastClr="FFFFFF"/>
            </a:solidFill>
            <a:ln w="19050" cap="flat" cmpd="sng" algn="ctr">
              <a:solidFill>
                <a:srgbClr val="5B9BD5">
                  <a:shade val="50000"/>
                </a:srgbClr>
              </a:solidFill>
              <a:prstDash val="lgDash"/>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sp>
          <p:nvSpPr>
            <p:cNvPr id="19" name="剪去单角的矩形 18"/>
            <p:cNvSpPr/>
            <p:nvPr/>
          </p:nvSpPr>
          <p:spPr>
            <a:xfrm>
              <a:off x="-275709" y="3359686"/>
              <a:ext cx="2205802" cy="469988"/>
            </a:xfrm>
            <a:prstGeom prst="snip1Rect">
              <a:avLst>
                <a:gd name="adj" fmla="val 48856"/>
              </a:avLst>
            </a:prstGeom>
            <a:solidFill>
              <a:srgbClr val="A5A5A5"/>
            </a:solidFill>
            <a:ln w="12700" cap="flat" cmpd="sng" algn="ctr">
              <a:solidFill>
                <a:srgbClr val="A5A5A5">
                  <a:shade val="50000"/>
                </a:srgbClr>
              </a:solidFill>
              <a:prstDash val="solid"/>
              <a:miter lim="800000"/>
            </a:ln>
            <a:effectLst/>
          </p:spPr>
          <p:txBody>
            <a:bodyPr anchor="ctr"/>
            <a:lstStyle/>
            <a:p>
              <a:pPr algn="ctr" defTabSz="815926" eaLnBrk="0" fontAlgn="auto" hangingPunct="0">
                <a:spcBef>
                  <a:spcPts val="0"/>
                </a:spcBef>
                <a:spcAft>
                  <a:spcPts val="0"/>
                </a:spcAft>
                <a:defRPr/>
              </a:pPr>
              <a:r>
                <a:rPr lang="zh-CN" altLang="en-US" sz="1275" b="1" kern="0" dirty="0">
                  <a:solidFill>
                    <a:prstClr val="white"/>
                  </a:solidFill>
                  <a:latin typeface="微软雅黑" panose="020B0503020204020204" pitchFamily="34" charset="-122"/>
                  <a:ea typeface="+mn-ea"/>
                </a:rPr>
                <a:t>电子病历摘要</a:t>
              </a:r>
            </a:p>
          </p:txBody>
        </p:sp>
        <p:sp>
          <p:nvSpPr>
            <p:cNvPr id="20" name="剪去单角的矩形 19"/>
            <p:cNvSpPr/>
            <p:nvPr/>
          </p:nvSpPr>
          <p:spPr>
            <a:xfrm>
              <a:off x="-255807" y="2771036"/>
              <a:ext cx="2185900" cy="507215"/>
            </a:xfrm>
            <a:prstGeom prst="snip1Rect">
              <a:avLst>
                <a:gd name="adj" fmla="val 48856"/>
              </a:avLst>
            </a:prstGeom>
            <a:solidFill>
              <a:srgbClr val="A5A5A5"/>
            </a:solidFill>
            <a:ln w="12700" cap="flat" cmpd="sng" algn="ctr">
              <a:solidFill>
                <a:srgbClr val="A5A5A5">
                  <a:shade val="50000"/>
                </a:srgbClr>
              </a:solidFill>
              <a:prstDash val="solid"/>
              <a:miter lim="800000"/>
            </a:ln>
            <a:effectLst/>
          </p:spPr>
          <p:txBody>
            <a:bodyPr/>
            <a:lstStyle/>
            <a:p>
              <a:pPr algn="ctr" defTabSz="815926" eaLnBrk="0" fontAlgn="auto" hangingPunct="0">
                <a:spcBef>
                  <a:spcPts val="0"/>
                </a:spcBef>
                <a:spcAft>
                  <a:spcPts val="0"/>
                </a:spcAft>
                <a:defRPr/>
              </a:pPr>
              <a:r>
                <a:rPr lang="en-US" altLang="zh-CN" sz="1275" b="1" kern="0" dirty="0">
                  <a:solidFill>
                    <a:prstClr val="white"/>
                  </a:solidFill>
                  <a:latin typeface="微软雅黑" panose="020B0503020204020204" pitchFamily="34" charset="-122"/>
                  <a:ea typeface="+mn-ea"/>
                </a:rPr>
                <a:t>MPI</a:t>
              </a:r>
              <a:r>
                <a:rPr lang="zh-CN" altLang="en-US" sz="1275" b="1" kern="0" dirty="0">
                  <a:solidFill>
                    <a:prstClr val="white"/>
                  </a:solidFill>
                  <a:latin typeface="微软雅黑" panose="020B0503020204020204" pitchFamily="34" charset="-122"/>
                  <a:ea typeface="+mn-ea"/>
                </a:rPr>
                <a:t>主索引</a:t>
              </a:r>
            </a:p>
          </p:txBody>
        </p:sp>
        <p:sp>
          <p:nvSpPr>
            <p:cNvPr id="21" name="上下箭头 20"/>
            <p:cNvSpPr/>
            <p:nvPr/>
          </p:nvSpPr>
          <p:spPr>
            <a:xfrm>
              <a:off x="6346671" y="2154468"/>
              <a:ext cx="338333" cy="656122"/>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sp>
          <p:nvSpPr>
            <p:cNvPr id="22" name="上下箭头 21"/>
            <p:cNvSpPr/>
            <p:nvPr/>
          </p:nvSpPr>
          <p:spPr>
            <a:xfrm>
              <a:off x="9431476" y="2154468"/>
              <a:ext cx="358235" cy="635181"/>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pic>
          <p:nvPicPr>
            <p:cNvPr id="53274" name="图片 34" descr="09.png"/>
            <p:cNvPicPr>
              <a:picLocks noChangeAspect="1"/>
            </p:cNvPicPr>
            <p:nvPr/>
          </p:nvPicPr>
          <p:blipFill>
            <a:blip r:embed="rId11" cstate="print"/>
            <a:srcRect/>
            <a:stretch>
              <a:fillRect/>
            </a:stretch>
          </p:blipFill>
          <p:spPr bwMode="auto">
            <a:xfrm>
              <a:off x="1749214" y="5363403"/>
              <a:ext cx="1374036" cy="2221473"/>
            </a:xfrm>
            <a:prstGeom prst="rect">
              <a:avLst/>
            </a:prstGeom>
            <a:noFill/>
            <a:ln w="9525">
              <a:noFill/>
              <a:miter lim="800000"/>
              <a:headEnd/>
              <a:tailEnd/>
            </a:ln>
          </p:spPr>
        </p:pic>
        <p:pic>
          <p:nvPicPr>
            <p:cNvPr id="53275" name="图片 34" descr="09.png"/>
            <p:cNvPicPr>
              <a:picLocks noChangeAspect="1"/>
            </p:cNvPicPr>
            <p:nvPr/>
          </p:nvPicPr>
          <p:blipFill>
            <a:blip r:embed="rId11" cstate="print"/>
            <a:srcRect/>
            <a:stretch>
              <a:fillRect/>
            </a:stretch>
          </p:blipFill>
          <p:spPr bwMode="auto">
            <a:xfrm>
              <a:off x="3143608" y="5403103"/>
              <a:ext cx="1374036" cy="2221473"/>
            </a:xfrm>
            <a:prstGeom prst="rect">
              <a:avLst/>
            </a:prstGeom>
            <a:noFill/>
            <a:ln w="9525">
              <a:noFill/>
              <a:miter lim="800000"/>
              <a:headEnd/>
              <a:tailEnd/>
            </a:ln>
          </p:spPr>
        </p:pic>
        <p:sp>
          <p:nvSpPr>
            <p:cNvPr id="25" name="上下箭头 24"/>
            <p:cNvSpPr/>
            <p:nvPr/>
          </p:nvSpPr>
          <p:spPr>
            <a:xfrm>
              <a:off x="2314864" y="3692399"/>
              <a:ext cx="315115" cy="1945100"/>
            </a:xfrm>
            <a:prstGeom prst="upDownArrow">
              <a:avLst/>
            </a:prstGeom>
            <a:solidFill>
              <a:srgbClr val="5B9BD5"/>
            </a:solidFill>
            <a:ln w="12700" cap="flat" cmpd="sng" algn="ctr">
              <a:solidFill>
                <a:srgbClr val="5B9BD5">
                  <a:shade val="50000"/>
                </a:srgbClr>
              </a:solidFill>
              <a:prstDash val="solid"/>
              <a:miter lim="800000"/>
            </a:ln>
            <a:effectLst/>
          </p:spPr>
          <p:txBody>
            <a:bodyPr anchor="ctr"/>
            <a:lstStyle/>
            <a:p>
              <a:pPr algn="ctr" defTabSz="815926" eaLnBrk="0" fontAlgn="auto" hangingPunct="0">
                <a:spcBef>
                  <a:spcPts val="0"/>
                </a:spcBef>
                <a:spcAft>
                  <a:spcPts val="0"/>
                </a:spcAft>
                <a:defRPr/>
              </a:pPr>
              <a:endParaRPr lang="zh-CN" altLang="en-US" sz="1050" kern="0" dirty="0">
                <a:solidFill>
                  <a:prstClr val="white"/>
                </a:solidFill>
                <a:latin typeface="微软雅黑" panose="020B0503020204020204" pitchFamily="34" charset="-122"/>
                <a:ea typeface="+mn-ea"/>
              </a:endParaRPr>
            </a:p>
          </p:txBody>
        </p:sp>
        <p:sp>
          <p:nvSpPr>
            <p:cNvPr id="26" name="文本框 238"/>
            <p:cNvSpPr txBox="1"/>
            <p:nvPr/>
          </p:nvSpPr>
          <p:spPr>
            <a:xfrm>
              <a:off x="457347" y="4322930"/>
              <a:ext cx="4259021" cy="811950"/>
            </a:xfrm>
            <a:prstGeom prst="rect">
              <a:avLst/>
            </a:prstGeom>
            <a:solidFill>
              <a:sysClr val="window" lastClr="FFFFFF"/>
            </a:solidFill>
            <a:ln>
              <a:solidFill>
                <a:srgbClr val="7A7FBC"/>
              </a:solidFill>
              <a:prstDash val="solid"/>
            </a:ln>
          </p:spPr>
          <p:txBody>
            <a:bodyPr>
              <a:spAutoFit/>
            </a:bodyPr>
            <a:lstStyle/>
            <a:p>
              <a:pPr algn="ctr" defTabSz="815926" eaLnBrk="0" fontAlgn="auto" hangingPunct="0">
                <a:spcBef>
                  <a:spcPts val="0"/>
                </a:spcBef>
                <a:spcAft>
                  <a:spcPts val="0"/>
                </a:spcAft>
                <a:defRPr/>
              </a:pPr>
              <a:r>
                <a:rPr lang="zh-CN" altLang="en-US" sz="1050" b="1" kern="0" dirty="0">
                  <a:solidFill>
                    <a:prstClr val="black"/>
                  </a:solidFill>
                  <a:latin typeface="微软雅黑" panose="020B0503020204020204" pitchFamily="34" charset="-122"/>
                  <a:ea typeface="微软雅黑"/>
                </a:rPr>
                <a:t>统一预约、信息共享、分级诊疗、康复、随访、质量管理、科研协作、教学帮扶</a:t>
              </a:r>
            </a:p>
          </p:txBody>
        </p:sp>
        <p:sp>
          <p:nvSpPr>
            <p:cNvPr id="53278" name="TextBox 716"/>
            <p:cNvSpPr txBox="1">
              <a:spLocks noChangeArrowheads="1"/>
            </p:cNvSpPr>
            <p:nvPr/>
          </p:nvSpPr>
          <p:spPr bwMode="auto">
            <a:xfrm>
              <a:off x="-24145" y="5637160"/>
              <a:ext cx="1764457" cy="947276"/>
            </a:xfrm>
            <a:prstGeom prst="rect">
              <a:avLst/>
            </a:prstGeom>
            <a:noFill/>
            <a:ln w="9525">
              <a:noFill/>
              <a:miter lim="800000"/>
              <a:headEnd/>
              <a:tailEnd/>
            </a:ln>
          </p:spPr>
          <p:txBody>
            <a:bodyPr wrap="none">
              <a:spAutoFit/>
            </a:bodyPr>
            <a:lstStyle/>
            <a:p>
              <a:pPr algn="ctr" defTabSz="814388" eaLnBrk="0" hangingPunct="0"/>
              <a:r>
                <a:rPr lang="en-US" altLang="zh-CN" sz="1275" b="1">
                  <a:solidFill>
                    <a:srgbClr val="000000"/>
                  </a:solidFill>
                  <a:latin typeface="微软雅黑" pitchFamily="34" charset="-122"/>
                  <a:ea typeface="方正兰亭纤黑_GBK"/>
                </a:rPr>
                <a:t>6</a:t>
              </a:r>
              <a:r>
                <a:rPr lang="zh-CN" altLang="en-US" sz="1275" b="1">
                  <a:solidFill>
                    <a:srgbClr val="000000"/>
                  </a:solidFill>
                  <a:latin typeface="微软雅黑" pitchFamily="34" charset="-122"/>
                  <a:ea typeface="方正兰亭纤黑_GBK"/>
                </a:rPr>
                <a:t>家院区单位及</a:t>
              </a:r>
              <a:endParaRPr lang="en-US" altLang="zh-CN" sz="1275" b="1">
                <a:solidFill>
                  <a:srgbClr val="000000"/>
                </a:solidFill>
                <a:latin typeface="微软雅黑" pitchFamily="34" charset="-122"/>
                <a:ea typeface="方正兰亭纤黑_GBK"/>
              </a:endParaRPr>
            </a:p>
            <a:p>
              <a:pPr algn="ctr" defTabSz="814388" eaLnBrk="0" hangingPunct="0"/>
              <a:r>
                <a:rPr lang="zh-CN" altLang="en-US" sz="1275" b="1">
                  <a:solidFill>
                    <a:srgbClr val="000000"/>
                  </a:solidFill>
                  <a:latin typeface="微软雅黑" pitchFamily="34" charset="-122"/>
                  <a:ea typeface="方正兰亭纤黑_GBK"/>
                </a:rPr>
                <a:t>医联体单位</a:t>
              </a:r>
            </a:p>
          </p:txBody>
        </p:sp>
      </p:grpSp>
      <p:sp>
        <p:nvSpPr>
          <p:cNvPr id="45" name="流程图: 磁盘 44"/>
          <p:cNvSpPr/>
          <p:nvPr/>
        </p:nvSpPr>
        <p:spPr>
          <a:xfrm>
            <a:off x="6192441" y="789385"/>
            <a:ext cx="1637109" cy="540544"/>
          </a:xfrm>
          <a:prstGeom prst="flowChartMagneticDisk">
            <a:avLst/>
          </a:prstGeom>
          <a:solidFill>
            <a:srgbClr val="70AD47"/>
          </a:solidFill>
          <a:ln w="12700" cap="flat" cmpd="sng" algn="ctr">
            <a:solidFill>
              <a:srgbClr val="70AD47">
                <a:shade val="50000"/>
              </a:srgbClr>
            </a:solidFill>
            <a:prstDash val="solid"/>
            <a:miter lim="800000"/>
          </a:ln>
          <a:effectLst/>
        </p:spPr>
        <p:txBody>
          <a:bodyPr lIns="81638" tIns="40819" rIns="81638" bIns="40819" anchor="ctr"/>
          <a:lstStyle/>
          <a:p>
            <a:pPr algn="ctr" defTabSz="815926" eaLnBrk="0" fontAlgn="auto" hangingPunct="0">
              <a:spcBef>
                <a:spcPts val="0"/>
              </a:spcBef>
              <a:spcAft>
                <a:spcPts val="0"/>
              </a:spcAft>
              <a:defRPr/>
            </a:pPr>
            <a:r>
              <a:rPr lang="zh-CN" altLang="en-US" b="1" kern="0" dirty="0">
                <a:solidFill>
                  <a:prstClr val="white"/>
                </a:solidFill>
                <a:latin typeface="微软雅黑" pitchFamily="34" charset="-122"/>
                <a:ea typeface="方正兰亭纤黑_GBK" panose="02010600030101010101" pitchFamily="2" charset="-122"/>
                <a:cs typeface="+mn-cs"/>
              </a:rPr>
              <a:t>异地容灾数据中心</a:t>
            </a:r>
          </a:p>
        </p:txBody>
      </p:sp>
      <p:sp>
        <p:nvSpPr>
          <p:cNvPr id="46" name="流程图: 磁盘 45"/>
          <p:cNvSpPr/>
          <p:nvPr/>
        </p:nvSpPr>
        <p:spPr>
          <a:xfrm>
            <a:off x="7056835" y="1545432"/>
            <a:ext cx="1909763" cy="569119"/>
          </a:xfrm>
          <a:prstGeom prst="flowChartMagneticDisk">
            <a:avLst/>
          </a:prstGeom>
          <a:solidFill>
            <a:srgbClr val="00B0F0"/>
          </a:solidFill>
          <a:ln w="12700" cap="flat" cmpd="sng" algn="ctr">
            <a:solidFill>
              <a:srgbClr val="70AD47">
                <a:shade val="50000"/>
              </a:srgbClr>
            </a:solidFill>
            <a:prstDash val="solid"/>
            <a:miter lim="800000"/>
          </a:ln>
          <a:effectLst/>
        </p:spPr>
        <p:txBody>
          <a:bodyPr lIns="81638" tIns="40819" rIns="81638" bIns="40819" anchor="ctr"/>
          <a:lstStyle/>
          <a:p>
            <a:pPr algn="ctr" defTabSz="815926" eaLnBrk="0" fontAlgn="auto" hangingPunct="0">
              <a:spcBef>
                <a:spcPts val="0"/>
              </a:spcBef>
              <a:spcAft>
                <a:spcPts val="0"/>
              </a:spcAft>
              <a:defRPr/>
            </a:pPr>
            <a:r>
              <a:rPr lang="zh-CN" altLang="en-US" b="1" kern="0" dirty="0">
                <a:solidFill>
                  <a:prstClr val="white"/>
                </a:solidFill>
                <a:latin typeface="微软雅黑" pitchFamily="34" charset="-122"/>
                <a:ea typeface="方正兰亭纤黑_GBK" panose="02010600030101010101" pitchFamily="2" charset="-122"/>
                <a:cs typeface="+mn-cs"/>
              </a:rPr>
              <a:t>集团及医联体数据中心</a:t>
            </a:r>
          </a:p>
        </p:txBody>
      </p:sp>
      <p:pic>
        <p:nvPicPr>
          <p:cNvPr id="53254" name="图片 2"/>
          <p:cNvPicPr>
            <a:picLocks noChangeAspect="1" noChangeArrowheads="1"/>
          </p:cNvPicPr>
          <p:nvPr/>
        </p:nvPicPr>
        <p:blipFill>
          <a:blip r:embed="rId12" cstate="print"/>
          <a:srcRect/>
          <a:stretch>
            <a:fillRect/>
          </a:stretch>
        </p:blipFill>
        <p:spPr bwMode="auto">
          <a:xfrm>
            <a:off x="953691" y="844153"/>
            <a:ext cx="4124325" cy="1462088"/>
          </a:xfrm>
          <a:prstGeom prst="rect">
            <a:avLst/>
          </a:prstGeom>
          <a:noFill/>
          <a:ln w="9525">
            <a:noFill/>
            <a:miter lim="800000"/>
            <a:headEnd/>
            <a:tailEnd/>
          </a:ln>
        </p:spPr>
      </p:pic>
      <p:sp>
        <p:nvSpPr>
          <p:cNvPr id="53255" name="文本框 5"/>
          <p:cNvSpPr txBox="1">
            <a:spLocks noChangeArrowheads="1"/>
          </p:cNvSpPr>
          <p:nvPr/>
        </p:nvSpPr>
        <p:spPr bwMode="auto">
          <a:xfrm>
            <a:off x="1439466" y="88107"/>
            <a:ext cx="2700338" cy="507831"/>
          </a:xfrm>
          <a:prstGeom prst="rect">
            <a:avLst/>
          </a:prstGeom>
          <a:noFill/>
          <a:ln w="9525">
            <a:noFill/>
            <a:miter lim="800000"/>
            <a:headEnd/>
            <a:tailEnd/>
          </a:ln>
        </p:spPr>
        <p:txBody>
          <a:bodyPr>
            <a:spAutoFit/>
          </a:bodyPr>
          <a:lstStyle/>
          <a:p>
            <a:pPr eaLnBrk="0" hangingPunct="0"/>
            <a:r>
              <a:rPr lang="zh-CN" altLang="en-US" sz="2700">
                <a:latin typeface="微软雅黑" pitchFamily="34" charset="-122"/>
                <a:ea typeface="微软雅黑" pitchFamily="34" charset="-122"/>
              </a:rPr>
              <a:t>集团化管理架构</a:t>
            </a:r>
          </a:p>
        </p:txBody>
      </p:sp>
    </p:spTree>
    <p:extLst>
      <p:ext uri="{BB962C8B-B14F-4D97-AF65-F5344CB8AC3E}">
        <p14:creationId xmlns:p14="http://schemas.microsoft.com/office/powerpoint/2010/main" val="19189086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nvPr>
        </p:nvGraphicFramePr>
        <p:xfrm>
          <a:off x="457200" y="195486"/>
          <a:ext cx="8229600" cy="2220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0595" name="图片 1"/>
          <p:cNvPicPr>
            <a:picLocks noChangeAspect="1"/>
          </p:cNvPicPr>
          <p:nvPr/>
        </p:nvPicPr>
        <p:blipFill>
          <a:blip r:embed="rId7" cstate="print"/>
          <a:srcRect/>
          <a:stretch>
            <a:fillRect/>
          </a:stretch>
        </p:blipFill>
        <p:spPr bwMode="auto">
          <a:xfrm>
            <a:off x="276225" y="2571750"/>
            <a:ext cx="3015854" cy="1820466"/>
          </a:xfrm>
          <a:prstGeom prst="rect">
            <a:avLst/>
          </a:prstGeom>
          <a:noFill/>
          <a:ln w="9525">
            <a:noFill/>
            <a:miter lim="800000"/>
            <a:headEnd/>
            <a:tailEnd/>
          </a:ln>
        </p:spPr>
      </p:pic>
      <p:pic>
        <p:nvPicPr>
          <p:cNvPr id="110596" name="图片 5"/>
          <p:cNvPicPr>
            <a:picLocks noChangeAspect="1"/>
          </p:cNvPicPr>
          <p:nvPr/>
        </p:nvPicPr>
        <p:blipFill>
          <a:blip r:embed="rId8" cstate="print"/>
          <a:srcRect/>
          <a:stretch>
            <a:fillRect/>
          </a:stretch>
        </p:blipFill>
        <p:spPr bwMode="auto">
          <a:xfrm>
            <a:off x="3294460" y="2571750"/>
            <a:ext cx="2828925" cy="1800225"/>
          </a:xfrm>
          <a:prstGeom prst="rect">
            <a:avLst/>
          </a:prstGeom>
          <a:noFill/>
          <a:ln w="9525">
            <a:noFill/>
            <a:miter lim="800000"/>
            <a:headEnd/>
            <a:tailEnd/>
          </a:ln>
        </p:spPr>
      </p:pic>
      <p:pic>
        <p:nvPicPr>
          <p:cNvPr id="110597" name="图片 5"/>
          <p:cNvPicPr>
            <a:picLocks noChangeAspect="1"/>
          </p:cNvPicPr>
          <p:nvPr/>
        </p:nvPicPr>
        <p:blipFill>
          <a:blip r:embed="rId9" cstate="print"/>
          <a:srcRect/>
          <a:stretch>
            <a:fillRect/>
          </a:stretch>
        </p:blipFill>
        <p:spPr bwMode="auto">
          <a:xfrm>
            <a:off x="6131719" y="2571750"/>
            <a:ext cx="2650331" cy="1772841"/>
          </a:xfrm>
          <a:prstGeom prst="rect">
            <a:avLst/>
          </a:prstGeom>
          <a:noFill/>
          <a:ln w="9525">
            <a:noFill/>
            <a:miter lim="800000"/>
            <a:headEnd/>
            <a:tailEnd/>
          </a:ln>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标题 9"/>
          <p:cNvSpPr>
            <a:spLocks noGrp="1"/>
          </p:cNvSpPr>
          <p:nvPr>
            <p:ph type="title"/>
          </p:nvPr>
        </p:nvSpPr>
        <p:spPr>
          <a:xfrm>
            <a:off x="982266" y="-207160"/>
            <a:ext cx="7886700" cy="994172"/>
          </a:xfrm>
        </p:spPr>
        <p:txBody>
          <a:bodyPr/>
          <a:lstStyle/>
          <a:p>
            <a:r>
              <a:rPr lang="zh-CN" altLang="en-US" sz="2700" b="1" dirty="0">
                <a:ea typeface="黑体" pitchFamily="49" charset="-122"/>
              </a:rPr>
              <a:t>集团化运营管控</a:t>
            </a:r>
          </a:p>
        </p:txBody>
      </p:sp>
      <p:sp>
        <p:nvSpPr>
          <p:cNvPr id="106" name="矩形 105"/>
          <p:cNvSpPr/>
          <p:nvPr/>
        </p:nvSpPr>
        <p:spPr>
          <a:xfrm>
            <a:off x="1020366" y="3593307"/>
            <a:ext cx="5842397" cy="1245394"/>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  </a:t>
            </a:r>
            <a:r>
              <a:rPr lang="en-US" altLang="zh-CN" sz="1200" kern="0" dirty="0">
                <a:solidFill>
                  <a:srgbClr val="E7E6E6">
                    <a:lumMod val="25000"/>
                  </a:srgbClr>
                </a:solidFill>
                <a:ea typeface="方正兰亭纤黑_GBK" panose="02010600030101010101" pitchFamily="2" charset="-122"/>
              </a:rPr>
              <a:t>.</a:t>
            </a: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  </a:t>
            </a:r>
            <a:r>
              <a:rPr lang="en-US" altLang="zh-CN" sz="1200" kern="0" dirty="0">
                <a:solidFill>
                  <a:srgbClr val="E7E6E6">
                    <a:lumMod val="25000"/>
                  </a:srgbClr>
                </a:solidFill>
                <a:ea typeface="方正兰亭纤黑_GBK" panose="02010600030101010101" pitchFamily="2" charset="-122"/>
              </a:rPr>
              <a:t>.</a:t>
            </a: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  </a:t>
            </a:r>
            <a:r>
              <a:rPr lang="en-US" altLang="zh-CN" sz="1200" kern="0" dirty="0">
                <a:solidFill>
                  <a:srgbClr val="E7E6E6">
                    <a:lumMod val="25000"/>
                  </a:srgbClr>
                </a:solidFill>
                <a:ea typeface="方正兰亭纤黑_GBK" panose="02010600030101010101" pitchFamily="2" charset="-122"/>
              </a:rPr>
              <a:t>.</a:t>
            </a: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  </a:t>
            </a:r>
            <a:r>
              <a:rPr lang="en-US" altLang="zh-CN" sz="1200" kern="0" dirty="0">
                <a:solidFill>
                  <a:srgbClr val="E7E6E6">
                    <a:lumMod val="25000"/>
                  </a:srgbClr>
                </a:solidFill>
                <a:ea typeface="方正兰亭纤黑_GBK" panose="02010600030101010101" pitchFamily="2" charset="-122"/>
              </a:rPr>
              <a:t>.</a:t>
            </a: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  </a:t>
            </a:r>
            <a:r>
              <a:rPr lang="en-US" altLang="zh-CN" sz="1200" kern="0" dirty="0">
                <a:solidFill>
                  <a:srgbClr val="E7E6E6">
                    <a:lumMod val="25000"/>
                  </a:srgbClr>
                </a:solidFill>
                <a:ea typeface="方正兰亭纤黑_GBK" panose="02010600030101010101" pitchFamily="2" charset="-122"/>
              </a:rPr>
              <a:t>.</a:t>
            </a: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  </a:t>
            </a:r>
            <a:r>
              <a:rPr lang="en-US" altLang="zh-CN" sz="1200" kern="0" dirty="0">
                <a:solidFill>
                  <a:srgbClr val="E7E6E6">
                    <a:lumMod val="25000"/>
                  </a:srgbClr>
                </a:solidFill>
                <a:ea typeface="方正兰亭纤黑_GBK" panose="02010600030101010101" pitchFamily="2" charset="-122"/>
              </a:rPr>
              <a:t>.</a:t>
            </a: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p:txBody>
      </p:sp>
      <p:sp>
        <p:nvSpPr>
          <p:cNvPr id="107" name="矩形 106"/>
          <p:cNvSpPr/>
          <p:nvPr/>
        </p:nvSpPr>
        <p:spPr>
          <a:xfrm>
            <a:off x="1301353" y="3523060"/>
            <a:ext cx="5834063" cy="1276350"/>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职</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业</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病</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院</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区</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zh-CN" altLang="en-US" sz="1200" kern="0" dirty="0">
              <a:solidFill>
                <a:srgbClr val="E7E6E6">
                  <a:lumMod val="25000"/>
                </a:srgbClr>
              </a:solidFill>
              <a:ea typeface="方正兰亭纤黑_GBK" panose="02010600030101010101" pitchFamily="2" charset="-122"/>
            </a:endParaRPr>
          </a:p>
        </p:txBody>
      </p:sp>
      <p:sp>
        <p:nvSpPr>
          <p:cNvPr id="108" name="矩形 107"/>
          <p:cNvSpPr/>
          <p:nvPr/>
        </p:nvSpPr>
        <p:spPr>
          <a:xfrm>
            <a:off x="1615678" y="3487341"/>
            <a:ext cx="5842397" cy="1272778"/>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中</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西</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医</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院</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区</a:t>
            </a:r>
          </a:p>
        </p:txBody>
      </p:sp>
      <p:sp>
        <p:nvSpPr>
          <p:cNvPr id="109" name="矩形 108"/>
          <p:cNvSpPr/>
          <p:nvPr/>
        </p:nvSpPr>
        <p:spPr>
          <a:xfrm>
            <a:off x="1943100" y="3439717"/>
            <a:ext cx="5826919" cy="1288256"/>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康</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复</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院</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区</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zh-CN" altLang="en-US" sz="1200" kern="0" dirty="0">
              <a:solidFill>
                <a:srgbClr val="E7E6E6">
                  <a:lumMod val="25000"/>
                </a:srgbClr>
              </a:solidFill>
              <a:ea typeface="方正兰亭纤黑_GBK" panose="02010600030101010101" pitchFamily="2" charset="-122"/>
            </a:endParaRPr>
          </a:p>
        </p:txBody>
      </p:sp>
      <p:sp>
        <p:nvSpPr>
          <p:cNvPr id="110" name="矩形 109"/>
          <p:cNvSpPr/>
          <p:nvPr/>
        </p:nvSpPr>
        <p:spPr>
          <a:xfrm>
            <a:off x="2294335" y="3393281"/>
            <a:ext cx="5841206" cy="1300163"/>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济</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困</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院</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r>
              <a:rPr lang="zh-CN" altLang="en-US" sz="1200" kern="0" dirty="0">
                <a:solidFill>
                  <a:srgbClr val="E7E6E6">
                    <a:lumMod val="25000"/>
                  </a:srgbClr>
                </a:solidFill>
                <a:ea typeface="方正兰亭纤黑_GBK" panose="02010600030101010101" pitchFamily="2" charset="-122"/>
              </a:rPr>
              <a:t>区</a:t>
            </a:r>
            <a:endParaRPr lang="en-US" altLang="zh-CN" sz="1200" kern="0" dirty="0">
              <a:solidFill>
                <a:srgbClr val="E7E6E6">
                  <a:lumMod val="25000"/>
                </a:srgbClr>
              </a:solidFill>
              <a:ea typeface="方正兰亭纤黑_GBK" panose="02010600030101010101" pitchFamily="2" charset="-122"/>
            </a:endParaRPr>
          </a:p>
          <a:p>
            <a:pPr marL="270000" indent="-214313" fontAlgn="auto">
              <a:spcBef>
                <a:spcPts val="0"/>
              </a:spcBef>
              <a:spcAft>
                <a:spcPts val="0"/>
              </a:spcAft>
              <a:defRPr/>
            </a:pPr>
            <a:endParaRPr lang="zh-CN" altLang="en-US" sz="1200" kern="0" dirty="0">
              <a:solidFill>
                <a:srgbClr val="E7E6E6">
                  <a:lumMod val="25000"/>
                </a:srgbClr>
              </a:solidFill>
              <a:ea typeface="方正兰亭纤黑_GBK" panose="02010600030101010101" pitchFamily="2" charset="-122"/>
            </a:endParaRPr>
          </a:p>
        </p:txBody>
      </p:sp>
      <p:sp>
        <p:nvSpPr>
          <p:cNvPr id="111" name="矩形 110"/>
          <p:cNvSpPr/>
          <p:nvPr/>
        </p:nvSpPr>
        <p:spPr>
          <a:xfrm>
            <a:off x="6156723" y="1225153"/>
            <a:ext cx="1968103" cy="1738313"/>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zh-CN" altLang="en-US" sz="1050" b="1" kern="0" dirty="0">
              <a:solidFill>
                <a:sysClr val="windowText" lastClr="000000">
                  <a:lumMod val="65000"/>
                  <a:lumOff val="35000"/>
                </a:sysClr>
              </a:solidFill>
              <a:ea typeface="方正兰亭纤黑_GBK" panose="02010600030101010101" pitchFamily="2" charset="-122"/>
            </a:endParaRPr>
          </a:p>
        </p:txBody>
      </p:sp>
      <p:sp>
        <p:nvSpPr>
          <p:cNvPr id="112" name="矩形 111"/>
          <p:cNvSpPr/>
          <p:nvPr/>
        </p:nvSpPr>
        <p:spPr>
          <a:xfrm>
            <a:off x="1016794" y="1229916"/>
            <a:ext cx="4955381" cy="1737122"/>
          </a:xfrm>
          <a:prstGeom prst="rect">
            <a:avLst/>
          </a:prstGeom>
          <a:solidFill>
            <a:srgbClr val="5B9BD5">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0"/>
              </a:spcBef>
              <a:spcAft>
                <a:spcPts val="0"/>
              </a:spcAft>
              <a:defRPr/>
            </a:pPr>
            <a:endParaRPr lang="en-US" altLang="zh-CN" sz="1050" b="1" kern="0" dirty="0">
              <a:solidFill>
                <a:srgbClr val="C00000"/>
              </a:solidFill>
              <a:ea typeface="方正兰亭纤黑_GBK" panose="02010600030101010101" pitchFamily="2" charset="-122"/>
            </a:endParaRPr>
          </a:p>
          <a:p>
            <a:pPr marL="270000" indent="-214313" fontAlgn="auto">
              <a:spcBef>
                <a:spcPts val="0"/>
              </a:spcBef>
              <a:spcAft>
                <a:spcPts val="0"/>
              </a:spcAft>
              <a:defRPr/>
            </a:pPr>
            <a:r>
              <a:rPr lang="zh-CN" altLang="en-US" kern="0" dirty="0">
                <a:solidFill>
                  <a:srgbClr val="C00000"/>
                </a:solidFill>
                <a:ea typeface="方正兰亭纤黑_GBK" panose="02010600030101010101" pitchFamily="2" charset="-122"/>
                <a:cs typeface="+mn-cs"/>
              </a:rPr>
              <a:t>医</a:t>
            </a:r>
            <a:endParaRPr lang="en-US" altLang="zh-CN" kern="0" dirty="0">
              <a:solidFill>
                <a:srgbClr val="C00000"/>
              </a:solidFill>
              <a:ea typeface="方正兰亭纤黑_GBK" panose="02010600030101010101" pitchFamily="2" charset="-122"/>
              <a:cs typeface="+mn-cs"/>
            </a:endParaRPr>
          </a:p>
          <a:p>
            <a:pPr marL="270000" indent="-214313" fontAlgn="auto">
              <a:spcBef>
                <a:spcPts val="0"/>
              </a:spcBef>
              <a:spcAft>
                <a:spcPts val="0"/>
              </a:spcAft>
              <a:defRPr/>
            </a:pPr>
            <a:r>
              <a:rPr lang="zh-CN" altLang="en-US" kern="0" dirty="0">
                <a:solidFill>
                  <a:srgbClr val="C00000"/>
                </a:solidFill>
                <a:ea typeface="方正兰亭纤黑_GBK" panose="02010600030101010101" pitchFamily="2" charset="-122"/>
                <a:cs typeface="+mn-cs"/>
              </a:rPr>
              <a:t>疗</a:t>
            </a:r>
            <a:endParaRPr lang="en-US" altLang="zh-CN" kern="0" dirty="0">
              <a:solidFill>
                <a:srgbClr val="C00000"/>
              </a:solidFill>
              <a:ea typeface="方正兰亭纤黑_GBK" panose="02010600030101010101" pitchFamily="2" charset="-122"/>
              <a:cs typeface="+mn-cs"/>
            </a:endParaRPr>
          </a:p>
          <a:p>
            <a:pPr marL="270000" indent="-214313" fontAlgn="auto">
              <a:spcBef>
                <a:spcPts val="0"/>
              </a:spcBef>
              <a:spcAft>
                <a:spcPts val="0"/>
              </a:spcAft>
              <a:defRPr/>
            </a:pPr>
            <a:r>
              <a:rPr lang="zh-CN" altLang="en-US" kern="0" dirty="0">
                <a:solidFill>
                  <a:srgbClr val="C00000"/>
                </a:solidFill>
                <a:ea typeface="方正兰亭纤黑_GBK" panose="02010600030101010101" pitchFamily="2" charset="-122"/>
                <a:cs typeface="+mn-cs"/>
              </a:rPr>
              <a:t>集</a:t>
            </a:r>
            <a:endParaRPr lang="en-US" altLang="zh-CN" kern="0" dirty="0">
              <a:solidFill>
                <a:srgbClr val="C00000"/>
              </a:solidFill>
              <a:ea typeface="方正兰亭纤黑_GBK" panose="02010600030101010101" pitchFamily="2" charset="-122"/>
              <a:cs typeface="+mn-cs"/>
            </a:endParaRPr>
          </a:p>
          <a:p>
            <a:pPr marL="270000" indent="-214313" fontAlgn="auto">
              <a:spcBef>
                <a:spcPts val="0"/>
              </a:spcBef>
              <a:spcAft>
                <a:spcPts val="0"/>
              </a:spcAft>
              <a:defRPr/>
            </a:pPr>
            <a:r>
              <a:rPr lang="zh-CN" altLang="en-US" kern="0" dirty="0">
                <a:solidFill>
                  <a:srgbClr val="C00000"/>
                </a:solidFill>
                <a:ea typeface="方正兰亭纤黑_GBK" panose="02010600030101010101" pitchFamily="2" charset="-122"/>
                <a:cs typeface="+mn-cs"/>
              </a:rPr>
              <a:t>团</a:t>
            </a:r>
            <a:endParaRPr lang="en-US" altLang="zh-CN" kern="0" dirty="0">
              <a:solidFill>
                <a:srgbClr val="C00000"/>
              </a:solidFill>
              <a:ea typeface="方正兰亭纤黑_GBK" panose="02010600030101010101" pitchFamily="2" charset="-122"/>
              <a:cs typeface="+mn-cs"/>
            </a:endParaRPr>
          </a:p>
          <a:p>
            <a:pPr marL="270000" indent="-214313" fontAlgn="auto">
              <a:spcBef>
                <a:spcPts val="0"/>
              </a:spcBef>
              <a:spcAft>
                <a:spcPts val="0"/>
              </a:spcAft>
              <a:defRPr/>
            </a:pPr>
            <a:endParaRPr lang="en-US" altLang="zh-CN" sz="1050" b="1" kern="0" dirty="0">
              <a:solidFill>
                <a:srgbClr val="C00000"/>
              </a:solidFill>
              <a:ea typeface="方正兰亭纤黑_GBK" panose="02010600030101010101" pitchFamily="2" charset="-122"/>
            </a:endParaRPr>
          </a:p>
        </p:txBody>
      </p:sp>
      <p:sp>
        <p:nvSpPr>
          <p:cNvPr id="113" name="圆角矩形 112"/>
          <p:cNvSpPr/>
          <p:nvPr/>
        </p:nvSpPr>
        <p:spPr bwMode="auto">
          <a:xfrm>
            <a:off x="1400175" y="2587228"/>
            <a:ext cx="4252913" cy="261938"/>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zh-CN" altLang="en-US" sz="1200" kern="0" dirty="0">
                <a:solidFill>
                  <a:sysClr val="windowText" lastClr="000000"/>
                </a:solidFill>
                <a:latin typeface="宋体" pitchFamily="2" charset="-122"/>
              </a:rPr>
              <a:t>医疗集 团 运 营 监 管 平 台</a:t>
            </a:r>
            <a:r>
              <a:rPr kumimoji="1" lang="en-US" altLang="zh-CN" sz="1200" kern="0" dirty="0">
                <a:solidFill>
                  <a:sysClr val="windowText" lastClr="000000"/>
                </a:solidFill>
                <a:latin typeface="宋体" pitchFamily="2" charset="-122"/>
              </a:rPr>
              <a:t>(</a:t>
            </a:r>
            <a:r>
              <a:rPr kumimoji="1" lang="zh-CN" altLang="en-US" sz="1200" kern="0" dirty="0">
                <a:solidFill>
                  <a:sysClr val="windowText" lastClr="000000"/>
                </a:solidFill>
                <a:latin typeface="宋体" pitchFamily="2" charset="-122"/>
              </a:rPr>
              <a:t>私有云模式部署</a:t>
            </a:r>
            <a:r>
              <a:rPr kumimoji="1" lang="en-US" altLang="zh-CN" sz="1200" kern="0" dirty="0">
                <a:solidFill>
                  <a:sysClr val="windowText" lastClr="000000"/>
                </a:solidFill>
                <a:latin typeface="宋体" pitchFamily="2" charset="-122"/>
              </a:rPr>
              <a:t>)</a:t>
            </a:r>
            <a:endParaRPr kumimoji="1" lang="zh-CN" altLang="en-US" sz="1200" kern="0" dirty="0">
              <a:solidFill>
                <a:sysClr val="windowText" lastClr="000000"/>
              </a:solidFill>
              <a:latin typeface="宋体" pitchFamily="2" charset="-122"/>
            </a:endParaRPr>
          </a:p>
        </p:txBody>
      </p:sp>
      <p:sp>
        <p:nvSpPr>
          <p:cNvPr id="114" name="圆角矩形 113"/>
          <p:cNvSpPr/>
          <p:nvPr/>
        </p:nvSpPr>
        <p:spPr bwMode="auto">
          <a:xfrm>
            <a:off x="3181350" y="3475435"/>
            <a:ext cx="912019" cy="267890"/>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spcBef>
                <a:spcPct val="20000"/>
              </a:spcBef>
              <a:defRPr/>
            </a:pPr>
            <a:r>
              <a:rPr kumimoji="1" lang="zh-CN" altLang="en-US" sz="1200" kern="0" dirty="0">
                <a:solidFill>
                  <a:sysClr val="windowText" lastClr="000000">
                    <a:lumMod val="75000"/>
                    <a:lumOff val="25000"/>
                  </a:sysClr>
                </a:solidFill>
                <a:latin typeface="宋体" pitchFamily="2" charset="-122"/>
              </a:rPr>
              <a:t>基本数据集</a:t>
            </a:r>
          </a:p>
        </p:txBody>
      </p:sp>
      <p:sp>
        <p:nvSpPr>
          <p:cNvPr id="115" name="圆角矩形 114"/>
          <p:cNvSpPr/>
          <p:nvPr/>
        </p:nvSpPr>
        <p:spPr bwMode="auto">
          <a:xfrm>
            <a:off x="4093369" y="3475435"/>
            <a:ext cx="642938" cy="267890"/>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zh-CN" altLang="en-US" sz="1200" kern="0" dirty="0">
                <a:solidFill>
                  <a:sysClr val="windowText" lastClr="000000">
                    <a:lumMod val="75000"/>
                    <a:lumOff val="25000"/>
                  </a:sysClr>
                </a:solidFill>
                <a:latin typeface="宋体" pitchFamily="2" charset="-122"/>
              </a:rPr>
              <a:t>报表</a:t>
            </a:r>
          </a:p>
        </p:txBody>
      </p:sp>
      <p:sp>
        <p:nvSpPr>
          <p:cNvPr id="116" name="圆角矩形 115"/>
          <p:cNvSpPr/>
          <p:nvPr/>
        </p:nvSpPr>
        <p:spPr bwMode="auto">
          <a:xfrm>
            <a:off x="4736306" y="3475435"/>
            <a:ext cx="642938" cy="267890"/>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zh-CN" altLang="en-US" sz="1200" kern="0" dirty="0">
                <a:solidFill>
                  <a:sysClr val="windowText" lastClr="000000">
                    <a:lumMod val="75000"/>
                    <a:lumOff val="25000"/>
                  </a:sysClr>
                </a:solidFill>
                <a:latin typeface="宋体" pitchFamily="2" charset="-122"/>
              </a:rPr>
              <a:t>指标</a:t>
            </a:r>
          </a:p>
        </p:txBody>
      </p:sp>
      <p:sp>
        <p:nvSpPr>
          <p:cNvPr id="117" name="圆角矩形 116"/>
          <p:cNvSpPr/>
          <p:nvPr/>
        </p:nvSpPr>
        <p:spPr bwMode="auto">
          <a:xfrm>
            <a:off x="6391275" y="3475435"/>
            <a:ext cx="976313" cy="271463"/>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zh-CN" altLang="en-US" sz="1200" kern="0" dirty="0">
                <a:solidFill>
                  <a:sysClr val="windowText" lastClr="000000">
                    <a:lumMod val="75000"/>
                    <a:lumOff val="25000"/>
                  </a:sysClr>
                </a:solidFill>
                <a:latin typeface="宋体" pitchFamily="2" charset="-122"/>
              </a:rPr>
              <a:t>资源调配消息</a:t>
            </a:r>
          </a:p>
        </p:txBody>
      </p:sp>
      <p:sp>
        <p:nvSpPr>
          <p:cNvPr id="118" name="圆角矩形 117"/>
          <p:cNvSpPr/>
          <p:nvPr/>
        </p:nvSpPr>
        <p:spPr bwMode="auto">
          <a:xfrm>
            <a:off x="2645569" y="3475435"/>
            <a:ext cx="535781" cy="267890"/>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zh-CN" altLang="en-US" sz="1200" kern="0" dirty="0">
                <a:solidFill>
                  <a:sysClr val="windowText" lastClr="000000">
                    <a:lumMod val="75000"/>
                    <a:lumOff val="25000"/>
                  </a:sysClr>
                </a:solidFill>
                <a:latin typeface="宋体" pitchFamily="2" charset="-122"/>
              </a:rPr>
              <a:t>标准</a:t>
            </a:r>
          </a:p>
        </p:txBody>
      </p:sp>
      <p:sp>
        <p:nvSpPr>
          <p:cNvPr id="119" name="圆柱形 118"/>
          <p:cNvSpPr/>
          <p:nvPr/>
        </p:nvSpPr>
        <p:spPr bwMode="auto">
          <a:xfrm>
            <a:off x="1935956" y="2212182"/>
            <a:ext cx="1500188" cy="351235"/>
          </a:xfrm>
          <a:prstGeom prst="can">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运营数据中心</a:t>
            </a:r>
          </a:p>
        </p:txBody>
      </p:sp>
      <p:sp>
        <p:nvSpPr>
          <p:cNvPr id="120" name="圆角矩形 119"/>
          <p:cNvSpPr/>
          <p:nvPr/>
        </p:nvSpPr>
        <p:spPr bwMode="auto">
          <a:xfrm>
            <a:off x="1614488" y="1653779"/>
            <a:ext cx="267891" cy="857250"/>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统</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一</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标</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准</a:t>
            </a:r>
          </a:p>
        </p:txBody>
      </p:sp>
      <p:sp>
        <p:nvSpPr>
          <p:cNvPr id="121" name="圆角矩形 120"/>
          <p:cNvSpPr/>
          <p:nvPr/>
        </p:nvSpPr>
        <p:spPr bwMode="auto">
          <a:xfrm>
            <a:off x="1935957" y="1622823"/>
            <a:ext cx="375047" cy="658415"/>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合并</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报表</a:t>
            </a:r>
            <a:endParaRPr kumimoji="1" lang="en-US" altLang="zh-CN" sz="1200" kern="0" dirty="0">
              <a:solidFill>
                <a:sysClr val="windowText" lastClr="000000"/>
              </a:solidFill>
              <a:latin typeface="宋体" pitchFamily="2" charset="-122"/>
            </a:endParaRPr>
          </a:p>
        </p:txBody>
      </p:sp>
      <p:sp>
        <p:nvSpPr>
          <p:cNvPr id="122" name="圆角矩形 121"/>
          <p:cNvSpPr/>
          <p:nvPr/>
        </p:nvSpPr>
        <p:spPr bwMode="auto">
          <a:xfrm>
            <a:off x="2311003" y="1622823"/>
            <a:ext cx="375047" cy="658415"/>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财务</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分析</a:t>
            </a:r>
            <a:endParaRPr kumimoji="1" lang="en-US" altLang="zh-CN" sz="1200" kern="0" dirty="0">
              <a:solidFill>
                <a:sysClr val="windowText" lastClr="000000"/>
              </a:solidFill>
              <a:latin typeface="宋体" pitchFamily="2" charset="-122"/>
            </a:endParaRPr>
          </a:p>
        </p:txBody>
      </p:sp>
      <p:sp>
        <p:nvSpPr>
          <p:cNvPr id="123" name="圆角矩形 122"/>
          <p:cNvSpPr/>
          <p:nvPr/>
        </p:nvSpPr>
        <p:spPr bwMode="auto">
          <a:xfrm>
            <a:off x="2686051" y="1622823"/>
            <a:ext cx="375047" cy="658415"/>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预算</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管控</a:t>
            </a:r>
            <a:endParaRPr kumimoji="1" lang="en-US" altLang="zh-CN" sz="1200" kern="0" dirty="0">
              <a:solidFill>
                <a:sysClr val="windowText" lastClr="000000"/>
              </a:solidFill>
              <a:latin typeface="宋体" pitchFamily="2" charset="-122"/>
            </a:endParaRPr>
          </a:p>
        </p:txBody>
      </p:sp>
      <p:sp>
        <p:nvSpPr>
          <p:cNvPr id="124" name="圆角矩形 123"/>
          <p:cNvSpPr/>
          <p:nvPr/>
        </p:nvSpPr>
        <p:spPr bwMode="auto">
          <a:xfrm>
            <a:off x="3061097" y="1622823"/>
            <a:ext cx="375047" cy="658415"/>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成本</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分析</a:t>
            </a:r>
            <a:endParaRPr kumimoji="1" lang="en-US" altLang="zh-CN" sz="1200" kern="0" dirty="0">
              <a:solidFill>
                <a:sysClr val="windowText" lastClr="000000"/>
              </a:solidFill>
              <a:latin typeface="宋体" pitchFamily="2" charset="-122"/>
            </a:endParaRPr>
          </a:p>
        </p:txBody>
      </p:sp>
      <p:sp>
        <p:nvSpPr>
          <p:cNvPr id="125" name="圆角矩形 124"/>
          <p:cNvSpPr/>
          <p:nvPr/>
        </p:nvSpPr>
        <p:spPr bwMode="auto">
          <a:xfrm>
            <a:off x="6502004" y="1612106"/>
            <a:ext cx="267890" cy="91082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资</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质</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准</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入</a:t>
            </a:r>
            <a:endParaRPr kumimoji="1" lang="en-US" altLang="zh-CN" sz="1200" kern="0" dirty="0">
              <a:solidFill>
                <a:sysClr val="windowText" lastClr="000000"/>
              </a:solidFill>
              <a:latin typeface="宋体" pitchFamily="2" charset="-122"/>
            </a:endParaRPr>
          </a:p>
        </p:txBody>
      </p:sp>
      <p:sp>
        <p:nvSpPr>
          <p:cNvPr id="126" name="圆角矩形 125"/>
          <p:cNvSpPr/>
          <p:nvPr/>
        </p:nvSpPr>
        <p:spPr bwMode="auto">
          <a:xfrm>
            <a:off x="7038975" y="1612106"/>
            <a:ext cx="267891" cy="91082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计</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划</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订</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单</a:t>
            </a:r>
            <a:endParaRPr kumimoji="1" lang="en-US" altLang="zh-CN" sz="1200" kern="0" dirty="0">
              <a:solidFill>
                <a:sysClr val="windowText" lastClr="000000"/>
              </a:solidFill>
              <a:latin typeface="宋体" pitchFamily="2" charset="-122"/>
            </a:endParaRPr>
          </a:p>
        </p:txBody>
      </p:sp>
      <p:sp>
        <p:nvSpPr>
          <p:cNvPr id="127" name="圆角矩形 126"/>
          <p:cNvSpPr/>
          <p:nvPr/>
        </p:nvSpPr>
        <p:spPr bwMode="auto">
          <a:xfrm>
            <a:off x="5081588" y="1622823"/>
            <a:ext cx="267891" cy="910828"/>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院</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间</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结</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算</a:t>
            </a:r>
            <a:endParaRPr kumimoji="1" lang="en-US" altLang="zh-CN" sz="1200" kern="0" dirty="0">
              <a:solidFill>
                <a:sysClr val="windowText" lastClr="000000"/>
              </a:solidFill>
              <a:latin typeface="宋体" pitchFamily="2" charset="-122"/>
            </a:endParaRPr>
          </a:p>
        </p:txBody>
      </p:sp>
      <p:sp>
        <p:nvSpPr>
          <p:cNvPr id="128" name="圆角矩形 127"/>
          <p:cNvSpPr/>
          <p:nvPr/>
        </p:nvSpPr>
        <p:spPr bwMode="auto">
          <a:xfrm>
            <a:off x="5349479" y="1622823"/>
            <a:ext cx="267890" cy="910828"/>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上</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下</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转</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诊</a:t>
            </a:r>
            <a:endParaRPr kumimoji="1" lang="en-US" altLang="zh-CN" sz="1200" kern="0" dirty="0">
              <a:solidFill>
                <a:sysClr val="windowText" lastClr="000000"/>
              </a:solidFill>
              <a:latin typeface="宋体" pitchFamily="2" charset="-122"/>
            </a:endParaRPr>
          </a:p>
        </p:txBody>
      </p:sp>
      <p:sp>
        <p:nvSpPr>
          <p:cNvPr id="129" name="圆角矩形 128"/>
          <p:cNvSpPr/>
          <p:nvPr/>
        </p:nvSpPr>
        <p:spPr bwMode="auto">
          <a:xfrm>
            <a:off x="2637235" y="1323976"/>
            <a:ext cx="810815" cy="270272"/>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分析决策</a:t>
            </a:r>
          </a:p>
        </p:txBody>
      </p:sp>
      <p:sp>
        <p:nvSpPr>
          <p:cNvPr id="130" name="圆角矩形 129"/>
          <p:cNvSpPr/>
          <p:nvPr/>
        </p:nvSpPr>
        <p:spPr bwMode="auto">
          <a:xfrm>
            <a:off x="2645569" y="3883819"/>
            <a:ext cx="48220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预算</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管理</a:t>
            </a:r>
          </a:p>
        </p:txBody>
      </p:sp>
      <p:sp>
        <p:nvSpPr>
          <p:cNvPr id="131" name="圆角矩形 130"/>
          <p:cNvSpPr/>
          <p:nvPr/>
        </p:nvSpPr>
        <p:spPr bwMode="auto">
          <a:xfrm>
            <a:off x="3062288" y="3886200"/>
            <a:ext cx="48339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成本</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核算</a:t>
            </a:r>
          </a:p>
        </p:txBody>
      </p:sp>
      <p:sp>
        <p:nvSpPr>
          <p:cNvPr id="132" name="圆角矩形 131"/>
          <p:cNvSpPr/>
          <p:nvPr/>
        </p:nvSpPr>
        <p:spPr bwMode="auto">
          <a:xfrm>
            <a:off x="3468291" y="3886200"/>
            <a:ext cx="482203"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会计</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核算</a:t>
            </a:r>
          </a:p>
        </p:txBody>
      </p:sp>
      <p:sp>
        <p:nvSpPr>
          <p:cNvPr id="133" name="圆角矩形 132"/>
          <p:cNvSpPr/>
          <p:nvPr/>
        </p:nvSpPr>
        <p:spPr bwMode="auto">
          <a:xfrm>
            <a:off x="4033837" y="3874294"/>
            <a:ext cx="48220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人力</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资源</a:t>
            </a:r>
          </a:p>
        </p:txBody>
      </p:sp>
      <p:sp>
        <p:nvSpPr>
          <p:cNvPr id="134" name="圆角矩形 133"/>
          <p:cNvSpPr/>
          <p:nvPr/>
        </p:nvSpPr>
        <p:spPr bwMode="auto">
          <a:xfrm>
            <a:off x="4438650" y="3874294"/>
            <a:ext cx="48220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薪酬</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绩效</a:t>
            </a:r>
          </a:p>
        </p:txBody>
      </p:sp>
      <p:sp>
        <p:nvSpPr>
          <p:cNvPr id="135" name="圆角矩形 134"/>
          <p:cNvSpPr/>
          <p:nvPr/>
        </p:nvSpPr>
        <p:spPr bwMode="auto">
          <a:xfrm>
            <a:off x="5967412" y="3874294"/>
            <a:ext cx="48220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教学</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管理</a:t>
            </a:r>
            <a:endParaRPr kumimoji="1" lang="en-US" altLang="zh-CN" sz="1200" kern="0" dirty="0">
              <a:solidFill>
                <a:sysClr val="windowText" lastClr="000000"/>
              </a:solidFill>
              <a:latin typeface="宋体" pitchFamily="2" charset="-122"/>
            </a:endParaRPr>
          </a:p>
        </p:txBody>
      </p:sp>
      <p:sp>
        <p:nvSpPr>
          <p:cNvPr id="136" name="圆角矩形 135"/>
          <p:cNvSpPr/>
          <p:nvPr/>
        </p:nvSpPr>
        <p:spPr bwMode="auto">
          <a:xfrm>
            <a:off x="5007769" y="3874294"/>
            <a:ext cx="48220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固定</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资产</a:t>
            </a:r>
          </a:p>
        </p:txBody>
      </p:sp>
      <p:sp>
        <p:nvSpPr>
          <p:cNvPr id="137" name="圆角矩形 136"/>
          <p:cNvSpPr/>
          <p:nvPr/>
        </p:nvSpPr>
        <p:spPr bwMode="auto">
          <a:xfrm>
            <a:off x="5412581" y="3874294"/>
            <a:ext cx="482204"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物资</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药品</a:t>
            </a:r>
          </a:p>
        </p:txBody>
      </p:sp>
      <p:sp>
        <p:nvSpPr>
          <p:cNvPr id="138" name="圆角矩形 137"/>
          <p:cNvSpPr/>
          <p:nvPr/>
        </p:nvSpPr>
        <p:spPr bwMode="auto">
          <a:xfrm>
            <a:off x="6373416" y="3874294"/>
            <a:ext cx="482203"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75"/>
              </a:spcBef>
              <a:spcAft>
                <a:spcPts val="0"/>
              </a:spcAft>
              <a:defRPr/>
            </a:pPr>
            <a:r>
              <a:rPr kumimoji="1" lang="zh-CN" altLang="en-US" sz="1200" kern="0" dirty="0">
                <a:solidFill>
                  <a:sysClr val="windowText" lastClr="000000"/>
                </a:solidFill>
                <a:latin typeface="宋体" pitchFamily="2" charset="-122"/>
              </a:rPr>
              <a:t>科研</a:t>
            </a:r>
            <a:endParaRPr kumimoji="1" lang="en-US" altLang="zh-CN" sz="1200" kern="0" dirty="0">
              <a:solidFill>
                <a:sysClr val="windowText" lastClr="000000"/>
              </a:solidFill>
              <a:latin typeface="宋体" pitchFamily="2" charset="-122"/>
            </a:endParaRPr>
          </a:p>
          <a:p>
            <a:pPr marL="270000" indent="-214313" fontAlgn="auto">
              <a:spcBef>
                <a:spcPts val="75"/>
              </a:spcBef>
              <a:spcAft>
                <a:spcPts val="0"/>
              </a:spcAft>
              <a:defRPr/>
            </a:pPr>
            <a:r>
              <a:rPr kumimoji="1" lang="zh-CN" altLang="en-US" sz="1200" kern="0" dirty="0">
                <a:solidFill>
                  <a:sysClr val="windowText" lastClr="000000"/>
                </a:solidFill>
                <a:latin typeface="宋体" pitchFamily="2" charset="-122"/>
              </a:rPr>
              <a:t>管理</a:t>
            </a:r>
            <a:endParaRPr kumimoji="1" lang="en-US" altLang="zh-CN" sz="1200" kern="0" dirty="0">
              <a:solidFill>
                <a:sysClr val="windowText" lastClr="000000"/>
              </a:solidFill>
              <a:latin typeface="宋体" pitchFamily="2" charset="-122"/>
            </a:endParaRPr>
          </a:p>
        </p:txBody>
      </p:sp>
      <p:sp>
        <p:nvSpPr>
          <p:cNvPr id="139" name="圆角矩形 138"/>
          <p:cNvSpPr/>
          <p:nvPr/>
        </p:nvSpPr>
        <p:spPr bwMode="auto">
          <a:xfrm>
            <a:off x="7528323" y="3874294"/>
            <a:ext cx="482203" cy="551260"/>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分析</a:t>
            </a:r>
            <a:endParaRPr kumimoji="1" lang="en-US" altLang="zh-CN" sz="1200" kern="0" dirty="0">
              <a:solidFill>
                <a:sysClr val="windowText" lastClr="000000"/>
              </a:solidFill>
              <a:latin typeface="宋体" pitchFamily="2" charset="-122"/>
            </a:endParaRPr>
          </a:p>
          <a:p>
            <a:pPr marL="270000" indent="-214313" fontAlgn="auto">
              <a:spcBef>
                <a:spcPct val="20000"/>
              </a:spcBef>
              <a:spcAft>
                <a:spcPts val="0"/>
              </a:spcAft>
              <a:defRPr/>
            </a:pPr>
            <a:r>
              <a:rPr kumimoji="1" lang="zh-CN" altLang="en-US" sz="1200" kern="0" dirty="0">
                <a:solidFill>
                  <a:sysClr val="windowText" lastClr="000000"/>
                </a:solidFill>
                <a:latin typeface="宋体" pitchFamily="2" charset="-122"/>
              </a:rPr>
              <a:t>评价</a:t>
            </a:r>
            <a:endParaRPr kumimoji="1" lang="en-US" altLang="zh-CN" sz="1200" kern="0" dirty="0">
              <a:solidFill>
                <a:sysClr val="windowText" lastClr="000000"/>
              </a:solidFill>
              <a:latin typeface="宋体" pitchFamily="2" charset="-122"/>
            </a:endParaRPr>
          </a:p>
        </p:txBody>
      </p:sp>
      <p:sp>
        <p:nvSpPr>
          <p:cNvPr id="140" name="圆角矩形 139"/>
          <p:cNvSpPr/>
          <p:nvPr/>
        </p:nvSpPr>
        <p:spPr bwMode="auto">
          <a:xfrm>
            <a:off x="6980635" y="3889773"/>
            <a:ext cx="482203" cy="531019"/>
          </a:xfrm>
          <a:prstGeom prst="roundRect">
            <a:avLst/>
          </a:prstGeom>
          <a:solidFill>
            <a:srgbClr val="ED7D31">
              <a:lumMod val="40000"/>
              <a:lumOff val="60000"/>
            </a:srgbClr>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fontAlgn="auto">
              <a:spcBef>
                <a:spcPts val="75"/>
              </a:spcBef>
              <a:spcAft>
                <a:spcPts val="0"/>
              </a:spcAft>
              <a:defRPr/>
            </a:pPr>
            <a:r>
              <a:rPr kumimoji="1" lang="en-US" altLang="zh-CN" sz="1200" kern="0" dirty="0">
                <a:solidFill>
                  <a:sysClr val="windowText" lastClr="000000"/>
                </a:solidFill>
                <a:latin typeface="宋体" pitchFamily="2" charset="-122"/>
              </a:rPr>
              <a:t>His</a:t>
            </a:r>
          </a:p>
          <a:p>
            <a:pPr marL="270000" indent="-214313" fontAlgn="auto">
              <a:spcBef>
                <a:spcPts val="75"/>
              </a:spcBef>
              <a:spcAft>
                <a:spcPts val="0"/>
              </a:spcAft>
              <a:defRPr/>
            </a:pPr>
            <a:r>
              <a:rPr kumimoji="1" lang="zh-CN" altLang="en-US" sz="1200" kern="0" dirty="0">
                <a:solidFill>
                  <a:sysClr val="windowText" lastClr="000000"/>
                </a:solidFill>
                <a:latin typeface="宋体" pitchFamily="2" charset="-122"/>
              </a:rPr>
              <a:t>系统</a:t>
            </a:r>
            <a:endParaRPr kumimoji="1" lang="en-US" altLang="zh-CN" sz="1200" kern="0" dirty="0">
              <a:solidFill>
                <a:sysClr val="windowText" lastClr="000000"/>
              </a:solidFill>
              <a:latin typeface="宋体" pitchFamily="2" charset="-122"/>
            </a:endParaRPr>
          </a:p>
        </p:txBody>
      </p:sp>
      <p:sp>
        <p:nvSpPr>
          <p:cNvPr id="141" name="圆角矩形 140"/>
          <p:cNvSpPr/>
          <p:nvPr/>
        </p:nvSpPr>
        <p:spPr bwMode="auto">
          <a:xfrm>
            <a:off x="1891904" y="1321594"/>
            <a:ext cx="810815" cy="270272"/>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运营诊断</a:t>
            </a:r>
          </a:p>
        </p:txBody>
      </p:sp>
      <p:sp>
        <p:nvSpPr>
          <p:cNvPr id="142" name="右箭头 141"/>
          <p:cNvSpPr/>
          <p:nvPr/>
        </p:nvSpPr>
        <p:spPr>
          <a:xfrm rot="10800000">
            <a:off x="5641181" y="2640807"/>
            <a:ext cx="719138" cy="184547"/>
          </a:xfrm>
          <a:prstGeom prst="rightArrow">
            <a:avLst/>
          </a:prstGeom>
          <a:solidFill>
            <a:srgbClr val="5B9BD5">
              <a:lumMod val="75000"/>
            </a:srgbClr>
          </a:solidFill>
          <a:ln w="9525" algn="ctr">
            <a:noFill/>
            <a:miter lim="800000"/>
            <a:headEnd/>
            <a:tailEnd/>
          </a:ln>
          <a:effectLst/>
        </p:spPr>
        <p:txBody>
          <a:bodyPr wrap="none" lIns="69056" tIns="34529" rIns="69056" bIns="34529" anchor="ctr"/>
          <a:lstStyle/>
          <a:p>
            <a:pPr marL="257175" indent="-257175" algn="ctr" fontAlgn="auto">
              <a:spcBef>
                <a:spcPts val="0"/>
              </a:spcBef>
              <a:spcAft>
                <a:spcPts val="0"/>
              </a:spcAft>
              <a:defRPr/>
            </a:pPr>
            <a:endParaRPr lang="zh-CN" altLang="en-US" sz="1200" kern="0">
              <a:solidFill>
                <a:sysClr val="windowText" lastClr="000000"/>
              </a:solidFill>
              <a:latin typeface="Arial" charset="0"/>
            </a:endParaRPr>
          </a:p>
        </p:txBody>
      </p:sp>
      <p:sp>
        <p:nvSpPr>
          <p:cNvPr id="143" name="AutoShape 21"/>
          <p:cNvSpPr>
            <a:spLocks noChangeArrowheads="1"/>
          </p:cNvSpPr>
          <p:nvPr/>
        </p:nvSpPr>
        <p:spPr bwMode="auto">
          <a:xfrm>
            <a:off x="6634163" y="2899172"/>
            <a:ext cx="230981" cy="517922"/>
          </a:xfrm>
          <a:prstGeom prst="upArrow">
            <a:avLst>
              <a:gd name="adj1" fmla="val 50000"/>
              <a:gd name="adj2" fmla="val 58485"/>
            </a:avLst>
          </a:prstGeom>
          <a:solidFill>
            <a:srgbClr val="5B9BD5">
              <a:lumMod val="75000"/>
            </a:srgbClr>
          </a:solidFill>
          <a:ln w="9525" algn="ctr">
            <a:noFill/>
            <a:miter lim="800000"/>
            <a:headEnd/>
            <a:tailEnd/>
          </a:ln>
          <a:effectLst/>
        </p:spPr>
        <p:txBody>
          <a:bodyPr wrap="none" lIns="69056" tIns="34529" rIns="69056" bIns="34529" anchor="ctr"/>
          <a:lstStyle/>
          <a:p>
            <a:pPr marL="257175" indent="-257175" algn="ctr" fontAlgn="auto">
              <a:spcBef>
                <a:spcPts val="0"/>
              </a:spcBef>
              <a:spcAft>
                <a:spcPts val="0"/>
              </a:spcAft>
              <a:defRPr/>
            </a:pPr>
            <a:endParaRPr lang="zh-CN" altLang="en-US" sz="1050" b="1" kern="0" dirty="0">
              <a:solidFill>
                <a:sysClr val="windowText" lastClr="000000"/>
              </a:solidFill>
              <a:ea typeface="方正兰亭纤黑_GBK" panose="02010600030101010101" pitchFamily="2" charset="-122"/>
            </a:endParaRPr>
          </a:p>
        </p:txBody>
      </p:sp>
      <p:sp>
        <p:nvSpPr>
          <p:cNvPr id="144" name="AutoShape 21"/>
          <p:cNvSpPr>
            <a:spLocks noChangeArrowheads="1"/>
          </p:cNvSpPr>
          <p:nvPr/>
        </p:nvSpPr>
        <p:spPr bwMode="auto">
          <a:xfrm flipV="1">
            <a:off x="6865144" y="2901554"/>
            <a:ext cx="214313" cy="552450"/>
          </a:xfrm>
          <a:prstGeom prst="upArrow">
            <a:avLst>
              <a:gd name="adj1" fmla="val 50000"/>
              <a:gd name="adj2" fmla="val 58485"/>
            </a:avLst>
          </a:prstGeom>
          <a:solidFill>
            <a:srgbClr val="5B9BD5">
              <a:lumMod val="75000"/>
            </a:srgbClr>
          </a:solidFill>
          <a:ln w="9525" algn="ctr">
            <a:noFill/>
            <a:miter lim="800000"/>
            <a:headEnd/>
            <a:tailEnd/>
          </a:ln>
          <a:effectLst/>
        </p:spPr>
        <p:txBody>
          <a:bodyPr wrap="none" lIns="69056" tIns="34529" rIns="69056" bIns="34529" anchor="ctr"/>
          <a:lstStyle/>
          <a:p>
            <a:pPr marL="257175" indent="-257175" algn="ctr" fontAlgn="auto">
              <a:spcBef>
                <a:spcPts val="0"/>
              </a:spcBef>
              <a:spcAft>
                <a:spcPts val="0"/>
              </a:spcAft>
              <a:defRPr/>
            </a:pPr>
            <a:endParaRPr lang="zh-CN" altLang="en-US" sz="1050" b="1" kern="0" dirty="0">
              <a:solidFill>
                <a:sysClr val="windowText" lastClr="000000"/>
              </a:solidFill>
              <a:ea typeface="方正兰亭纤黑_GBK" panose="02010600030101010101" pitchFamily="2" charset="-122"/>
            </a:endParaRPr>
          </a:p>
        </p:txBody>
      </p:sp>
      <p:sp>
        <p:nvSpPr>
          <p:cNvPr id="145" name="圆角矩形 144"/>
          <p:cNvSpPr/>
          <p:nvPr/>
        </p:nvSpPr>
        <p:spPr bwMode="auto">
          <a:xfrm>
            <a:off x="6374607" y="2587229"/>
            <a:ext cx="1654969" cy="250031"/>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zh-CN" altLang="en-US" sz="1200" kern="0" dirty="0">
                <a:solidFill>
                  <a:sysClr val="windowText" lastClr="000000">
                    <a:lumMod val="75000"/>
                    <a:lumOff val="25000"/>
                  </a:sysClr>
                </a:solidFill>
                <a:latin typeface="宋体" pitchFamily="2" charset="-122"/>
              </a:rPr>
              <a:t>供应商平台</a:t>
            </a:r>
            <a:r>
              <a:rPr kumimoji="1" lang="en-US" altLang="zh-CN" sz="1200" kern="0" dirty="0">
                <a:solidFill>
                  <a:sysClr val="windowText" lastClr="000000">
                    <a:lumMod val="75000"/>
                    <a:lumOff val="25000"/>
                  </a:sysClr>
                </a:solidFill>
                <a:latin typeface="宋体" pitchFamily="2" charset="-122"/>
              </a:rPr>
              <a:t>(</a:t>
            </a:r>
            <a:r>
              <a:rPr kumimoji="1" lang="zh-CN" altLang="en-US" sz="1200" kern="0" dirty="0">
                <a:solidFill>
                  <a:sysClr val="windowText" lastClr="000000">
                    <a:lumMod val="75000"/>
                    <a:lumOff val="25000"/>
                  </a:sysClr>
                </a:solidFill>
                <a:latin typeface="宋体" pitchFamily="2" charset="-122"/>
              </a:rPr>
              <a:t>公有云</a:t>
            </a:r>
            <a:r>
              <a:rPr kumimoji="1" lang="en-US" altLang="zh-CN" sz="1200" kern="0" dirty="0">
                <a:solidFill>
                  <a:sysClr val="windowText" lastClr="000000">
                    <a:lumMod val="75000"/>
                    <a:lumOff val="25000"/>
                  </a:sysClr>
                </a:solidFill>
                <a:latin typeface="宋体" pitchFamily="2" charset="-122"/>
              </a:rPr>
              <a:t>)</a:t>
            </a:r>
            <a:endParaRPr kumimoji="1" lang="zh-CN" altLang="en-US" sz="1200" kern="0" dirty="0">
              <a:solidFill>
                <a:sysClr val="windowText" lastClr="000000">
                  <a:lumMod val="75000"/>
                  <a:lumOff val="25000"/>
                </a:sysClr>
              </a:solidFill>
              <a:latin typeface="宋体" pitchFamily="2" charset="-122"/>
            </a:endParaRPr>
          </a:p>
        </p:txBody>
      </p:sp>
      <p:sp>
        <p:nvSpPr>
          <p:cNvPr id="146" name="圆角矩形 145"/>
          <p:cNvSpPr/>
          <p:nvPr/>
        </p:nvSpPr>
        <p:spPr bwMode="auto">
          <a:xfrm>
            <a:off x="6765131" y="1607344"/>
            <a:ext cx="267891" cy="91082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招</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标</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采</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购</a:t>
            </a:r>
            <a:endParaRPr kumimoji="1" lang="en-US" altLang="zh-CN" sz="1200" kern="0" dirty="0">
              <a:solidFill>
                <a:sysClr val="windowText" lastClr="000000"/>
              </a:solidFill>
              <a:latin typeface="宋体" pitchFamily="2" charset="-122"/>
            </a:endParaRPr>
          </a:p>
        </p:txBody>
      </p:sp>
      <p:sp>
        <p:nvSpPr>
          <p:cNvPr id="147" name="圆角矩形 146"/>
          <p:cNvSpPr/>
          <p:nvPr/>
        </p:nvSpPr>
        <p:spPr bwMode="auto">
          <a:xfrm>
            <a:off x="1132285" y="1320403"/>
            <a:ext cx="809625" cy="270272"/>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政策制度</a:t>
            </a:r>
          </a:p>
        </p:txBody>
      </p:sp>
      <p:sp>
        <p:nvSpPr>
          <p:cNvPr id="148" name="圆角矩形 147"/>
          <p:cNvSpPr/>
          <p:nvPr/>
        </p:nvSpPr>
        <p:spPr bwMode="auto">
          <a:xfrm>
            <a:off x="1351360" y="1653779"/>
            <a:ext cx="267890" cy="857250"/>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战</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略</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目</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标</a:t>
            </a:r>
          </a:p>
        </p:txBody>
      </p:sp>
      <p:sp>
        <p:nvSpPr>
          <p:cNvPr id="149" name="AutoShape 21"/>
          <p:cNvSpPr>
            <a:spLocks noChangeArrowheads="1"/>
          </p:cNvSpPr>
          <p:nvPr/>
        </p:nvSpPr>
        <p:spPr bwMode="auto">
          <a:xfrm>
            <a:off x="3473054" y="2930128"/>
            <a:ext cx="230981" cy="519113"/>
          </a:xfrm>
          <a:prstGeom prst="upArrow">
            <a:avLst>
              <a:gd name="adj1" fmla="val 50000"/>
              <a:gd name="adj2" fmla="val 58485"/>
            </a:avLst>
          </a:prstGeom>
          <a:solidFill>
            <a:srgbClr val="5B9BD5">
              <a:lumMod val="75000"/>
            </a:srgbClr>
          </a:solidFill>
          <a:ln w="9525" algn="ctr">
            <a:noFill/>
            <a:miter lim="800000"/>
            <a:headEnd/>
            <a:tailEnd/>
          </a:ln>
          <a:effectLst/>
        </p:spPr>
        <p:txBody>
          <a:bodyPr wrap="none" lIns="69056" tIns="34529" rIns="69056" bIns="34529" anchor="ctr"/>
          <a:lstStyle/>
          <a:p>
            <a:pPr marL="257175" indent="-257175" algn="ctr" fontAlgn="auto">
              <a:spcBef>
                <a:spcPts val="0"/>
              </a:spcBef>
              <a:spcAft>
                <a:spcPts val="0"/>
              </a:spcAft>
              <a:defRPr/>
            </a:pPr>
            <a:endParaRPr lang="zh-CN" altLang="en-US" sz="1050" b="1" kern="0" dirty="0">
              <a:solidFill>
                <a:sysClr val="windowText" lastClr="000000"/>
              </a:solidFill>
              <a:ea typeface="方正兰亭纤黑_GBK" panose="02010600030101010101" pitchFamily="2" charset="-122"/>
            </a:endParaRPr>
          </a:p>
        </p:txBody>
      </p:sp>
      <p:sp>
        <p:nvSpPr>
          <p:cNvPr id="150" name="AutoShape 21"/>
          <p:cNvSpPr>
            <a:spLocks noChangeArrowheads="1"/>
          </p:cNvSpPr>
          <p:nvPr/>
        </p:nvSpPr>
        <p:spPr bwMode="auto">
          <a:xfrm flipV="1">
            <a:off x="3704035" y="2920604"/>
            <a:ext cx="214313" cy="552450"/>
          </a:xfrm>
          <a:prstGeom prst="upArrow">
            <a:avLst>
              <a:gd name="adj1" fmla="val 50000"/>
              <a:gd name="adj2" fmla="val 58485"/>
            </a:avLst>
          </a:prstGeom>
          <a:solidFill>
            <a:srgbClr val="5B9BD5">
              <a:lumMod val="75000"/>
            </a:srgbClr>
          </a:solidFill>
          <a:ln w="9525" algn="ctr">
            <a:noFill/>
            <a:miter lim="800000"/>
            <a:headEnd/>
            <a:tailEnd/>
          </a:ln>
          <a:effectLst/>
        </p:spPr>
        <p:txBody>
          <a:bodyPr wrap="none" lIns="69056" tIns="34529" rIns="69056" bIns="34529" anchor="ctr"/>
          <a:lstStyle/>
          <a:p>
            <a:pPr marL="257175" indent="-257175" algn="ctr" fontAlgn="auto">
              <a:spcBef>
                <a:spcPts val="0"/>
              </a:spcBef>
              <a:spcAft>
                <a:spcPts val="0"/>
              </a:spcAft>
              <a:defRPr/>
            </a:pPr>
            <a:endParaRPr lang="zh-CN" altLang="en-US" sz="1050" b="1" kern="0" dirty="0">
              <a:solidFill>
                <a:sysClr val="windowText" lastClr="000000"/>
              </a:solidFill>
              <a:ea typeface="方正兰亭纤黑_GBK" panose="02010600030101010101" pitchFamily="2" charset="-122"/>
            </a:endParaRPr>
          </a:p>
        </p:txBody>
      </p:sp>
      <p:sp>
        <p:nvSpPr>
          <p:cNvPr id="56368" name="内容占位符 2"/>
          <p:cNvSpPr txBox="1">
            <a:spLocks/>
          </p:cNvSpPr>
          <p:nvPr/>
        </p:nvSpPr>
        <p:spPr bwMode="auto">
          <a:xfrm>
            <a:off x="982266" y="798910"/>
            <a:ext cx="3227784" cy="485775"/>
          </a:xfrm>
          <a:prstGeom prst="rect">
            <a:avLst/>
          </a:prstGeom>
          <a:noFill/>
          <a:ln w="9525">
            <a:noFill/>
            <a:miter lim="800000"/>
            <a:headEnd/>
            <a:tailEnd/>
          </a:ln>
        </p:spPr>
        <p:txBody>
          <a:bodyPr/>
          <a:lstStyle/>
          <a:p>
            <a:pPr marL="257175" indent="-257175" eaLnBrk="0" hangingPunct="0">
              <a:spcBef>
                <a:spcPts val="75"/>
              </a:spcBef>
              <a:buSzPct val="90000"/>
            </a:pPr>
            <a:r>
              <a:rPr lang="zh-CN" altLang="en-US" sz="1200">
                <a:solidFill>
                  <a:srgbClr val="C00000"/>
                </a:solidFill>
                <a:latin typeface="微软雅黑" pitchFamily="34" charset="-122"/>
                <a:ea typeface="微软雅黑" pitchFamily="34" charset="-122"/>
              </a:rPr>
              <a:t>新医改、新观念、新技术、促创新；</a:t>
            </a:r>
            <a:endParaRPr lang="en-US" altLang="zh-CN" sz="1200">
              <a:solidFill>
                <a:srgbClr val="C00000"/>
              </a:solidFill>
              <a:latin typeface="微软雅黑" pitchFamily="34" charset="-122"/>
              <a:ea typeface="微软雅黑" pitchFamily="34" charset="-122"/>
            </a:endParaRPr>
          </a:p>
          <a:p>
            <a:pPr marL="257175" indent="-257175" eaLnBrk="0" hangingPunct="0">
              <a:spcBef>
                <a:spcPts val="75"/>
              </a:spcBef>
              <a:buSzPct val="90000"/>
            </a:pPr>
            <a:r>
              <a:rPr lang="zh-CN" altLang="en-US" sz="1200">
                <a:solidFill>
                  <a:srgbClr val="C00000"/>
                </a:solidFill>
                <a:latin typeface="微软雅黑" pitchFamily="34" charset="-122"/>
                <a:ea typeface="微软雅黑" pitchFamily="34" charset="-122"/>
              </a:rPr>
              <a:t>集团管控、顶层设计、促产业协同 </a:t>
            </a:r>
            <a:r>
              <a:rPr lang="en-US" altLang="zh-CN" sz="1200">
                <a:solidFill>
                  <a:srgbClr val="C00000"/>
                </a:solidFill>
                <a:latin typeface="微软雅黑" pitchFamily="34" charset="-122"/>
                <a:ea typeface="微软雅黑" pitchFamily="34" charset="-122"/>
              </a:rPr>
              <a:t>;</a:t>
            </a:r>
          </a:p>
        </p:txBody>
      </p:sp>
      <p:sp>
        <p:nvSpPr>
          <p:cNvPr id="152" name="TextBox 18"/>
          <p:cNvSpPr txBox="1"/>
          <p:nvPr/>
        </p:nvSpPr>
        <p:spPr>
          <a:xfrm flipH="1">
            <a:off x="2712244" y="3070623"/>
            <a:ext cx="977504" cy="276999"/>
          </a:xfrm>
          <a:prstGeom prst="rect">
            <a:avLst/>
          </a:prstGeom>
          <a:noFill/>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200" b="1" dirty="0">
                <a:solidFill>
                  <a:srgbClr val="C00000"/>
                </a:solidFill>
                <a:latin typeface="+mj-ea"/>
                <a:ea typeface="+mj-ea"/>
                <a:cs typeface="Roboto Black" panose="02000000000000000000" charset="0"/>
              </a:rPr>
              <a:t>信息汇总</a:t>
            </a:r>
            <a:endParaRPr lang="en-US" sz="1200" b="1" dirty="0">
              <a:solidFill>
                <a:srgbClr val="C00000"/>
              </a:solidFill>
              <a:latin typeface="+mj-ea"/>
              <a:ea typeface="+mj-ea"/>
              <a:cs typeface="Roboto Black" panose="02000000000000000000" charset="0"/>
            </a:endParaRPr>
          </a:p>
        </p:txBody>
      </p:sp>
      <p:sp>
        <p:nvSpPr>
          <p:cNvPr id="153" name="TextBox 18"/>
          <p:cNvSpPr txBox="1"/>
          <p:nvPr/>
        </p:nvSpPr>
        <p:spPr>
          <a:xfrm flipH="1">
            <a:off x="3974306" y="2984898"/>
            <a:ext cx="791766" cy="830997"/>
          </a:xfrm>
          <a:prstGeom prst="rect">
            <a:avLst/>
          </a:prstGeom>
          <a:noFill/>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200" b="1" dirty="0">
                <a:solidFill>
                  <a:srgbClr val="C00000"/>
                </a:solidFill>
                <a:latin typeface="+mj-ea"/>
                <a:ea typeface="+mj-ea"/>
                <a:cs typeface="Roboto Black" panose="02000000000000000000" charset="0"/>
              </a:rPr>
              <a:t>标准发布</a:t>
            </a:r>
            <a:endParaRPr lang="en-US" altLang="zh-CN" sz="1200" b="1" dirty="0">
              <a:solidFill>
                <a:srgbClr val="C00000"/>
              </a:solidFill>
              <a:latin typeface="+mj-ea"/>
              <a:ea typeface="+mj-ea"/>
              <a:cs typeface="Roboto Black" panose="02000000000000000000" charset="0"/>
            </a:endParaRPr>
          </a:p>
          <a:p>
            <a:pPr>
              <a:defRPr/>
            </a:pPr>
            <a:r>
              <a:rPr lang="zh-CN" altLang="en-US" sz="1200" b="1" dirty="0">
                <a:solidFill>
                  <a:srgbClr val="C00000"/>
                </a:solidFill>
                <a:latin typeface="+mj-ea"/>
                <a:ea typeface="+mj-ea"/>
                <a:cs typeface="Roboto Black" panose="02000000000000000000" charset="0"/>
              </a:rPr>
              <a:t>运营分析</a:t>
            </a:r>
            <a:endParaRPr lang="en-US" sz="1200" b="1" dirty="0">
              <a:solidFill>
                <a:srgbClr val="C00000"/>
              </a:solidFill>
              <a:latin typeface="+mj-ea"/>
              <a:ea typeface="+mj-ea"/>
              <a:cs typeface="Roboto Black" panose="02000000000000000000" charset="0"/>
            </a:endParaRPr>
          </a:p>
        </p:txBody>
      </p:sp>
      <p:sp>
        <p:nvSpPr>
          <p:cNvPr id="154" name="圆角矩形 153"/>
          <p:cNvSpPr/>
          <p:nvPr/>
        </p:nvSpPr>
        <p:spPr bwMode="auto">
          <a:xfrm>
            <a:off x="7318773" y="1607344"/>
            <a:ext cx="267890" cy="91082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配</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送</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服</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务</a:t>
            </a:r>
            <a:endParaRPr kumimoji="1" lang="en-US" altLang="zh-CN" sz="1200" kern="0" dirty="0">
              <a:solidFill>
                <a:sysClr val="windowText" lastClr="000000"/>
              </a:solidFill>
              <a:latin typeface="宋体" pitchFamily="2" charset="-122"/>
            </a:endParaRPr>
          </a:p>
        </p:txBody>
      </p:sp>
      <p:sp>
        <p:nvSpPr>
          <p:cNvPr id="155" name="圆角矩形 154"/>
          <p:cNvSpPr/>
          <p:nvPr/>
        </p:nvSpPr>
        <p:spPr bwMode="auto">
          <a:xfrm>
            <a:off x="7598569" y="1603773"/>
            <a:ext cx="267891" cy="910828"/>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跟</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踪</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评</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价</a:t>
            </a:r>
            <a:endParaRPr kumimoji="1" lang="en-US" altLang="zh-CN" sz="1200" kern="0" dirty="0">
              <a:solidFill>
                <a:sysClr val="windowText" lastClr="000000"/>
              </a:solidFill>
              <a:latin typeface="宋体" pitchFamily="2" charset="-122"/>
            </a:endParaRPr>
          </a:p>
        </p:txBody>
      </p:sp>
      <p:sp>
        <p:nvSpPr>
          <p:cNvPr id="156" name="圆角矩形 155"/>
          <p:cNvSpPr/>
          <p:nvPr/>
        </p:nvSpPr>
        <p:spPr bwMode="auto">
          <a:xfrm>
            <a:off x="6516291" y="1296591"/>
            <a:ext cx="1350169" cy="270272"/>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智慧物流</a:t>
            </a:r>
          </a:p>
        </p:txBody>
      </p:sp>
      <p:sp>
        <p:nvSpPr>
          <p:cNvPr id="157" name="圆柱形 156"/>
          <p:cNvSpPr/>
          <p:nvPr/>
        </p:nvSpPr>
        <p:spPr bwMode="auto">
          <a:xfrm>
            <a:off x="3539728" y="2207419"/>
            <a:ext cx="1500188" cy="352425"/>
          </a:xfrm>
          <a:prstGeom prst="can">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资源数据中心</a:t>
            </a:r>
          </a:p>
        </p:txBody>
      </p:sp>
      <p:sp>
        <p:nvSpPr>
          <p:cNvPr id="158" name="圆角矩形 157"/>
          <p:cNvSpPr/>
          <p:nvPr/>
        </p:nvSpPr>
        <p:spPr bwMode="auto">
          <a:xfrm>
            <a:off x="3592116" y="1619250"/>
            <a:ext cx="465534" cy="62626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资产</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监管</a:t>
            </a:r>
            <a:endParaRPr kumimoji="1" lang="en-US" altLang="zh-CN" sz="1200" kern="0" dirty="0">
              <a:solidFill>
                <a:sysClr val="windowText" lastClr="000000"/>
              </a:solidFill>
              <a:latin typeface="宋体" pitchFamily="2" charset="-122"/>
            </a:endParaRPr>
          </a:p>
        </p:txBody>
      </p:sp>
      <p:sp>
        <p:nvSpPr>
          <p:cNvPr id="159" name="圆角矩形 158"/>
          <p:cNvSpPr/>
          <p:nvPr/>
        </p:nvSpPr>
        <p:spPr bwMode="auto">
          <a:xfrm>
            <a:off x="4020741" y="1619250"/>
            <a:ext cx="465534" cy="62626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人员</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监管</a:t>
            </a:r>
            <a:endParaRPr kumimoji="1" lang="en-US" altLang="zh-CN" sz="1200" kern="0" dirty="0">
              <a:solidFill>
                <a:sysClr val="windowText" lastClr="000000"/>
              </a:solidFill>
              <a:latin typeface="宋体" pitchFamily="2" charset="-122"/>
            </a:endParaRPr>
          </a:p>
        </p:txBody>
      </p:sp>
      <p:sp>
        <p:nvSpPr>
          <p:cNvPr id="160" name="圆角矩形 159"/>
          <p:cNvSpPr/>
          <p:nvPr/>
        </p:nvSpPr>
        <p:spPr bwMode="auto">
          <a:xfrm>
            <a:off x="4449366" y="1619250"/>
            <a:ext cx="465534" cy="626269"/>
          </a:xfrm>
          <a:prstGeom prst="roundRect">
            <a:avLst/>
          </a:prstGeom>
          <a:solidFill>
            <a:srgbClr val="5B9BD5"/>
          </a:solidFill>
          <a:ln w="6350" cap="flat" cmpd="sng" algn="ctr">
            <a:solidFill>
              <a:sysClr val="windowText" lastClr="000000"/>
            </a:solidFill>
            <a:prstDash val="solid"/>
            <a:round/>
            <a:headEnd type="none" w="med" len="med"/>
            <a:tailEnd type="none" w="med" len="med"/>
          </a:ln>
          <a:effectLst/>
        </p:spPr>
        <p:txBody>
          <a:bodyPr wrap="none" lIns="0" tIns="34529" rIns="69056" bIns="34529" anchor="ctr"/>
          <a:lstStyle/>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绩效</a:t>
            </a:r>
            <a:endParaRPr kumimoji="1" lang="en-US" altLang="zh-CN" sz="1200" kern="0" dirty="0">
              <a:solidFill>
                <a:sysClr val="windowText" lastClr="000000"/>
              </a:solidFill>
              <a:latin typeface="宋体" pitchFamily="2" charset="-122"/>
            </a:endParaRPr>
          </a:p>
          <a:p>
            <a:pPr marL="270000" indent="-214313" algn="ctr" fontAlgn="auto">
              <a:spcBef>
                <a:spcPct val="20000"/>
              </a:spcBef>
              <a:spcAft>
                <a:spcPts val="0"/>
              </a:spcAft>
              <a:defRPr/>
            </a:pPr>
            <a:r>
              <a:rPr kumimoji="1" lang="zh-CN" altLang="en-US" sz="1200" kern="0" dirty="0">
                <a:solidFill>
                  <a:sysClr val="windowText" lastClr="000000"/>
                </a:solidFill>
                <a:latin typeface="宋体" pitchFamily="2" charset="-122"/>
              </a:rPr>
              <a:t>管控</a:t>
            </a:r>
            <a:endParaRPr kumimoji="1" lang="en-US" altLang="zh-CN" sz="1200" kern="0" dirty="0">
              <a:solidFill>
                <a:sysClr val="windowText" lastClr="000000"/>
              </a:solidFill>
              <a:latin typeface="宋体" pitchFamily="2" charset="-122"/>
            </a:endParaRPr>
          </a:p>
        </p:txBody>
      </p:sp>
      <p:sp>
        <p:nvSpPr>
          <p:cNvPr id="161" name="圆角矩形 160"/>
          <p:cNvSpPr/>
          <p:nvPr/>
        </p:nvSpPr>
        <p:spPr bwMode="auto">
          <a:xfrm>
            <a:off x="5560219" y="3483769"/>
            <a:ext cx="642938" cy="267891"/>
          </a:xfrm>
          <a:prstGeom prst="roundRect">
            <a:avLst/>
          </a:prstGeom>
          <a:solidFill>
            <a:srgbClr val="FFFFCC"/>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a:spcBef>
                <a:spcPct val="20000"/>
              </a:spcBef>
              <a:defRPr/>
            </a:pPr>
            <a:r>
              <a:rPr kumimoji="1" lang="en-US" altLang="zh-CN" sz="1200" kern="0" dirty="0">
                <a:solidFill>
                  <a:sysClr val="windowText" lastClr="000000">
                    <a:lumMod val="75000"/>
                    <a:lumOff val="25000"/>
                  </a:sysClr>
                </a:solidFill>
                <a:latin typeface="宋体" pitchFamily="2" charset="-122"/>
              </a:rPr>
              <a:t>ETL</a:t>
            </a:r>
            <a:endParaRPr kumimoji="1" lang="zh-CN" altLang="en-US" sz="1200" kern="0" dirty="0">
              <a:solidFill>
                <a:sysClr val="windowText" lastClr="000000">
                  <a:lumMod val="75000"/>
                  <a:lumOff val="25000"/>
                </a:sysClr>
              </a:solidFill>
              <a:latin typeface="宋体" pitchFamily="2" charset="-122"/>
            </a:endParaRPr>
          </a:p>
        </p:txBody>
      </p:sp>
      <p:sp>
        <p:nvSpPr>
          <p:cNvPr id="162" name="圆角矩形 161"/>
          <p:cNvSpPr/>
          <p:nvPr/>
        </p:nvSpPr>
        <p:spPr>
          <a:xfrm>
            <a:off x="436960" y="2553891"/>
            <a:ext cx="8408194" cy="1264444"/>
          </a:xfrm>
          <a:prstGeom prst="roundRect">
            <a:avLst/>
          </a:prstGeom>
          <a:noFill/>
          <a:ln w="25400" cap="flat" cmpd="sng" algn="ctr">
            <a:solidFill>
              <a:srgbClr val="7030A0"/>
            </a:solidFill>
            <a:prstDash val="dash"/>
            <a:miter lim="800000"/>
          </a:ln>
          <a:effectLst/>
        </p:spPr>
        <p:txBody>
          <a:bodyPr anchor="ctr"/>
          <a:lstStyle/>
          <a:p>
            <a:pPr algn="ctr" fontAlgn="auto">
              <a:spcBef>
                <a:spcPts val="0"/>
              </a:spcBef>
              <a:spcAft>
                <a:spcPts val="0"/>
              </a:spcAft>
              <a:defRPr/>
            </a:pPr>
            <a:endParaRPr lang="zh-CN" altLang="en-US" b="1" kern="0">
              <a:solidFill>
                <a:sysClr val="window" lastClr="FFFFFF"/>
              </a:solidFill>
              <a:latin typeface="Arial"/>
              <a:ea typeface="黑体"/>
              <a:cs typeface="+mn-cs"/>
            </a:endParaRPr>
          </a:p>
        </p:txBody>
      </p:sp>
      <p:sp>
        <p:nvSpPr>
          <p:cNvPr id="163" name="TextBox 18"/>
          <p:cNvSpPr txBox="1"/>
          <p:nvPr/>
        </p:nvSpPr>
        <p:spPr>
          <a:xfrm flipH="1">
            <a:off x="7828360" y="2952750"/>
            <a:ext cx="1088231" cy="461665"/>
          </a:xfrm>
          <a:prstGeom prst="rect">
            <a:avLst/>
          </a:prstGeom>
          <a:noFill/>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zh-CN" sz="1200" b="1" dirty="0">
                <a:solidFill>
                  <a:srgbClr val="7030A0"/>
                </a:solidFill>
                <a:latin typeface="+mj-ea"/>
                <a:ea typeface="+mj-ea"/>
                <a:cs typeface="Roboto Black" panose="02000000000000000000" charset="0"/>
              </a:rPr>
              <a:t>ESB</a:t>
            </a:r>
            <a:r>
              <a:rPr lang="zh-CN" altLang="en-US" sz="1200" b="1" dirty="0">
                <a:solidFill>
                  <a:srgbClr val="7030A0"/>
                </a:solidFill>
                <a:latin typeface="+mj-ea"/>
                <a:ea typeface="+mj-ea"/>
                <a:cs typeface="Roboto Black" panose="02000000000000000000" charset="0"/>
              </a:rPr>
              <a:t>服务总线</a:t>
            </a:r>
            <a:endParaRPr lang="en-US" altLang="zh-CN" sz="1200" b="1" dirty="0">
              <a:solidFill>
                <a:srgbClr val="7030A0"/>
              </a:solidFill>
              <a:latin typeface="+mj-ea"/>
              <a:ea typeface="+mj-ea"/>
              <a:cs typeface="Roboto Black" panose="02000000000000000000" charset="0"/>
            </a:endParaRPr>
          </a:p>
          <a:p>
            <a:pPr>
              <a:defRPr/>
            </a:pPr>
            <a:r>
              <a:rPr lang="zh-CN" altLang="en-US" sz="1200" b="1" dirty="0">
                <a:solidFill>
                  <a:srgbClr val="7030A0"/>
                </a:solidFill>
                <a:latin typeface="+mj-ea"/>
                <a:ea typeface="+mj-ea"/>
                <a:cs typeface="Roboto Black" panose="02000000000000000000" charset="0"/>
              </a:rPr>
              <a:t>集成平台</a:t>
            </a:r>
            <a:endParaRPr lang="en-US" sz="1200" b="1" dirty="0">
              <a:solidFill>
                <a:srgbClr val="7030A0"/>
              </a:solidFill>
              <a:latin typeface="+mj-ea"/>
              <a:ea typeface="+mj-ea"/>
              <a:cs typeface="Roboto Black" panose="02000000000000000000" charset="0"/>
            </a:endParaRPr>
          </a:p>
        </p:txBody>
      </p:sp>
      <p:sp>
        <p:nvSpPr>
          <p:cNvPr id="56381" name="内容占位符 2"/>
          <p:cNvSpPr txBox="1">
            <a:spLocks/>
          </p:cNvSpPr>
          <p:nvPr/>
        </p:nvSpPr>
        <p:spPr bwMode="auto">
          <a:xfrm>
            <a:off x="4135041" y="795338"/>
            <a:ext cx="1919288" cy="525066"/>
          </a:xfrm>
          <a:prstGeom prst="rect">
            <a:avLst/>
          </a:prstGeom>
          <a:noFill/>
          <a:ln w="9525">
            <a:noFill/>
            <a:miter lim="800000"/>
            <a:headEnd/>
            <a:tailEnd/>
          </a:ln>
        </p:spPr>
        <p:txBody>
          <a:bodyPr/>
          <a:lstStyle/>
          <a:p>
            <a:pPr marL="257175" indent="-257175" eaLnBrk="0" hangingPunct="0">
              <a:spcBef>
                <a:spcPts val="75"/>
              </a:spcBef>
              <a:buSzPct val="90000"/>
            </a:pPr>
            <a:r>
              <a:rPr lang="zh-CN" altLang="en-US" sz="1200">
                <a:solidFill>
                  <a:srgbClr val="C00000"/>
                </a:solidFill>
                <a:latin typeface="微软雅黑" pitchFamily="34" charset="-122"/>
                <a:ea typeface="微软雅黑" pitchFamily="34" charset="-122"/>
              </a:rPr>
              <a:t>提升经济运营效率 </a:t>
            </a:r>
            <a:r>
              <a:rPr lang="en-US" altLang="zh-CN" sz="1200">
                <a:solidFill>
                  <a:srgbClr val="C00000"/>
                </a:solidFill>
                <a:latin typeface="微软雅黑" pitchFamily="34" charset="-122"/>
                <a:ea typeface="微软雅黑" pitchFamily="34" charset="-122"/>
              </a:rPr>
              <a:t>;</a:t>
            </a:r>
          </a:p>
          <a:p>
            <a:pPr marL="257175" indent="-257175" eaLnBrk="0" hangingPunct="0">
              <a:spcBef>
                <a:spcPts val="75"/>
              </a:spcBef>
              <a:buSzPct val="90000"/>
            </a:pPr>
            <a:r>
              <a:rPr lang="zh-CN" altLang="en-US" sz="1200">
                <a:solidFill>
                  <a:srgbClr val="C00000"/>
                </a:solidFill>
                <a:latin typeface="微软雅黑" pitchFamily="34" charset="-122"/>
                <a:ea typeface="微软雅黑" pitchFamily="34" charset="-122"/>
              </a:rPr>
              <a:t>有限经费高效产出 </a:t>
            </a:r>
            <a:r>
              <a:rPr lang="en-US" altLang="zh-CN" sz="1200">
                <a:solidFill>
                  <a:srgbClr val="C00000"/>
                </a:solidFill>
                <a:latin typeface="微软雅黑" pitchFamily="34" charset="-122"/>
                <a:ea typeface="微软雅黑" pitchFamily="34" charset="-122"/>
              </a:rPr>
              <a:t>;</a:t>
            </a:r>
          </a:p>
        </p:txBody>
      </p:sp>
      <p:sp>
        <p:nvSpPr>
          <p:cNvPr id="56382" name="内容占位符 2"/>
          <p:cNvSpPr txBox="1">
            <a:spLocks/>
          </p:cNvSpPr>
          <p:nvPr/>
        </p:nvSpPr>
        <p:spPr bwMode="auto">
          <a:xfrm>
            <a:off x="6176963" y="814388"/>
            <a:ext cx="2159794" cy="525066"/>
          </a:xfrm>
          <a:prstGeom prst="rect">
            <a:avLst/>
          </a:prstGeom>
          <a:noFill/>
          <a:ln w="9525">
            <a:noFill/>
            <a:miter lim="800000"/>
            <a:headEnd/>
            <a:tailEnd/>
          </a:ln>
        </p:spPr>
        <p:txBody>
          <a:bodyPr/>
          <a:lstStyle/>
          <a:p>
            <a:pPr marL="257175" indent="-257175" eaLnBrk="0" hangingPunct="0">
              <a:spcBef>
                <a:spcPts val="75"/>
              </a:spcBef>
              <a:buSzPct val="90000"/>
            </a:pPr>
            <a:r>
              <a:rPr lang="zh-CN" altLang="en-US" sz="1200">
                <a:solidFill>
                  <a:srgbClr val="C00000"/>
                </a:solidFill>
                <a:latin typeface="微软雅黑" pitchFamily="34" charset="-122"/>
                <a:ea typeface="微软雅黑" pitchFamily="34" charset="-122"/>
              </a:rPr>
              <a:t>价值驱动产业生态平衡 </a:t>
            </a:r>
            <a:r>
              <a:rPr lang="en-US" altLang="zh-CN" sz="1200">
                <a:solidFill>
                  <a:srgbClr val="C00000"/>
                </a:solidFill>
                <a:latin typeface="微软雅黑" pitchFamily="34" charset="-122"/>
                <a:ea typeface="微软雅黑" pitchFamily="34" charset="-122"/>
              </a:rPr>
              <a:t>;</a:t>
            </a:r>
          </a:p>
          <a:p>
            <a:pPr marL="257175" indent="-257175" eaLnBrk="0" hangingPunct="0">
              <a:spcBef>
                <a:spcPts val="75"/>
              </a:spcBef>
              <a:buSzPct val="90000"/>
            </a:pPr>
            <a:r>
              <a:rPr lang="zh-CN" altLang="en-US" sz="1200">
                <a:solidFill>
                  <a:srgbClr val="C00000"/>
                </a:solidFill>
                <a:latin typeface="微软雅黑" pitchFamily="34" charset="-122"/>
                <a:ea typeface="微软雅黑" pitchFamily="34" charset="-122"/>
              </a:rPr>
              <a:t>资产增值保值长期发展 </a:t>
            </a:r>
            <a:r>
              <a:rPr lang="en-US" altLang="zh-CN" sz="1200">
                <a:solidFill>
                  <a:srgbClr val="C00000"/>
                </a:solidFill>
                <a:latin typeface="微软雅黑" pitchFamily="34" charset="-122"/>
                <a:ea typeface="微软雅黑" pitchFamily="34" charset="-122"/>
              </a:rPr>
              <a:t>;</a:t>
            </a:r>
          </a:p>
        </p:txBody>
      </p:sp>
      <p:sp>
        <p:nvSpPr>
          <p:cNvPr id="166" name="TextBox 165"/>
          <p:cNvSpPr txBox="1"/>
          <p:nvPr/>
        </p:nvSpPr>
        <p:spPr>
          <a:xfrm>
            <a:off x="2850356" y="4432698"/>
            <a:ext cx="4363641" cy="323165"/>
          </a:xfrm>
          <a:prstGeom prst="rect">
            <a:avLst/>
          </a:prstGeom>
          <a:noFill/>
        </p:spPr>
        <p:txBody>
          <a:bodyPr>
            <a:spAutoFit/>
          </a:bodyPr>
          <a:lstStyle/>
          <a:p>
            <a:pPr algn="ctr" eaLnBrk="0" hangingPunct="0">
              <a:defRPr/>
            </a:pPr>
            <a:r>
              <a:rPr lang="zh-CN" altLang="en-US" sz="1500" dirty="0">
                <a:latin typeface="+mj-ea"/>
                <a:ea typeface="+mj-ea"/>
              </a:rPr>
              <a:t>医院综合运营管理系统 （</a:t>
            </a:r>
            <a:r>
              <a:rPr lang="en-US" altLang="zh-CN" sz="1500" dirty="0">
                <a:latin typeface="+mj-ea"/>
                <a:ea typeface="+mj-ea"/>
              </a:rPr>
              <a:t>HRP</a:t>
            </a:r>
            <a:r>
              <a:rPr lang="zh-CN" altLang="en-US" sz="1500" dirty="0">
                <a:latin typeface="+mj-ea"/>
                <a:ea typeface="+mj-ea"/>
              </a:rPr>
              <a:t>）</a:t>
            </a:r>
          </a:p>
        </p:txBody>
      </p:sp>
      <p:sp>
        <p:nvSpPr>
          <p:cNvPr id="167" name="TextBox 18"/>
          <p:cNvSpPr txBox="1"/>
          <p:nvPr/>
        </p:nvSpPr>
        <p:spPr>
          <a:xfrm flipH="1">
            <a:off x="658416" y="1908572"/>
            <a:ext cx="465534" cy="2631490"/>
          </a:xfrm>
          <a:prstGeom prst="rect">
            <a:avLst/>
          </a:prstGeom>
          <a:noFill/>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500" b="1" dirty="0">
                <a:solidFill>
                  <a:srgbClr val="7030A0"/>
                </a:solidFill>
                <a:latin typeface="+mj-ea"/>
                <a:ea typeface="+mj-ea"/>
                <a:cs typeface="Roboto Black" panose="02000000000000000000" charset="0"/>
              </a:rPr>
              <a:t>集</a:t>
            </a: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团</a:t>
            </a:r>
            <a:endParaRPr lang="en-US" altLang="zh-CN" sz="1500" b="1" dirty="0">
              <a:solidFill>
                <a:srgbClr val="7030A0"/>
              </a:solidFill>
              <a:latin typeface="+mj-ea"/>
              <a:ea typeface="+mj-ea"/>
              <a:cs typeface="Roboto Black" panose="02000000000000000000" charset="0"/>
            </a:endParaRPr>
          </a:p>
          <a:p>
            <a:pPr>
              <a:defRPr/>
            </a:pP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云</a:t>
            </a: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平</a:t>
            </a: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台</a:t>
            </a: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集</a:t>
            </a: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中</a:t>
            </a:r>
            <a:endParaRPr lang="en-US" altLang="zh-CN" sz="1500" b="1" dirty="0">
              <a:solidFill>
                <a:srgbClr val="7030A0"/>
              </a:solidFill>
              <a:latin typeface="+mj-ea"/>
              <a:ea typeface="+mj-ea"/>
              <a:cs typeface="Roboto Black" panose="02000000000000000000" charset="0"/>
            </a:endParaRPr>
          </a:p>
          <a:p>
            <a:pPr>
              <a:defRPr/>
            </a:pP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部</a:t>
            </a:r>
            <a:endParaRPr lang="en-US" altLang="zh-CN" sz="1500" b="1" dirty="0">
              <a:solidFill>
                <a:srgbClr val="7030A0"/>
              </a:solidFill>
              <a:latin typeface="+mj-ea"/>
              <a:ea typeface="+mj-ea"/>
              <a:cs typeface="Roboto Black" panose="02000000000000000000" charset="0"/>
            </a:endParaRPr>
          </a:p>
          <a:p>
            <a:pPr>
              <a:defRPr/>
            </a:pPr>
            <a:r>
              <a:rPr lang="zh-CN" altLang="en-US" sz="1500" b="1" dirty="0">
                <a:solidFill>
                  <a:srgbClr val="7030A0"/>
                </a:solidFill>
                <a:latin typeface="+mj-ea"/>
                <a:ea typeface="+mj-ea"/>
                <a:cs typeface="Roboto Black" panose="02000000000000000000" charset="0"/>
              </a:rPr>
              <a:t>署</a:t>
            </a:r>
            <a:endParaRPr lang="en-US" sz="1500" b="1" dirty="0">
              <a:solidFill>
                <a:srgbClr val="7030A0"/>
              </a:solidFill>
              <a:latin typeface="+mj-ea"/>
              <a:ea typeface="+mj-ea"/>
              <a:cs typeface="Roboto Black" panose="02000000000000000000" charset="0"/>
            </a:endParaRPr>
          </a:p>
        </p:txBody>
      </p:sp>
      <p:sp>
        <p:nvSpPr>
          <p:cNvPr id="168" name="圆角矩形 167"/>
          <p:cNvSpPr/>
          <p:nvPr/>
        </p:nvSpPr>
        <p:spPr bwMode="auto">
          <a:xfrm>
            <a:off x="5076825" y="1313260"/>
            <a:ext cx="810816" cy="269081"/>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分级诊疗</a:t>
            </a:r>
          </a:p>
        </p:txBody>
      </p:sp>
      <p:sp>
        <p:nvSpPr>
          <p:cNvPr id="169" name="圆角矩形 168"/>
          <p:cNvSpPr/>
          <p:nvPr/>
        </p:nvSpPr>
        <p:spPr bwMode="auto">
          <a:xfrm>
            <a:off x="4305300" y="1312069"/>
            <a:ext cx="810816" cy="270272"/>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合理配置</a:t>
            </a:r>
          </a:p>
        </p:txBody>
      </p:sp>
      <p:sp>
        <p:nvSpPr>
          <p:cNvPr id="170" name="圆角矩形 169"/>
          <p:cNvSpPr/>
          <p:nvPr/>
        </p:nvSpPr>
        <p:spPr bwMode="auto">
          <a:xfrm>
            <a:off x="3543300" y="1316832"/>
            <a:ext cx="810816" cy="270272"/>
          </a:xfrm>
          <a:prstGeom prst="roundRect">
            <a:avLst/>
          </a:prstGeom>
          <a:solidFill>
            <a:srgbClr val="70AD47">
              <a:lumMod val="20000"/>
              <a:lumOff val="80000"/>
            </a:srgbClr>
          </a:solidFill>
          <a:ln w="6350" cap="flat" cmpd="sng" algn="ctr">
            <a:solidFill>
              <a:sysClr val="windowText" lastClr="000000"/>
            </a:solidFill>
            <a:prstDash val="solid"/>
            <a:round/>
            <a:headEnd type="none" w="med" len="med"/>
            <a:tailEnd type="none" w="med" len="med"/>
          </a:ln>
          <a:effectLst/>
        </p:spPr>
        <p:txBody>
          <a:bodyPr wrap="none" lIns="69056" tIns="34529" rIns="69056" bIns="34529" anchor="ctr"/>
          <a:lstStyle/>
          <a:p>
            <a:pPr marL="270000" indent="-214313" algn="ctr" fontAlgn="auto">
              <a:spcBef>
                <a:spcPct val="20000"/>
              </a:spcBef>
              <a:spcAft>
                <a:spcPts val="0"/>
              </a:spcAft>
              <a:defRPr/>
            </a:pPr>
            <a:r>
              <a:rPr kumimoji="1" lang="zh-CN" altLang="en-US" sz="1200" kern="0" dirty="0">
                <a:solidFill>
                  <a:srgbClr val="C00000"/>
                </a:solidFill>
                <a:latin typeface="宋体" pitchFamily="2" charset="-122"/>
              </a:rPr>
              <a:t>资源共享</a:t>
            </a:r>
          </a:p>
        </p:txBody>
      </p:sp>
    </p:spTree>
    <p:extLst>
      <p:ext uri="{BB962C8B-B14F-4D97-AF65-F5344CB8AC3E}">
        <p14:creationId xmlns:p14="http://schemas.microsoft.com/office/powerpoint/2010/main" val="21067911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灯片编号占位符 3"/>
          <p:cNvSpPr>
            <a:spLocks noGrp="1"/>
          </p:cNvSpPr>
          <p:nvPr>
            <p:ph type="sldNum" sz="quarter" idx="10"/>
          </p:nvPr>
        </p:nvSpPr>
        <p:spPr bwMode="auto">
          <a:noFill/>
          <a:ln>
            <a:miter lim="800000"/>
            <a:headEnd/>
            <a:tailEnd/>
          </a:ln>
        </p:spPr>
        <p:txBody>
          <a:bodyPr/>
          <a:lstStyle/>
          <a:p>
            <a:pPr>
              <a:buFont typeface="Arial" charset="0"/>
              <a:buNone/>
            </a:pPr>
            <a:r>
              <a:rPr lang="de-DE" altLang="zh-CN">
                <a:cs typeface="方正兰亭纤黑_GBK"/>
              </a:rPr>
              <a:t>Page </a:t>
            </a:r>
            <a:r>
              <a:rPr lang="de-DE" altLang="zh-CN">
                <a:cs typeface="方正兰亭纤黑_GBK"/>
                <a:sym typeface="MS UI Gothic" pitchFamily="34" charset="-128"/>
              </a:rPr>
              <a:t></a:t>
            </a:r>
            <a:r>
              <a:rPr lang="de-DE" altLang="zh-CN">
                <a:cs typeface="方正兰亭纤黑_GBK"/>
              </a:rPr>
              <a:t> </a:t>
            </a:r>
            <a:fld id="{D5E3EA1D-2BF3-442F-B763-C32AAE7AADF4}" type="slidenum">
              <a:rPr lang="en-US" altLang="zh-CN" smtClean="0">
                <a:cs typeface="方正兰亭纤黑_GBK"/>
              </a:rPr>
              <a:pPr>
                <a:buFont typeface="Arial" charset="0"/>
                <a:buNone/>
              </a:pPr>
              <a:t>53</a:t>
            </a:fld>
            <a:endParaRPr lang="en-US" altLang="zh-CN">
              <a:cs typeface="方正兰亭纤黑_GBK"/>
            </a:endParaRPr>
          </a:p>
        </p:txBody>
      </p:sp>
      <p:grpSp>
        <p:nvGrpSpPr>
          <p:cNvPr id="49154" name="组合 14"/>
          <p:cNvGrpSpPr>
            <a:grpSpLocks/>
          </p:cNvGrpSpPr>
          <p:nvPr/>
        </p:nvGrpSpPr>
        <p:grpSpPr bwMode="auto">
          <a:xfrm>
            <a:off x="723842" y="4171950"/>
            <a:ext cx="7918906" cy="828675"/>
            <a:chOff x="963599" y="5257918"/>
            <a:chExt cx="10556626" cy="1105522"/>
          </a:xfrm>
        </p:grpSpPr>
        <p:grpSp>
          <p:nvGrpSpPr>
            <p:cNvPr id="49164" name="Group 29"/>
            <p:cNvGrpSpPr>
              <a:grpSpLocks/>
            </p:cNvGrpSpPr>
            <p:nvPr/>
          </p:nvGrpSpPr>
          <p:grpSpPr bwMode="auto">
            <a:xfrm>
              <a:off x="989073" y="5257918"/>
              <a:ext cx="1106633" cy="1105522"/>
              <a:chOff x="670102" y="1749173"/>
              <a:chExt cx="1106633" cy="1105522"/>
            </a:xfrm>
          </p:grpSpPr>
          <p:sp>
            <p:nvSpPr>
              <p:cNvPr id="49169" name="Oval 6"/>
              <p:cNvSpPr>
                <a:spLocks noChangeArrowheads="1"/>
              </p:cNvSpPr>
              <p:nvPr/>
            </p:nvSpPr>
            <p:spPr bwMode="auto">
              <a:xfrm>
                <a:off x="756766" y="1835837"/>
                <a:ext cx="935527" cy="934416"/>
              </a:xfrm>
              <a:prstGeom prst="ellipse">
                <a:avLst/>
              </a:prstGeom>
              <a:solidFill>
                <a:srgbClr val="3D8BFF"/>
              </a:solidFill>
              <a:ln w="9525">
                <a:noFill/>
                <a:round/>
                <a:headEnd/>
                <a:tailEnd/>
              </a:ln>
            </p:spPr>
            <p:txBody>
              <a:bodyPr/>
              <a:lstStyle/>
              <a:p>
                <a:pPr eaLnBrk="0" hangingPunct="0"/>
                <a:endParaRPr lang="en-US" altLang="zh-CN">
                  <a:ea typeface="方正兰亭纤黑_GBK"/>
                </a:endParaRPr>
              </a:p>
            </p:txBody>
          </p:sp>
          <p:sp>
            <p:nvSpPr>
              <p:cNvPr id="49170" name="Freeform 30"/>
              <p:cNvSpPr>
                <a:spLocks noEditPoints="1"/>
              </p:cNvSpPr>
              <p:nvPr/>
            </p:nvSpPr>
            <p:spPr bwMode="auto">
              <a:xfrm>
                <a:off x="670102" y="1749173"/>
                <a:ext cx="1106633" cy="1105522"/>
              </a:xfrm>
              <a:custGeom>
                <a:avLst/>
                <a:gdLst>
                  <a:gd name="T0" fmla="*/ 473309 w 657"/>
                  <a:gd name="T1" fmla="*/ 1090378 h 657"/>
                  <a:gd name="T2" fmla="*/ 554159 w 657"/>
                  <a:gd name="T3" fmla="*/ 1105522 h 657"/>
                  <a:gd name="T4" fmla="*/ 692277 w 657"/>
                  <a:gd name="T5" fmla="*/ 1070186 h 657"/>
                  <a:gd name="T6" fmla="*/ 624902 w 657"/>
                  <a:gd name="T7" fmla="*/ 1100474 h 657"/>
                  <a:gd name="T8" fmla="*/ 336875 w 657"/>
                  <a:gd name="T9" fmla="*/ 1051676 h 657"/>
                  <a:gd name="T10" fmla="*/ 412671 w 657"/>
                  <a:gd name="T11" fmla="*/ 1087013 h 657"/>
                  <a:gd name="T12" fmla="*/ 821974 w 657"/>
                  <a:gd name="T13" fmla="*/ 1016340 h 657"/>
                  <a:gd name="T14" fmla="*/ 763021 w 657"/>
                  <a:gd name="T15" fmla="*/ 1065138 h 657"/>
                  <a:gd name="T16" fmla="*/ 215600 w 657"/>
                  <a:gd name="T17" fmla="*/ 979321 h 657"/>
                  <a:gd name="T18" fmla="*/ 281290 w 657"/>
                  <a:gd name="T19" fmla="*/ 1033167 h 657"/>
                  <a:gd name="T20" fmla="*/ 933143 w 657"/>
                  <a:gd name="T21" fmla="*/ 930523 h 657"/>
                  <a:gd name="T22" fmla="*/ 885980 w 657"/>
                  <a:gd name="T23" fmla="*/ 992782 h 657"/>
                  <a:gd name="T24" fmla="*/ 116222 w 657"/>
                  <a:gd name="T25" fmla="*/ 876677 h 657"/>
                  <a:gd name="T26" fmla="*/ 168437 w 657"/>
                  <a:gd name="T27" fmla="*/ 947350 h 657"/>
                  <a:gd name="T28" fmla="*/ 1017361 w 657"/>
                  <a:gd name="T29" fmla="*/ 821149 h 657"/>
                  <a:gd name="T30" fmla="*/ 985358 w 657"/>
                  <a:gd name="T31" fmla="*/ 893504 h 657"/>
                  <a:gd name="T32" fmla="*/ 47162 w 657"/>
                  <a:gd name="T33" fmla="*/ 753841 h 657"/>
                  <a:gd name="T34" fmla="*/ 82534 w 657"/>
                  <a:gd name="T35" fmla="*/ 834610 h 657"/>
                  <a:gd name="T36" fmla="*/ 1071261 w 657"/>
                  <a:gd name="T37" fmla="*/ 691582 h 657"/>
                  <a:gd name="T38" fmla="*/ 1056102 w 657"/>
                  <a:gd name="T39" fmla="*/ 770668 h 657"/>
                  <a:gd name="T40" fmla="*/ 13475 w 657"/>
                  <a:gd name="T41" fmla="*/ 615862 h 657"/>
                  <a:gd name="T42" fmla="*/ 26950 w 657"/>
                  <a:gd name="T43" fmla="*/ 703361 h 657"/>
                  <a:gd name="T44" fmla="*/ 1089789 w 657"/>
                  <a:gd name="T45" fmla="*/ 553602 h 657"/>
                  <a:gd name="T46" fmla="*/ 1106633 w 657"/>
                  <a:gd name="T47" fmla="*/ 553602 h 657"/>
                  <a:gd name="T48" fmla="*/ 0 w 657"/>
                  <a:gd name="T49" fmla="*/ 553602 h 657"/>
                  <a:gd name="T50" fmla="*/ 21897 w 657"/>
                  <a:gd name="T51" fmla="*/ 482930 h 657"/>
                  <a:gd name="T52" fmla="*/ 1093158 w 657"/>
                  <a:gd name="T53" fmla="*/ 489660 h 657"/>
                  <a:gd name="T54" fmla="*/ 1088105 w 657"/>
                  <a:gd name="T55" fmla="*/ 408892 h 657"/>
                  <a:gd name="T56" fmla="*/ 26950 w 657"/>
                  <a:gd name="T57" fmla="*/ 422353 h 657"/>
                  <a:gd name="T58" fmla="*/ 53900 w 657"/>
                  <a:gd name="T59" fmla="*/ 336536 h 657"/>
                  <a:gd name="T60" fmla="*/ 1056102 w 657"/>
                  <a:gd name="T61" fmla="*/ 351680 h 657"/>
                  <a:gd name="T62" fmla="*/ 1032521 w 657"/>
                  <a:gd name="T63" fmla="*/ 275960 h 657"/>
                  <a:gd name="T64" fmla="*/ 80850 w 657"/>
                  <a:gd name="T65" fmla="*/ 291104 h 657"/>
                  <a:gd name="T66" fmla="*/ 126328 w 657"/>
                  <a:gd name="T67" fmla="*/ 215383 h 657"/>
                  <a:gd name="T68" fmla="*/ 985358 w 657"/>
                  <a:gd name="T69" fmla="*/ 230527 h 657"/>
                  <a:gd name="T70" fmla="*/ 944933 w 657"/>
                  <a:gd name="T71" fmla="*/ 161537 h 657"/>
                  <a:gd name="T72" fmla="*/ 168437 w 657"/>
                  <a:gd name="T73" fmla="*/ 178364 h 657"/>
                  <a:gd name="T74" fmla="*/ 229075 w 657"/>
                  <a:gd name="T75" fmla="*/ 116105 h 657"/>
                  <a:gd name="T76" fmla="*/ 884296 w 657"/>
                  <a:gd name="T77" fmla="*/ 129567 h 657"/>
                  <a:gd name="T78" fmla="*/ 828711 w 657"/>
                  <a:gd name="T79" fmla="*/ 74038 h 657"/>
                  <a:gd name="T80" fmla="*/ 281290 w 657"/>
                  <a:gd name="T81" fmla="*/ 90865 h 657"/>
                  <a:gd name="T82" fmla="*/ 352034 w 657"/>
                  <a:gd name="T83" fmla="*/ 47115 h 657"/>
                  <a:gd name="T84" fmla="*/ 761336 w 657"/>
                  <a:gd name="T85" fmla="*/ 58894 h 657"/>
                  <a:gd name="T86" fmla="*/ 695646 w 657"/>
                  <a:gd name="T87" fmla="*/ 18510 h 657"/>
                  <a:gd name="T88" fmla="*/ 410987 w 657"/>
                  <a:gd name="T89" fmla="*/ 37019 h 657"/>
                  <a:gd name="T90" fmla="*/ 490153 w 657"/>
                  <a:gd name="T91" fmla="*/ 11779 h 657"/>
                  <a:gd name="T92" fmla="*/ 623218 w 657"/>
                  <a:gd name="T93" fmla="*/ 21875 h 657"/>
                  <a:gd name="T94" fmla="*/ 544052 w 657"/>
                  <a:gd name="T95" fmla="*/ 8413 h 657"/>
                  <a:gd name="T96" fmla="*/ 633324 w 657"/>
                  <a:gd name="T97" fmla="*/ 15144 h 6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7"/>
                  <a:gd name="T148" fmla="*/ 0 h 657"/>
                  <a:gd name="T149" fmla="*/ 657 w 657"/>
                  <a:gd name="T150" fmla="*/ 657 h 6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7" h="657">
                    <a:moveTo>
                      <a:pt x="329" y="657"/>
                    </a:moveTo>
                    <a:cubicBezTo>
                      <a:pt x="329" y="657"/>
                      <a:pt x="329" y="657"/>
                      <a:pt x="329" y="657"/>
                    </a:cubicBezTo>
                    <a:cubicBezTo>
                      <a:pt x="314" y="657"/>
                      <a:pt x="300" y="656"/>
                      <a:pt x="286" y="654"/>
                    </a:cubicBezTo>
                    <a:cubicBezTo>
                      <a:pt x="283" y="654"/>
                      <a:pt x="281" y="651"/>
                      <a:pt x="281" y="648"/>
                    </a:cubicBezTo>
                    <a:cubicBezTo>
                      <a:pt x="282" y="646"/>
                      <a:pt x="284" y="643"/>
                      <a:pt x="287" y="644"/>
                    </a:cubicBezTo>
                    <a:cubicBezTo>
                      <a:pt x="301" y="646"/>
                      <a:pt x="315" y="646"/>
                      <a:pt x="329" y="646"/>
                    </a:cubicBezTo>
                    <a:cubicBezTo>
                      <a:pt x="332" y="646"/>
                      <a:pt x="334" y="649"/>
                      <a:pt x="334" y="652"/>
                    </a:cubicBezTo>
                    <a:cubicBezTo>
                      <a:pt x="334" y="655"/>
                      <a:pt x="332" y="657"/>
                      <a:pt x="329" y="657"/>
                    </a:cubicBezTo>
                    <a:close/>
                    <a:moveTo>
                      <a:pt x="371" y="654"/>
                    </a:moveTo>
                    <a:cubicBezTo>
                      <a:pt x="368" y="654"/>
                      <a:pt x="366" y="652"/>
                      <a:pt x="366" y="650"/>
                    </a:cubicBezTo>
                    <a:cubicBezTo>
                      <a:pt x="365" y="647"/>
                      <a:pt x="367" y="644"/>
                      <a:pt x="370" y="644"/>
                    </a:cubicBezTo>
                    <a:cubicBezTo>
                      <a:pt x="384" y="642"/>
                      <a:pt x="398" y="639"/>
                      <a:pt x="411" y="636"/>
                    </a:cubicBezTo>
                    <a:cubicBezTo>
                      <a:pt x="414" y="635"/>
                      <a:pt x="417" y="637"/>
                      <a:pt x="418" y="639"/>
                    </a:cubicBezTo>
                    <a:cubicBezTo>
                      <a:pt x="418" y="642"/>
                      <a:pt x="417" y="645"/>
                      <a:pt x="414" y="646"/>
                    </a:cubicBezTo>
                    <a:cubicBezTo>
                      <a:pt x="400" y="650"/>
                      <a:pt x="386" y="652"/>
                      <a:pt x="372" y="654"/>
                    </a:cubicBezTo>
                    <a:lnTo>
                      <a:pt x="371" y="654"/>
                    </a:lnTo>
                    <a:close/>
                    <a:moveTo>
                      <a:pt x="245" y="646"/>
                    </a:moveTo>
                    <a:cubicBezTo>
                      <a:pt x="245" y="646"/>
                      <a:pt x="244" y="646"/>
                      <a:pt x="244" y="646"/>
                    </a:cubicBezTo>
                    <a:cubicBezTo>
                      <a:pt x="230" y="642"/>
                      <a:pt x="216" y="638"/>
                      <a:pt x="203" y="632"/>
                    </a:cubicBezTo>
                    <a:cubicBezTo>
                      <a:pt x="200" y="631"/>
                      <a:pt x="199" y="628"/>
                      <a:pt x="200" y="625"/>
                    </a:cubicBezTo>
                    <a:cubicBezTo>
                      <a:pt x="201" y="623"/>
                      <a:pt x="204" y="621"/>
                      <a:pt x="207" y="622"/>
                    </a:cubicBezTo>
                    <a:cubicBezTo>
                      <a:pt x="220" y="628"/>
                      <a:pt x="233" y="632"/>
                      <a:pt x="247" y="636"/>
                    </a:cubicBezTo>
                    <a:cubicBezTo>
                      <a:pt x="249" y="637"/>
                      <a:pt x="251" y="639"/>
                      <a:pt x="250" y="642"/>
                    </a:cubicBezTo>
                    <a:cubicBezTo>
                      <a:pt x="250" y="645"/>
                      <a:pt x="248" y="646"/>
                      <a:pt x="245" y="646"/>
                    </a:cubicBezTo>
                    <a:close/>
                    <a:moveTo>
                      <a:pt x="453" y="633"/>
                    </a:moveTo>
                    <a:cubicBezTo>
                      <a:pt x="450" y="633"/>
                      <a:pt x="449" y="631"/>
                      <a:pt x="448" y="629"/>
                    </a:cubicBezTo>
                    <a:cubicBezTo>
                      <a:pt x="447" y="627"/>
                      <a:pt x="448" y="623"/>
                      <a:pt x="451" y="622"/>
                    </a:cubicBezTo>
                    <a:cubicBezTo>
                      <a:pt x="463" y="617"/>
                      <a:pt x="476" y="611"/>
                      <a:pt x="488" y="604"/>
                    </a:cubicBezTo>
                    <a:cubicBezTo>
                      <a:pt x="490" y="602"/>
                      <a:pt x="494" y="603"/>
                      <a:pt x="495" y="606"/>
                    </a:cubicBezTo>
                    <a:cubicBezTo>
                      <a:pt x="496" y="608"/>
                      <a:pt x="496" y="612"/>
                      <a:pt x="493" y="613"/>
                    </a:cubicBezTo>
                    <a:cubicBezTo>
                      <a:pt x="481" y="620"/>
                      <a:pt x="468" y="627"/>
                      <a:pt x="455" y="632"/>
                    </a:cubicBezTo>
                    <a:cubicBezTo>
                      <a:pt x="454" y="632"/>
                      <a:pt x="453" y="633"/>
                      <a:pt x="453" y="633"/>
                    </a:cubicBezTo>
                    <a:close/>
                    <a:moveTo>
                      <a:pt x="167" y="614"/>
                    </a:moveTo>
                    <a:cubicBezTo>
                      <a:pt x="166" y="614"/>
                      <a:pt x="165" y="614"/>
                      <a:pt x="165" y="613"/>
                    </a:cubicBezTo>
                    <a:cubicBezTo>
                      <a:pt x="152" y="606"/>
                      <a:pt x="140" y="598"/>
                      <a:pt x="129" y="589"/>
                    </a:cubicBezTo>
                    <a:cubicBezTo>
                      <a:pt x="127" y="588"/>
                      <a:pt x="126" y="584"/>
                      <a:pt x="128" y="582"/>
                    </a:cubicBezTo>
                    <a:cubicBezTo>
                      <a:pt x="130" y="580"/>
                      <a:pt x="133" y="579"/>
                      <a:pt x="135" y="581"/>
                    </a:cubicBezTo>
                    <a:cubicBezTo>
                      <a:pt x="146" y="589"/>
                      <a:pt x="158" y="597"/>
                      <a:pt x="170" y="604"/>
                    </a:cubicBezTo>
                    <a:cubicBezTo>
                      <a:pt x="172" y="606"/>
                      <a:pt x="173" y="609"/>
                      <a:pt x="172" y="611"/>
                    </a:cubicBezTo>
                    <a:cubicBezTo>
                      <a:pt x="171" y="613"/>
                      <a:pt x="169" y="614"/>
                      <a:pt x="167" y="614"/>
                    </a:cubicBezTo>
                    <a:close/>
                    <a:moveTo>
                      <a:pt x="526" y="590"/>
                    </a:moveTo>
                    <a:cubicBezTo>
                      <a:pt x="524" y="590"/>
                      <a:pt x="522" y="590"/>
                      <a:pt x="521" y="588"/>
                    </a:cubicBezTo>
                    <a:cubicBezTo>
                      <a:pt x="520" y="586"/>
                      <a:pt x="520" y="583"/>
                      <a:pt x="522" y="581"/>
                    </a:cubicBezTo>
                    <a:cubicBezTo>
                      <a:pt x="533" y="572"/>
                      <a:pt x="544" y="563"/>
                      <a:pt x="554" y="553"/>
                    </a:cubicBezTo>
                    <a:cubicBezTo>
                      <a:pt x="556" y="551"/>
                      <a:pt x="559" y="551"/>
                      <a:pt x="561" y="553"/>
                    </a:cubicBezTo>
                    <a:cubicBezTo>
                      <a:pt x="563" y="555"/>
                      <a:pt x="563" y="559"/>
                      <a:pt x="561" y="561"/>
                    </a:cubicBezTo>
                    <a:cubicBezTo>
                      <a:pt x="551" y="571"/>
                      <a:pt x="540" y="580"/>
                      <a:pt x="529" y="589"/>
                    </a:cubicBezTo>
                    <a:cubicBezTo>
                      <a:pt x="528" y="590"/>
                      <a:pt x="527" y="590"/>
                      <a:pt x="526" y="590"/>
                    </a:cubicBezTo>
                    <a:close/>
                    <a:moveTo>
                      <a:pt x="100" y="563"/>
                    </a:moveTo>
                    <a:cubicBezTo>
                      <a:pt x="99" y="563"/>
                      <a:pt x="98" y="562"/>
                      <a:pt x="97" y="561"/>
                    </a:cubicBezTo>
                    <a:cubicBezTo>
                      <a:pt x="86" y="551"/>
                      <a:pt x="77" y="540"/>
                      <a:pt x="68" y="529"/>
                    </a:cubicBezTo>
                    <a:cubicBezTo>
                      <a:pt x="66" y="526"/>
                      <a:pt x="67" y="523"/>
                      <a:pt x="69" y="521"/>
                    </a:cubicBezTo>
                    <a:cubicBezTo>
                      <a:pt x="71" y="520"/>
                      <a:pt x="75" y="520"/>
                      <a:pt x="77" y="522"/>
                    </a:cubicBezTo>
                    <a:cubicBezTo>
                      <a:pt x="85" y="533"/>
                      <a:pt x="94" y="544"/>
                      <a:pt x="104" y="554"/>
                    </a:cubicBezTo>
                    <a:cubicBezTo>
                      <a:pt x="106" y="556"/>
                      <a:pt x="106" y="559"/>
                      <a:pt x="104" y="561"/>
                    </a:cubicBezTo>
                    <a:cubicBezTo>
                      <a:pt x="103" y="562"/>
                      <a:pt x="102" y="563"/>
                      <a:pt x="100" y="563"/>
                    </a:cubicBezTo>
                    <a:close/>
                    <a:moveTo>
                      <a:pt x="585" y="531"/>
                    </a:moveTo>
                    <a:cubicBezTo>
                      <a:pt x="584" y="531"/>
                      <a:pt x="583" y="530"/>
                      <a:pt x="582" y="529"/>
                    </a:cubicBezTo>
                    <a:cubicBezTo>
                      <a:pt x="580" y="528"/>
                      <a:pt x="579" y="524"/>
                      <a:pt x="581" y="522"/>
                    </a:cubicBezTo>
                    <a:cubicBezTo>
                      <a:pt x="589" y="511"/>
                      <a:pt x="597" y="499"/>
                      <a:pt x="604" y="488"/>
                    </a:cubicBezTo>
                    <a:cubicBezTo>
                      <a:pt x="606" y="485"/>
                      <a:pt x="609" y="484"/>
                      <a:pt x="611" y="486"/>
                    </a:cubicBezTo>
                    <a:cubicBezTo>
                      <a:pt x="614" y="487"/>
                      <a:pt x="615" y="490"/>
                      <a:pt x="613" y="493"/>
                    </a:cubicBezTo>
                    <a:cubicBezTo>
                      <a:pt x="606" y="505"/>
                      <a:pt x="598" y="517"/>
                      <a:pt x="589" y="529"/>
                    </a:cubicBezTo>
                    <a:cubicBezTo>
                      <a:pt x="588" y="530"/>
                      <a:pt x="587" y="531"/>
                      <a:pt x="585" y="531"/>
                    </a:cubicBezTo>
                    <a:close/>
                    <a:moveTo>
                      <a:pt x="49" y="496"/>
                    </a:moveTo>
                    <a:cubicBezTo>
                      <a:pt x="47" y="496"/>
                      <a:pt x="45" y="495"/>
                      <a:pt x="44" y="493"/>
                    </a:cubicBezTo>
                    <a:cubicBezTo>
                      <a:pt x="37" y="481"/>
                      <a:pt x="31" y="468"/>
                      <a:pt x="25" y="455"/>
                    </a:cubicBezTo>
                    <a:cubicBezTo>
                      <a:pt x="24" y="452"/>
                      <a:pt x="25" y="449"/>
                      <a:pt x="28" y="448"/>
                    </a:cubicBezTo>
                    <a:cubicBezTo>
                      <a:pt x="31" y="447"/>
                      <a:pt x="34" y="448"/>
                      <a:pt x="35" y="451"/>
                    </a:cubicBezTo>
                    <a:cubicBezTo>
                      <a:pt x="40" y="463"/>
                      <a:pt x="46" y="476"/>
                      <a:pt x="53" y="488"/>
                    </a:cubicBezTo>
                    <a:cubicBezTo>
                      <a:pt x="55" y="490"/>
                      <a:pt x="54" y="494"/>
                      <a:pt x="51" y="495"/>
                    </a:cubicBezTo>
                    <a:cubicBezTo>
                      <a:pt x="51" y="495"/>
                      <a:pt x="50" y="496"/>
                      <a:pt x="49" y="496"/>
                    </a:cubicBezTo>
                    <a:close/>
                    <a:moveTo>
                      <a:pt x="627" y="458"/>
                    </a:moveTo>
                    <a:cubicBezTo>
                      <a:pt x="627" y="458"/>
                      <a:pt x="626" y="457"/>
                      <a:pt x="625" y="457"/>
                    </a:cubicBezTo>
                    <a:cubicBezTo>
                      <a:pt x="623" y="456"/>
                      <a:pt x="621" y="453"/>
                      <a:pt x="623" y="450"/>
                    </a:cubicBezTo>
                    <a:cubicBezTo>
                      <a:pt x="628" y="437"/>
                      <a:pt x="632" y="424"/>
                      <a:pt x="636" y="411"/>
                    </a:cubicBezTo>
                    <a:cubicBezTo>
                      <a:pt x="637" y="408"/>
                      <a:pt x="640" y="406"/>
                      <a:pt x="642" y="407"/>
                    </a:cubicBezTo>
                    <a:cubicBezTo>
                      <a:pt x="645" y="408"/>
                      <a:pt x="647" y="411"/>
                      <a:pt x="646" y="414"/>
                    </a:cubicBezTo>
                    <a:cubicBezTo>
                      <a:pt x="642" y="427"/>
                      <a:pt x="638" y="441"/>
                      <a:pt x="632" y="454"/>
                    </a:cubicBezTo>
                    <a:cubicBezTo>
                      <a:pt x="631" y="456"/>
                      <a:pt x="630" y="458"/>
                      <a:pt x="627" y="458"/>
                    </a:cubicBezTo>
                    <a:close/>
                    <a:moveTo>
                      <a:pt x="16" y="418"/>
                    </a:moveTo>
                    <a:cubicBezTo>
                      <a:pt x="14" y="418"/>
                      <a:pt x="12" y="416"/>
                      <a:pt x="11" y="414"/>
                    </a:cubicBezTo>
                    <a:cubicBezTo>
                      <a:pt x="8" y="400"/>
                      <a:pt x="5" y="386"/>
                      <a:pt x="3" y="372"/>
                    </a:cubicBezTo>
                    <a:cubicBezTo>
                      <a:pt x="3" y="369"/>
                      <a:pt x="5" y="366"/>
                      <a:pt x="8" y="366"/>
                    </a:cubicBezTo>
                    <a:cubicBezTo>
                      <a:pt x="10" y="365"/>
                      <a:pt x="13" y="367"/>
                      <a:pt x="13" y="370"/>
                    </a:cubicBezTo>
                    <a:cubicBezTo>
                      <a:pt x="15" y="384"/>
                      <a:pt x="18" y="398"/>
                      <a:pt x="22" y="411"/>
                    </a:cubicBezTo>
                    <a:cubicBezTo>
                      <a:pt x="22" y="414"/>
                      <a:pt x="21" y="417"/>
                      <a:pt x="18" y="418"/>
                    </a:cubicBezTo>
                    <a:cubicBezTo>
                      <a:pt x="17" y="418"/>
                      <a:pt x="17" y="418"/>
                      <a:pt x="16" y="418"/>
                    </a:cubicBezTo>
                    <a:close/>
                    <a:moveTo>
                      <a:pt x="649" y="376"/>
                    </a:moveTo>
                    <a:cubicBezTo>
                      <a:pt x="649" y="376"/>
                      <a:pt x="649" y="376"/>
                      <a:pt x="649" y="376"/>
                    </a:cubicBezTo>
                    <a:cubicBezTo>
                      <a:pt x="646" y="376"/>
                      <a:pt x="644" y="373"/>
                      <a:pt x="644" y="370"/>
                    </a:cubicBezTo>
                    <a:cubicBezTo>
                      <a:pt x="646" y="356"/>
                      <a:pt x="647" y="342"/>
                      <a:pt x="647" y="329"/>
                    </a:cubicBezTo>
                    <a:cubicBezTo>
                      <a:pt x="647" y="328"/>
                      <a:pt x="647" y="328"/>
                      <a:pt x="647" y="328"/>
                    </a:cubicBezTo>
                    <a:cubicBezTo>
                      <a:pt x="647" y="325"/>
                      <a:pt x="649" y="322"/>
                      <a:pt x="652" y="322"/>
                    </a:cubicBezTo>
                    <a:cubicBezTo>
                      <a:pt x="655" y="322"/>
                      <a:pt x="657" y="325"/>
                      <a:pt x="657" y="328"/>
                    </a:cubicBezTo>
                    <a:cubicBezTo>
                      <a:pt x="657" y="329"/>
                      <a:pt x="657" y="329"/>
                      <a:pt x="657" y="329"/>
                    </a:cubicBezTo>
                    <a:cubicBezTo>
                      <a:pt x="657" y="343"/>
                      <a:pt x="656" y="357"/>
                      <a:pt x="654" y="371"/>
                    </a:cubicBezTo>
                    <a:cubicBezTo>
                      <a:pt x="654" y="374"/>
                      <a:pt x="652" y="376"/>
                      <a:pt x="649" y="376"/>
                    </a:cubicBezTo>
                    <a:close/>
                    <a:moveTo>
                      <a:pt x="5" y="334"/>
                    </a:moveTo>
                    <a:cubicBezTo>
                      <a:pt x="2" y="334"/>
                      <a:pt x="0" y="332"/>
                      <a:pt x="0" y="329"/>
                    </a:cubicBezTo>
                    <a:cubicBezTo>
                      <a:pt x="0" y="329"/>
                      <a:pt x="0" y="329"/>
                      <a:pt x="0" y="329"/>
                    </a:cubicBezTo>
                    <a:cubicBezTo>
                      <a:pt x="0" y="314"/>
                      <a:pt x="1" y="300"/>
                      <a:pt x="3" y="286"/>
                    </a:cubicBezTo>
                    <a:cubicBezTo>
                      <a:pt x="3" y="283"/>
                      <a:pt x="6" y="281"/>
                      <a:pt x="9" y="281"/>
                    </a:cubicBezTo>
                    <a:cubicBezTo>
                      <a:pt x="12" y="282"/>
                      <a:pt x="14" y="284"/>
                      <a:pt x="13" y="287"/>
                    </a:cubicBezTo>
                    <a:cubicBezTo>
                      <a:pt x="12" y="301"/>
                      <a:pt x="11" y="315"/>
                      <a:pt x="11" y="329"/>
                    </a:cubicBezTo>
                    <a:cubicBezTo>
                      <a:pt x="11" y="329"/>
                      <a:pt x="11" y="329"/>
                      <a:pt x="11" y="329"/>
                    </a:cubicBezTo>
                    <a:cubicBezTo>
                      <a:pt x="11" y="332"/>
                      <a:pt x="8" y="334"/>
                      <a:pt x="5" y="334"/>
                    </a:cubicBezTo>
                    <a:close/>
                    <a:moveTo>
                      <a:pt x="649" y="291"/>
                    </a:moveTo>
                    <a:cubicBezTo>
                      <a:pt x="647" y="291"/>
                      <a:pt x="644" y="289"/>
                      <a:pt x="644" y="286"/>
                    </a:cubicBezTo>
                    <a:cubicBezTo>
                      <a:pt x="642" y="273"/>
                      <a:pt x="639" y="259"/>
                      <a:pt x="636" y="246"/>
                    </a:cubicBezTo>
                    <a:cubicBezTo>
                      <a:pt x="635" y="243"/>
                      <a:pt x="637" y="240"/>
                      <a:pt x="639" y="239"/>
                    </a:cubicBezTo>
                    <a:cubicBezTo>
                      <a:pt x="642" y="238"/>
                      <a:pt x="645" y="240"/>
                      <a:pt x="646" y="243"/>
                    </a:cubicBezTo>
                    <a:cubicBezTo>
                      <a:pt x="650" y="257"/>
                      <a:pt x="652" y="271"/>
                      <a:pt x="654" y="285"/>
                    </a:cubicBezTo>
                    <a:cubicBezTo>
                      <a:pt x="655" y="288"/>
                      <a:pt x="653" y="290"/>
                      <a:pt x="650" y="291"/>
                    </a:cubicBezTo>
                    <a:lnTo>
                      <a:pt x="649" y="291"/>
                    </a:lnTo>
                    <a:close/>
                    <a:moveTo>
                      <a:pt x="16" y="251"/>
                    </a:moveTo>
                    <a:cubicBezTo>
                      <a:pt x="16" y="251"/>
                      <a:pt x="15" y="250"/>
                      <a:pt x="15" y="250"/>
                    </a:cubicBezTo>
                    <a:cubicBezTo>
                      <a:pt x="12" y="250"/>
                      <a:pt x="10" y="247"/>
                      <a:pt x="11" y="244"/>
                    </a:cubicBezTo>
                    <a:cubicBezTo>
                      <a:pt x="15" y="230"/>
                      <a:pt x="19" y="216"/>
                      <a:pt x="25" y="203"/>
                    </a:cubicBezTo>
                    <a:cubicBezTo>
                      <a:pt x="26" y="200"/>
                      <a:pt x="29" y="199"/>
                      <a:pt x="32" y="200"/>
                    </a:cubicBezTo>
                    <a:cubicBezTo>
                      <a:pt x="35" y="201"/>
                      <a:pt x="36" y="204"/>
                      <a:pt x="35" y="207"/>
                    </a:cubicBezTo>
                    <a:cubicBezTo>
                      <a:pt x="29" y="220"/>
                      <a:pt x="25" y="233"/>
                      <a:pt x="21" y="247"/>
                    </a:cubicBezTo>
                    <a:cubicBezTo>
                      <a:pt x="21" y="249"/>
                      <a:pt x="19" y="251"/>
                      <a:pt x="16" y="251"/>
                    </a:cubicBezTo>
                    <a:close/>
                    <a:moveTo>
                      <a:pt x="627" y="209"/>
                    </a:moveTo>
                    <a:cubicBezTo>
                      <a:pt x="625" y="209"/>
                      <a:pt x="623" y="208"/>
                      <a:pt x="622" y="206"/>
                    </a:cubicBezTo>
                    <a:cubicBezTo>
                      <a:pt x="617" y="193"/>
                      <a:pt x="611" y="181"/>
                      <a:pt x="604" y="169"/>
                    </a:cubicBezTo>
                    <a:cubicBezTo>
                      <a:pt x="602" y="166"/>
                      <a:pt x="603" y="163"/>
                      <a:pt x="606" y="162"/>
                    </a:cubicBezTo>
                    <a:cubicBezTo>
                      <a:pt x="608" y="160"/>
                      <a:pt x="611" y="161"/>
                      <a:pt x="613" y="164"/>
                    </a:cubicBezTo>
                    <a:cubicBezTo>
                      <a:pt x="620" y="176"/>
                      <a:pt x="627" y="189"/>
                      <a:pt x="632" y="202"/>
                    </a:cubicBezTo>
                    <a:cubicBezTo>
                      <a:pt x="633" y="205"/>
                      <a:pt x="632" y="208"/>
                      <a:pt x="629" y="209"/>
                    </a:cubicBezTo>
                    <a:cubicBezTo>
                      <a:pt x="629" y="209"/>
                      <a:pt x="628" y="209"/>
                      <a:pt x="627" y="209"/>
                    </a:cubicBezTo>
                    <a:close/>
                    <a:moveTo>
                      <a:pt x="48" y="173"/>
                    </a:moveTo>
                    <a:cubicBezTo>
                      <a:pt x="48" y="173"/>
                      <a:pt x="47" y="172"/>
                      <a:pt x="46" y="172"/>
                    </a:cubicBezTo>
                    <a:cubicBezTo>
                      <a:pt x="43" y="170"/>
                      <a:pt x="42" y="167"/>
                      <a:pt x="44" y="165"/>
                    </a:cubicBezTo>
                    <a:cubicBezTo>
                      <a:pt x="51" y="152"/>
                      <a:pt x="59" y="140"/>
                      <a:pt x="68" y="129"/>
                    </a:cubicBezTo>
                    <a:cubicBezTo>
                      <a:pt x="70" y="126"/>
                      <a:pt x="73" y="126"/>
                      <a:pt x="75" y="128"/>
                    </a:cubicBezTo>
                    <a:cubicBezTo>
                      <a:pt x="78" y="130"/>
                      <a:pt x="78" y="133"/>
                      <a:pt x="76" y="135"/>
                    </a:cubicBezTo>
                    <a:cubicBezTo>
                      <a:pt x="68" y="146"/>
                      <a:pt x="60" y="158"/>
                      <a:pt x="53" y="170"/>
                    </a:cubicBezTo>
                    <a:cubicBezTo>
                      <a:pt x="52" y="172"/>
                      <a:pt x="50" y="173"/>
                      <a:pt x="48" y="173"/>
                    </a:cubicBezTo>
                    <a:close/>
                    <a:moveTo>
                      <a:pt x="585" y="137"/>
                    </a:moveTo>
                    <a:cubicBezTo>
                      <a:pt x="583" y="137"/>
                      <a:pt x="582" y="136"/>
                      <a:pt x="581" y="134"/>
                    </a:cubicBezTo>
                    <a:cubicBezTo>
                      <a:pt x="572" y="124"/>
                      <a:pt x="563" y="113"/>
                      <a:pt x="553" y="103"/>
                    </a:cubicBezTo>
                    <a:cubicBezTo>
                      <a:pt x="551" y="101"/>
                      <a:pt x="551" y="98"/>
                      <a:pt x="553" y="96"/>
                    </a:cubicBezTo>
                    <a:cubicBezTo>
                      <a:pt x="555" y="94"/>
                      <a:pt x="559" y="94"/>
                      <a:pt x="561" y="96"/>
                    </a:cubicBezTo>
                    <a:cubicBezTo>
                      <a:pt x="571" y="106"/>
                      <a:pt x="580" y="117"/>
                      <a:pt x="589" y="128"/>
                    </a:cubicBezTo>
                    <a:cubicBezTo>
                      <a:pt x="591" y="130"/>
                      <a:pt x="590" y="134"/>
                      <a:pt x="588" y="135"/>
                    </a:cubicBezTo>
                    <a:cubicBezTo>
                      <a:pt x="587" y="136"/>
                      <a:pt x="586" y="137"/>
                      <a:pt x="585" y="137"/>
                    </a:cubicBezTo>
                    <a:close/>
                    <a:moveTo>
                      <a:pt x="100" y="106"/>
                    </a:moveTo>
                    <a:cubicBezTo>
                      <a:pt x="98" y="106"/>
                      <a:pt x="97" y="105"/>
                      <a:pt x="96" y="104"/>
                    </a:cubicBezTo>
                    <a:cubicBezTo>
                      <a:pt x="94" y="102"/>
                      <a:pt x="94" y="99"/>
                      <a:pt x="96" y="96"/>
                    </a:cubicBezTo>
                    <a:cubicBezTo>
                      <a:pt x="106" y="86"/>
                      <a:pt x="117" y="77"/>
                      <a:pt x="128" y="68"/>
                    </a:cubicBezTo>
                    <a:cubicBezTo>
                      <a:pt x="131" y="66"/>
                      <a:pt x="134" y="67"/>
                      <a:pt x="136" y="69"/>
                    </a:cubicBezTo>
                    <a:cubicBezTo>
                      <a:pt x="138" y="71"/>
                      <a:pt x="137" y="75"/>
                      <a:pt x="135" y="76"/>
                    </a:cubicBezTo>
                    <a:cubicBezTo>
                      <a:pt x="124" y="85"/>
                      <a:pt x="113" y="94"/>
                      <a:pt x="104" y="104"/>
                    </a:cubicBezTo>
                    <a:cubicBezTo>
                      <a:pt x="103" y="105"/>
                      <a:pt x="101" y="106"/>
                      <a:pt x="100" y="106"/>
                    </a:cubicBezTo>
                    <a:close/>
                    <a:moveTo>
                      <a:pt x="525" y="77"/>
                    </a:moveTo>
                    <a:cubicBezTo>
                      <a:pt x="524" y="77"/>
                      <a:pt x="523" y="77"/>
                      <a:pt x="522" y="76"/>
                    </a:cubicBezTo>
                    <a:cubicBezTo>
                      <a:pt x="511" y="67"/>
                      <a:pt x="499" y="60"/>
                      <a:pt x="487" y="53"/>
                    </a:cubicBezTo>
                    <a:cubicBezTo>
                      <a:pt x="485" y="51"/>
                      <a:pt x="484" y="48"/>
                      <a:pt x="485" y="46"/>
                    </a:cubicBezTo>
                    <a:cubicBezTo>
                      <a:pt x="487" y="43"/>
                      <a:pt x="490" y="42"/>
                      <a:pt x="492" y="44"/>
                    </a:cubicBezTo>
                    <a:cubicBezTo>
                      <a:pt x="505" y="51"/>
                      <a:pt x="517" y="59"/>
                      <a:pt x="528" y="67"/>
                    </a:cubicBezTo>
                    <a:cubicBezTo>
                      <a:pt x="531" y="69"/>
                      <a:pt x="531" y="73"/>
                      <a:pt x="529" y="75"/>
                    </a:cubicBezTo>
                    <a:cubicBezTo>
                      <a:pt x="528" y="76"/>
                      <a:pt x="527" y="77"/>
                      <a:pt x="525" y="77"/>
                    </a:cubicBezTo>
                    <a:close/>
                    <a:moveTo>
                      <a:pt x="167" y="54"/>
                    </a:moveTo>
                    <a:cubicBezTo>
                      <a:pt x="165" y="54"/>
                      <a:pt x="163" y="53"/>
                      <a:pt x="162" y="51"/>
                    </a:cubicBezTo>
                    <a:cubicBezTo>
                      <a:pt x="161" y="49"/>
                      <a:pt x="161" y="46"/>
                      <a:pt x="164" y="44"/>
                    </a:cubicBezTo>
                    <a:cubicBezTo>
                      <a:pt x="176" y="37"/>
                      <a:pt x="189" y="31"/>
                      <a:pt x="202" y="25"/>
                    </a:cubicBezTo>
                    <a:cubicBezTo>
                      <a:pt x="205" y="24"/>
                      <a:pt x="208" y="25"/>
                      <a:pt x="209" y="28"/>
                    </a:cubicBezTo>
                    <a:cubicBezTo>
                      <a:pt x="211" y="31"/>
                      <a:pt x="209" y="34"/>
                      <a:pt x="207" y="35"/>
                    </a:cubicBezTo>
                    <a:cubicBezTo>
                      <a:pt x="194" y="40"/>
                      <a:pt x="181" y="46"/>
                      <a:pt x="169" y="53"/>
                    </a:cubicBezTo>
                    <a:cubicBezTo>
                      <a:pt x="168" y="54"/>
                      <a:pt x="168" y="54"/>
                      <a:pt x="167" y="54"/>
                    </a:cubicBezTo>
                    <a:close/>
                    <a:moveTo>
                      <a:pt x="452" y="35"/>
                    </a:moveTo>
                    <a:cubicBezTo>
                      <a:pt x="451" y="35"/>
                      <a:pt x="451" y="35"/>
                      <a:pt x="450" y="34"/>
                    </a:cubicBezTo>
                    <a:cubicBezTo>
                      <a:pt x="437" y="29"/>
                      <a:pt x="424" y="25"/>
                      <a:pt x="410" y="21"/>
                    </a:cubicBezTo>
                    <a:cubicBezTo>
                      <a:pt x="408" y="20"/>
                      <a:pt x="406" y="18"/>
                      <a:pt x="407" y="15"/>
                    </a:cubicBezTo>
                    <a:cubicBezTo>
                      <a:pt x="407" y="12"/>
                      <a:pt x="410" y="10"/>
                      <a:pt x="413" y="11"/>
                    </a:cubicBezTo>
                    <a:cubicBezTo>
                      <a:pt x="427" y="15"/>
                      <a:pt x="441" y="19"/>
                      <a:pt x="454" y="25"/>
                    </a:cubicBezTo>
                    <a:cubicBezTo>
                      <a:pt x="457" y="26"/>
                      <a:pt x="458" y="29"/>
                      <a:pt x="457" y="32"/>
                    </a:cubicBezTo>
                    <a:cubicBezTo>
                      <a:pt x="456" y="34"/>
                      <a:pt x="454" y="35"/>
                      <a:pt x="452" y="35"/>
                    </a:cubicBezTo>
                    <a:close/>
                    <a:moveTo>
                      <a:pt x="244" y="22"/>
                    </a:moveTo>
                    <a:cubicBezTo>
                      <a:pt x="242" y="22"/>
                      <a:pt x="240" y="20"/>
                      <a:pt x="239" y="18"/>
                    </a:cubicBezTo>
                    <a:cubicBezTo>
                      <a:pt x="239" y="15"/>
                      <a:pt x="240" y="12"/>
                      <a:pt x="243" y="11"/>
                    </a:cubicBezTo>
                    <a:cubicBezTo>
                      <a:pt x="257" y="8"/>
                      <a:pt x="271" y="5"/>
                      <a:pt x="285" y="3"/>
                    </a:cubicBezTo>
                    <a:cubicBezTo>
                      <a:pt x="288" y="2"/>
                      <a:pt x="291" y="4"/>
                      <a:pt x="291" y="7"/>
                    </a:cubicBezTo>
                    <a:cubicBezTo>
                      <a:pt x="292" y="10"/>
                      <a:pt x="290" y="13"/>
                      <a:pt x="287" y="13"/>
                    </a:cubicBezTo>
                    <a:cubicBezTo>
                      <a:pt x="273" y="15"/>
                      <a:pt x="259" y="18"/>
                      <a:pt x="246" y="21"/>
                    </a:cubicBezTo>
                    <a:cubicBezTo>
                      <a:pt x="245" y="22"/>
                      <a:pt x="245" y="22"/>
                      <a:pt x="244" y="22"/>
                    </a:cubicBezTo>
                    <a:close/>
                    <a:moveTo>
                      <a:pt x="370" y="13"/>
                    </a:moveTo>
                    <a:cubicBezTo>
                      <a:pt x="370" y="13"/>
                      <a:pt x="370" y="13"/>
                      <a:pt x="370" y="13"/>
                    </a:cubicBezTo>
                    <a:cubicBezTo>
                      <a:pt x="356" y="11"/>
                      <a:pt x="342" y="11"/>
                      <a:pt x="329" y="11"/>
                    </a:cubicBezTo>
                    <a:cubicBezTo>
                      <a:pt x="328" y="11"/>
                      <a:pt x="328" y="11"/>
                      <a:pt x="328" y="11"/>
                    </a:cubicBezTo>
                    <a:cubicBezTo>
                      <a:pt x="325" y="11"/>
                      <a:pt x="323" y="8"/>
                      <a:pt x="323" y="5"/>
                    </a:cubicBezTo>
                    <a:cubicBezTo>
                      <a:pt x="323" y="2"/>
                      <a:pt x="325" y="0"/>
                      <a:pt x="328" y="0"/>
                    </a:cubicBezTo>
                    <a:cubicBezTo>
                      <a:pt x="329" y="0"/>
                      <a:pt x="329" y="0"/>
                      <a:pt x="329" y="0"/>
                    </a:cubicBezTo>
                    <a:cubicBezTo>
                      <a:pt x="343" y="0"/>
                      <a:pt x="357" y="1"/>
                      <a:pt x="371" y="3"/>
                    </a:cubicBezTo>
                    <a:cubicBezTo>
                      <a:pt x="374" y="3"/>
                      <a:pt x="376" y="6"/>
                      <a:pt x="376" y="9"/>
                    </a:cubicBezTo>
                    <a:cubicBezTo>
                      <a:pt x="375" y="11"/>
                      <a:pt x="373" y="13"/>
                      <a:pt x="370" y="13"/>
                    </a:cubicBezTo>
                    <a:close/>
                  </a:path>
                </a:pathLst>
              </a:custGeom>
              <a:solidFill>
                <a:schemeClr val="accent1"/>
              </a:solidFill>
              <a:ln w="9525">
                <a:solidFill>
                  <a:srgbClr val="3D8BFF"/>
                </a:solidFill>
                <a:round/>
                <a:headEnd/>
                <a:tailEnd/>
              </a:ln>
            </p:spPr>
            <p:txBody>
              <a:bodyPr/>
              <a:lstStyle/>
              <a:p>
                <a:endParaRPr lang="zh-CN" altLang="en-US"/>
              </a:p>
            </p:txBody>
          </p:sp>
        </p:grpSp>
        <p:sp>
          <p:nvSpPr>
            <p:cNvPr id="49165" name="Freeform 10"/>
            <p:cNvSpPr>
              <a:spLocks/>
            </p:cNvSpPr>
            <p:nvPr/>
          </p:nvSpPr>
          <p:spPr bwMode="auto">
            <a:xfrm>
              <a:off x="1987932" y="5265696"/>
              <a:ext cx="3244345" cy="1089967"/>
            </a:xfrm>
            <a:custGeom>
              <a:avLst/>
              <a:gdLst>
                <a:gd name="T0" fmla="*/ 2700252 w 1926"/>
                <a:gd name="T1" fmla="*/ 0 h 647"/>
                <a:gd name="T2" fmla="*/ 2700252 w 1926"/>
                <a:gd name="T3" fmla="*/ 0 h 647"/>
                <a:gd name="T4" fmla="*/ 0 w 1926"/>
                <a:gd name="T5" fmla="*/ 0 h 647"/>
                <a:gd name="T6" fmla="*/ 252675 w 1926"/>
                <a:gd name="T7" fmla="*/ 547510 h 647"/>
                <a:gd name="T8" fmla="*/ 5053 w 1926"/>
                <a:gd name="T9" fmla="*/ 1089967 h 647"/>
                <a:gd name="T10" fmla="*/ 2700252 w 1926"/>
                <a:gd name="T11" fmla="*/ 1089967 h 647"/>
                <a:gd name="T12" fmla="*/ 3244345 w 1926"/>
                <a:gd name="T13" fmla="*/ 545826 h 647"/>
                <a:gd name="T14" fmla="*/ 2700252 w 1926"/>
                <a:gd name="T15" fmla="*/ 0 h 647"/>
                <a:gd name="T16" fmla="*/ 0 60000 65536"/>
                <a:gd name="T17" fmla="*/ 0 60000 65536"/>
                <a:gd name="T18" fmla="*/ 0 60000 65536"/>
                <a:gd name="T19" fmla="*/ 0 60000 65536"/>
                <a:gd name="T20" fmla="*/ 0 60000 65536"/>
                <a:gd name="T21" fmla="*/ 0 60000 65536"/>
                <a:gd name="T22" fmla="*/ 0 60000 65536"/>
                <a:gd name="T23" fmla="*/ 0 60000 65536"/>
                <a:gd name="T24" fmla="*/ 0 w 1926"/>
                <a:gd name="T25" fmla="*/ 0 h 647"/>
                <a:gd name="T26" fmla="*/ 1926 w 1926"/>
                <a:gd name="T27" fmla="*/ 647 h 6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6" h="647">
                  <a:moveTo>
                    <a:pt x="1603" y="0"/>
                  </a:moveTo>
                  <a:cubicBezTo>
                    <a:pt x="1603" y="0"/>
                    <a:pt x="1603" y="0"/>
                    <a:pt x="1603" y="0"/>
                  </a:cubicBezTo>
                  <a:cubicBezTo>
                    <a:pt x="0" y="0"/>
                    <a:pt x="0" y="0"/>
                    <a:pt x="0" y="0"/>
                  </a:cubicBezTo>
                  <a:cubicBezTo>
                    <a:pt x="92" y="78"/>
                    <a:pt x="150" y="195"/>
                    <a:pt x="150" y="325"/>
                  </a:cubicBezTo>
                  <a:cubicBezTo>
                    <a:pt x="150" y="453"/>
                    <a:pt x="93" y="569"/>
                    <a:pt x="3" y="647"/>
                  </a:cubicBezTo>
                  <a:cubicBezTo>
                    <a:pt x="1603" y="647"/>
                    <a:pt x="1603" y="647"/>
                    <a:pt x="1603" y="647"/>
                  </a:cubicBezTo>
                  <a:cubicBezTo>
                    <a:pt x="1781" y="647"/>
                    <a:pt x="1926" y="502"/>
                    <a:pt x="1926" y="324"/>
                  </a:cubicBezTo>
                  <a:cubicBezTo>
                    <a:pt x="1926" y="145"/>
                    <a:pt x="1781" y="0"/>
                    <a:pt x="1603" y="0"/>
                  </a:cubicBezTo>
                  <a:close/>
                </a:path>
              </a:pathLst>
            </a:custGeom>
            <a:solidFill>
              <a:srgbClr val="3D8BFF"/>
            </a:solidFill>
            <a:ln w="9525">
              <a:noFill/>
              <a:round/>
              <a:headEnd/>
              <a:tailEnd/>
            </a:ln>
          </p:spPr>
          <p:txBody>
            <a:bodyPr/>
            <a:lstStyle/>
            <a:p>
              <a:endParaRPr lang="zh-CN" altLang="en-US"/>
            </a:p>
          </p:txBody>
        </p:sp>
        <p:sp>
          <p:nvSpPr>
            <p:cNvPr id="49166" name="Freeform 10"/>
            <p:cNvSpPr>
              <a:spLocks/>
            </p:cNvSpPr>
            <p:nvPr/>
          </p:nvSpPr>
          <p:spPr bwMode="auto">
            <a:xfrm>
              <a:off x="8275880" y="5265696"/>
              <a:ext cx="3244345" cy="1089967"/>
            </a:xfrm>
            <a:custGeom>
              <a:avLst/>
              <a:gdLst>
                <a:gd name="T0" fmla="*/ 2700252 w 1926"/>
                <a:gd name="T1" fmla="*/ 0 h 647"/>
                <a:gd name="T2" fmla="*/ 2700252 w 1926"/>
                <a:gd name="T3" fmla="*/ 0 h 647"/>
                <a:gd name="T4" fmla="*/ 0 w 1926"/>
                <a:gd name="T5" fmla="*/ 0 h 647"/>
                <a:gd name="T6" fmla="*/ 252675 w 1926"/>
                <a:gd name="T7" fmla="*/ 547510 h 647"/>
                <a:gd name="T8" fmla="*/ 5053 w 1926"/>
                <a:gd name="T9" fmla="*/ 1089967 h 647"/>
                <a:gd name="T10" fmla="*/ 2700252 w 1926"/>
                <a:gd name="T11" fmla="*/ 1089967 h 647"/>
                <a:gd name="T12" fmla="*/ 3244345 w 1926"/>
                <a:gd name="T13" fmla="*/ 545826 h 647"/>
                <a:gd name="T14" fmla="*/ 2700252 w 1926"/>
                <a:gd name="T15" fmla="*/ 0 h 647"/>
                <a:gd name="T16" fmla="*/ 0 60000 65536"/>
                <a:gd name="T17" fmla="*/ 0 60000 65536"/>
                <a:gd name="T18" fmla="*/ 0 60000 65536"/>
                <a:gd name="T19" fmla="*/ 0 60000 65536"/>
                <a:gd name="T20" fmla="*/ 0 60000 65536"/>
                <a:gd name="T21" fmla="*/ 0 60000 65536"/>
                <a:gd name="T22" fmla="*/ 0 60000 65536"/>
                <a:gd name="T23" fmla="*/ 0 60000 65536"/>
                <a:gd name="T24" fmla="*/ 0 w 1926"/>
                <a:gd name="T25" fmla="*/ 0 h 647"/>
                <a:gd name="T26" fmla="*/ 1926 w 1926"/>
                <a:gd name="T27" fmla="*/ 647 h 6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6" h="647">
                  <a:moveTo>
                    <a:pt x="1603" y="0"/>
                  </a:moveTo>
                  <a:cubicBezTo>
                    <a:pt x="1603" y="0"/>
                    <a:pt x="1603" y="0"/>
                    <a:pt x="1603" y="0"/>
                  </a:cubicBezTo>
                  <a:cubicBezTo>
                    <a:pt x="0" y="0"/>
                    <a:pt x="0" y="0"/>
                    <a:pt x="0" y="0"/>
                  </a:cubicBezTo>
                  <a:cubicBezTo>
                    <a:pt x="92" y="78"/>
                    <a:pt x="150" y="195"/>
                    <a:pt x="150" y="325"/>
                  </a:cubicBezTo>
                  <a:cubicBezTo>
                    <a:pt x="150" y="453"/>
                    <a:pt x="93" y="569"/>
                    <a:pt x="3" y="647"/>
                  </a:cubicBezTo>
                  <a:cubicBezTo>
                    <a:pt x="1603" y="647"/>
                    <a:pt x="1603" y="647"/>
                    <a:pt x="1603" y="647"/>
                  </a:cubicBezTo>
                  <a:cubicBezTo>
                    <a:pt x="1781" y="647"/>
                    <a:pt x="1926" y="502"/>
                    <a:pt x="1926" y="324"/>
                  </a:cubicBezTo>
                  <a:cubicBezTo>
                    <a:pt x="1926" y="145"/>
                    <a:pt x="1781" y="0"/>
                    <a:pt x="1603" y="0"/>
                  </a:cubicBezTo>
                  <a:close/>
                </a:path>
              </a:pathLst>
            </a:custGeom>
            <a:solidFill>
              <a:srgbClr val="3D8BFF"/>
            </a:solidFill>
            <a:ln w="9525">
              <a:noFill/>
              <a:round/>
              <a:headEnd/>
              <a:tailEnd/>
            </a:ln>
          </p:spPr>
          <p:txBody>
            <a:bodyPr/>
            <a:lstStyle/>
            <a:p>
              <a:endParaRPr lang="zh-CN" altLang="en-US"/>
            </a:p>
          </p:txBody>
        </p:sp>
        <p:sp>
          <p:nvSpPr>
            <p:cNvPr id="20" name="矩形 19"/>
            <p:cNvSpPr/>
            <p:nvPr/>
          </p:nvSpPr>
          <p:spPr>
            <a:xfrm>
              <a:off x="2647710" y="5257918"/>
              <a:ext cx="6826598" cy="1097581"/>
            </a:xfrm>
            <a:prstGeom prst="rect">
              <a:avLst/>
            </a:prstGeom>
            <a:solidFill>
              <a:srgbClr val="3D8B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1" lang="zh-CN" altLang="en-US"/>
            </a:p>
          </p:txBody>
        </p:sp>
        <p:sp>
          <p:nvSpPr>
            <p:cNvPr id="49168" name="文本框 11"/>
            <p:cNvSpPr txBox="1">
              <a:spLocks noChangeArrowheads="1"/>
            </p:cNvSpPr>
            <p:nvPr/>
          </p:nvSpPr>
          <p:spPr bwMode="auto">
            <a:xfrm>
              <a:off x="963599" y="5483624"/>
              <a:ext cx="1175751" cy="862260"/>
            </a:xfrm>
            <a:prstGeom prst="rect">
              <a:avLst/>
            </a:prstGeom>
            <a:noFill/>
            <a:ln w="9525">
              <a:noFill/>
              <a:miter lim="800000"/>
              <a:headEnd/>
              <a:tailEnd/>
            </a:ln>
          </p:spPr>
          <p:txBody>
            <a:bodyPr wrap="none">
              <a:spAutoFit/>
            </a:bodyPr>
            <a:lstStyle/>
            <a:p>
              <a:pPr algn="ctr" eaLnBrk="0" hangingPunct="0"/>
              <a:r>
                <a:rPr kumimoji="1" lang="zh-CN" altLang="en-US" b="1">
                  <a:ea typeface="方正兰亭纤黑_GBK"/>
                </a:rPr>
                <a:t>电子</a:t>
              </a:r>
              <a:endParaRPr kumimoji="1" lang="en-US" altLang="zh-CN" b="1">
                <a:ea typeface="方正兰亭纤黑_GBK"/>
              </a:endParaRPr>
            </a:p>
            <a:p>
              <a:pPr algn="ctr" eaLnBrk="0" hangingPunct="0"/>
              <a:r>
                <a:rPr kumimoji="1" lang="zh-CN" altLang="en-US" b="1">
                  <a:ea typeface="方正兰亭纤黑_GBK"/>
                </a:rPr>
                <a:t>健康卡</a:t>
              </a:r>
            </a:p>
          </p:txBody>
        </p:sp>
      </p:grpSp>
      <p:sp>
        <p:nvSpPr>
          <p:cNvPr id="49155" name="矩形 23"/>
          <p:cNvSpPr>
            <a:spLocks noChangeArrowheads="1"/>
          </p:cNvSpPr>
          <p:nvPr/>
        </p:nvSpPr>
        <p:spPr bwMode="auto">
          <a:xfrm>
            <a:off x="3443288" y="4191000"/>
            <a:ext cx="4573191" cy="830997"/>
          </a:xfrm>
          <a:prstGeom prst="rect">
            <a:avLst/>
          </a:prstGeom>
          <a:noFill/>
          <a:ln w="9525">
            <a:noFill/>
            <a:miter lim="800000"/>
            <a:headEnd/>
            <a:tailEnd/>
          </a:ln>
        </p:spPr>
        <p:txBody>
          <a:bodyPr>
            <a:spAutoFit/>
          </a:bodyPr>
          <a:lstStyle/>
          <a:p>
            <a:pPr marL="214313" indent="-214313" eaLnBrk="0" hangingPunct="0">
              <a:buFont typeface="Wingdings" pitchFamily="2" charset="2"/>
              <a:buChar char="Ø"/>
            </a:pPr>
            <a:r>
              <a:rPr lang="zh-CN" altLang="en-US" sz="1200" b="1">
                <a:ea typeface="方正兰亭纤黑_GBK"/>
              </a:rPr>
              <a:t>关注医院微信公众号即可使用</a:t>
            </a:r>
            <a:endParaRPr lang="en-US" altLang="zh-CN" sz="1200" b="1">
              <a:ea typeface="方正兰亭纤黑_GBK"/>
            </a:endParaRPr>
          </a:p>
          <a:p>
            <a:pPr marL="214313" indent="-214313" eaLnBrk="0" hangingPunct="0">
              <a:buFont typeface="Wingdings" pitchFamily="2" charset="2"/>
              <a:buChar char="Ø"/>
            </a:pPr>
            <a:r>
              <a:rPr lang="zh-CN" altLang="en-US" sz="1200" b="1">
                <a:ea typeface="方正兰亭纤黑_GBK"/>
              </a:rPr>
              <a:t>实名线上建卡，便捷、低成本</a:t>
            </a:r>
            <a:endParaRPr lang="en-US" altLang="zh-CN" sz="1200" b="1">
              <a:ea typeface="方正兰亭纤黑_GBK"/>
            </a:endParaRPr>
          </a:p>
          <a:p>
            <a:pPr marL="214313" indent="-214313" eaLnBrk="0" hangingPunct="0">
              <a:buFont typeface="Wingdings" pitchFamily="2" charset="2"/>
              <a:buChar char="Ø"/>
            </a:pPr>
            <a:r>
              <a:rPr lang="zh-CN" altLang="en-US" sz="1200" b="1">
                <a:ea typeface="方正兰亭纤黑_GBK"/>
              </a:rPr>
              <a:t>消息实时推送、</a:t>
            </a:r>
            <a:endParaRPr lang="en-US" altLang="zh-CN" sz="1200" b="1">
              <a:ea typeface="方正兰亭纤黑_GBK"/>
            </a:endParaRPr>
          </a:p>
          <a:p>
            <a:pPr marL="214313" indent="-214313" eaLnBrk="0" hangingPunct="0">
              <a:buFont typeface="Wingdings" pitchFamily="2" charset="2"/>
              <a:buChar char="Ø"/>
            </a:pPr>
            <a:r>
              <a:rPr lang="zh-CN" altLang="en-US" sz="1200" b="1">
                <a:ea typeface="方正兰亭纤黑_GBK"/>
              </a:rPr>
              <a:t>检查检验结果查询便捷</a:t>
            </a:r>
            <a:endParaRPr lang="en-US" altLang="zh-CN" sz="1200" b="1">
              <a:ea typeface="方正兰亭纤黑_GBK"/>
            </a:endParaRPr>
          </a:p>
        </p:txBody>
      </p:sp>
      <p:sp>
        <p:nvSpPr>
          <p:cNvPr id="25" name="矩形 24"/>
          <p:cNvSpPr>
            <a:spLocks noChangeAspect="1"/>
          </p:cNvSpPr>
          <p:nvPr/>
        </p:nvSpPr>
        <p:spPr>
          <a:xfrm>
            <a:off x="1680835" y="987574"/>
            <a:ext cx="1756500" cy="3087936"/>
          </a:xfrm>
          <a:prstGeom prst="rect">
            <a:avLst/>
          </a:prstGeom>
          <a:blipFill dpi="0" rotWithShape="1">
            <a:blip r:embed="rId2" cstate="print"/>
            <a:srcRect/>
            <a:stretch>
              <a:fillRect/>
            </a:stretch>
          </a:blipFill>
          <a:ln>
            <a:noFill/>
          </a:ln>
          <a:effectLst>
            <a:outerShdw blurRad="254000" dist="1524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dirty="0"/>
          </a:p>
        </p:txBody>
      </p:sp>
      <p:grpSp>
        <p:nvGrpSpPr>
          <p:cNvPr id="49157" name="组合 25"/>
          <p:cNvGrpSpPr>
            <a:grpSpLocks/>
          </p:cNvGrpSpPr>
          <p:nvPr/>
        </p:nvGrpSpPr>
        <p:grpSpPr bwMode="auto">
          <a:xfrm>
            <a:off x="3762376" y="987574"/>
            <a:ext cx="4254103" cy="3184376"/>
            <a:chOff x="3563938" y="1268413"/>
            <a:chExt cx="5372100" cy="5119687"/>
          </a:xfrm>
        </p:grpSpPr>
        <p:pic>
          <p:nvPicPr>
            <p:cNvPr id="49158" name="图片 11"/>
            <p:cNvPicPr>
              <a:picLocks noChangeAspect="1"/>
            </p:cNvPicPr>
            <p:nvPr/>
          </p:nvPicPr>
          <p:blipFill>
            <a:blip r:embed="rId3" cstate="print"/>
            <a:srcRect/>
            <a:stretch>
              <a:fillRect/>
            </a:stretch>
          </p:blipFill>
          <p:spPr bwMode="auto">
            <a:xfrm>
              <a:off x="3563938" y="1268413"/>
              <a:ext cx="2563812" cy="5119687"/>
            </a:xfrm>
            <a:prstGeom prst="rect">
              <a:avLst/>
            </a:prstGeom>
            <a:noFill/>
            <a:ln w="9525">
              <a:noFill/>
              <a:miter lim="800000"/>
              <a:headEnd/>
              <a:tailEnd/>
            </a:ln>
          </p:spPr>
        </p:pic>
        <p:pic>
          <p:nvPicPr>
            <p:cNvPr id="49159" name="图片 14"/>
            <p:cNvPicPr>
              <a:picLocks noChangeAspect="1"/>
            </p:cNvPicPr>
            <p:nvPr/>
          </p:nvPicPr>
          <p:blipFill>
            <a:blip r:embed="rId3" cstate="print"/>
            <a:srcRect/>
            <a:stretch>
              <a:fillRect/>
            </a:stretch>
          </p:blipFill>
          <p:spPr bwMode="auto">
            <a:xfrm>
              <a:off x="6372225" y="1268413"/>
              <a:ext cx="2563813" cy="5119687"/>
            </a:xfrm>
            <a:prstGeom prst="rect">
              <a:avLst/>
            </a:prstGeom>
            <a:noFill/>
            <a:ln w="9525">
              <a:noFill/>
              <a:miter lim="800000"/>
              <a:headEnd/>
              <a:tailEnd/>
            </a:ln>
          </p:spPr>
        </p:pic>
        <p:pic>
          <p:nvPicPr>
            <p:cNvPr id="49160" name="图片 20"/>
            <p:cNvPicPr>
              <a:picLocks noChangeAspect="1" noChangeArrowheads="1"/>
            </p:cNvPicPr>
            <p:nvPr/>
          </p:nvPicPr>
          <p:blipFill>
            <a:blip r:embed="rId4" cstate="print"/>
            <a:srcRect/>
            <a:stretch>
              <a:fillRect/>
            </a:stretch>
          </p:blipFill>
          <p:spPr bwMode="auto">
            <a:xfrm>
              <a:off x="3707904" y="1557338"/>
              <a:ext cx="2232248" cy="2200275"/>
            </a:xfrm>
            <a:prstGeom prst="rect">
              <a:avLst/>
            </a:prstGeom>
            <a:noFill/>
            <a:ln w="9525">
              <a:noFill/>
              <a:miter lim="800000"/>
              <a:headEnd/>
              <a:tailEnd/>
            </a:ln>
          </p:spPr>
        </p:pic>
        <p:pic>
          <p:nvPicPr>
            <p:cNvPr id="49161" name="图片 21"/>
            <p:cNvPicPr>
              <a:picLocks noChangeAspect="1" noChangeArrowheads="1"/>
            </p:cNvPicPr>
            <p:nvPr/>
          </p:nvPicPr>
          <p:blipFill>
            <a:blip r:embed="rId5" cstate="print"/>
            <a:srcRect/>
            <a:stretch>
              <a:fillRect/>
            </a:stretch>
          </p:blipFill>
          <p:spPr bwMode="auto">
            <a:xfrm>
              <a:off x="3708400" y="3716338"/>
              <a:ext cx="2231752" cy="2449512"/>
            </a:xfrm>
            <a:prstGeom prst="rect">
              <a:avLst/>
            </a:prstGeom>
            <a:noFill/>
            <a:ln w="9525">
              <a:noFill/>
              <a:miter lim="800000"/>
              <a:headEnd/>
              <a:tailEnd/>
            </a:ln>
          </p:spPr>
        </p:pic>
        <p:pic>
          <p:nvPicPr>
            <p:cNvPr id="49162" name="图片 22"/>
            <p:cNvPicPr>
              <a:picLocks noChangeAspect="1" noChangeArrowheads="1"/>
            </p:cNvPicPr>
            <p:nvPr/>
          </p:nvPicPr>
          <p:blipFill>
            <a:blip r:embed="rId6" cstate="print"/>
            <a:srcRect/>
            <a:stretch>
              <a:fillRect/>
            </a:stretch>
          </p:blipFill>
          <p:spPr bwMode="auto">
            <a:xfrm>
              <a:off x="6516688" y="3141663"/>
              <a:ext cx="2303462" cy="3095625"/>
            </a:xfrm>
            <a:prstGeom prst="rect">
              <a:avLst/>
            </a:prstGeom>
            <a:noFill/>
            <a:ln w="9525">
              <a:noFill/>
              <a:miter lim="800000"/>
              <a:headEnd/>
              <a:tailEnd/>
            </a:ln>
          </p:spPr>
        </p:pic>
        <p:pic>
          <p:nvPicPr>
            <p:cNvPr id="49163" name="图片 23"/>
            <p:cNvPicPr>
              <a:picLocks noChangeAspect="1" noChangeArrowheads="1"/>
            </p:cNvPicPr>
            <p:nvPr/>
          </p:nvPicPr>
          <p:blipFill>
            <a:blip r:embed="rId7" cstate="print"/>
            <a:srcRect/>
            <a:stretch>
              <a:fillRect/>
            </a:stretch>
          </p:blipFill>
          <p:spPr bwMode="auto">
            <a:xfrm>
              <a:off x="6516688" y="1557338"/>
              <a:ext cx="2232025" cy="2087562"/>
            </a:xfrm>
            <a:prstGeom prst="rect">
              <a:avLst/>
            </a:prstGeom>
            <a:noFill/>
            <a:ln w="9525">
              <a:noFill/>
              <a:miter lim="800000"/>
              <a:headEnd/>
              <a:tailEnd/>
            </a:ln>
          </p:spPr>
        </p:pic>
      </p:grpSp>
      <p:sp>
        <p:nvSpPr>
          <p:cNvPr id="21" name="TextBox 20"/>
          <p:cNvSpPr txBox="1"/>
          <p:nvPr/>
        </p:nvSpPr>
        <p:spPr>
          <a:xfrm>
            <a:off x="628650" y="267494"/>
            <a:ext cx="2359174" cy="400110"/>
          </a:xfrm>
          <a:prstGeom prst="rect">
            <a:avLst/>
          </a:prstGeom>
          <a:noFill/>
          <a:ln>
            <a:solidFill>
              <a:srgbClr val="FF0000"/>
            </a:solidFill>
          </a:ln>
        </p:spPr>
        <p:txBody>
          <a:bodyPr wrap="square" rtlCol="0">
            <a:spAutoFit/>
          </a:bodyPr>
          <a:lstStyle/>
          <a:p>
            <a:r>
              <a:rPr lang="zh-CN" altLang="en-US" sz="2000" b="1" dirty="0"/>
              <a:t>提高患者就医感受</a:t>
            </a:r>
          </a:p>
        </p:txBody>
      </p:sp>
    </p:spTree>
    <p:extLst>
      <p:ext uri="{BB962C8B-B14F-4D97-AF65-F5344CB8AC3E}">
        <p14:creationId xmlns:p14="http://schemas.microsoft.com/office/powerpoint/2010/main" val="13740631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图片 7"/>
          <p:cNvPicPr>
            <a:picLocks noChangeAspect="1"/>
          </p:cNvPicPr>
          <p:nvPr/>
        </p:nvPicPr>
        <p:blipFill>
          <a:blip r:embed="rId2" cstate="print"/>
          <a:srcRect r="3926"/>
          <a:stretch>
            <a:fillRect/>
          </a:stretch>
        </p:blipFill>
        <p:spPr bwMode="auto">
          <a:xfrm>
            <a:off x="4139804" y="735806"/>
            <a:ext cx="4932759" cy="3671888"/>
          </a:xfrm>
          <a:prstGeom prst="rect">
            <a:avLst/>
          </a:prstGeom>
          <a:noFill/>
          <a:ln w="9525">
            <a:noFill/>
            <a:miter lim="800000"/>
            <a:headEnd/>
            <a:tailEnd/>
          </a:ln>
        </p:spPr>
      </p:pic>
      <p:grpSp>
        <p:nvGrpSpPr>
          <p:cNvPr id="50179" name="Group 8"/>
          <p:cNvGrpSpPr>
            <a:grpSpLocks/>
          </p:cNvGrpSpPr>
          <p:nvPr/>
        </p:nvGrpSpPr>
        <p:grpSpPr bwMode="auto">
          <a:xfrm>
            <a:off x="4950619" y="4516041"/>
            <a:ext cx="3744516" cy="323850"/>
            <a:chOff x="0" y="0"/>
            <a:chExt cx="4191" cy="373"/>
          </a:xfrm>
        </p:grpSpPr>
        <p:sp>
          <p:nvSpPr>
            <p:cNvPr id="50182" name="AutoShape 9"/>
            <p:cNvSpPr>
              <a:spLocks noChangeArrowheads="1"/>
            </p:cNvSpPr>
            <p:nvPr/>
          </p:nvSpPr>
          <p:spPr bwMode="auto">
            <a:xfrm>
              <a:off x="0" y="0"/>
              <a:ext cx="4191" cy="333"/>
            </a:xfrm>
            <a:prstGeom prst="roundRect">
              <a:avLst>
                <a:gd name="adj" fmla="val 12611"/>
              </a:avLst>
            </a:prstGeom>
            <a:solidFill>
              <a:schemeClr val="bg1"/>
            </a:solidFill>
            <a:ln w="6350">
              <a:solidFill>
                <a:srgbClr val="C0C0C0"/>
              </a:solidFill>
              <a:round/>
              <a:headEnd/>
              <a:tailEnd/>
            </a:ln>
          </p:spPr>
          <p:txBody>
            <a:bodyPr wrap="none" anchor="ctr"/>
            <a:lstStyle/>
            <a:p>
              <a:r>
                <a:rPr lang="zh-CN" altLang="en-US" b="1">
                  <a:ea typeface="方正兰亭纤黑_GBK"/>
                </a:rPr>
                <a:t>实时了解运行情况，提供决策支持</a:t>
              </a:r>
            </a:p>
          </p:txBody>
        </p:sp>
        <p:sp>
          <p:nvSpPr>
            <p:cNvPr id="11" name="AutoShape 10"/>
            <p:cNvSpPr>
              <a:spLocks noChangeArrowheads="1"/>
            </p:cNvSpPr>
            <p:nvPr/>
          </p:nvSpPr>
          <p:spPr bwMode="auto">
            <a:xfrm>
              <a:off x="19" y="8"/>
              <a:ext cx="4154" cy="78"/>
            </a:xfrm>
            <a:prstGeom prst="roundRect">
              <a:avLst>
                <a:gd name="adj" fmla="val 50000"/>
              </a:avLst>
            </a:prstGeom>
            <a:gradFill rotWithShape="1">
              <a:gsLst>
                <a:gs pos="0">
                  <a:schemeClr val="bg1">
                    <a:alpha val="75000"/>
                  </a:schemeClr>
                </a:gs>
                <a:gs pos="100000">
                  <a:schemeClr val="bg1">
                    <a:gamma/>
                    <a:tint val="0"/>
                    <a:invGamma/>
                    <a:alpha val="0"/>
                  </a:schemeClr>
                </a:gs>
              </a:gsLst>
              <a:lin ang="5400000" scaled="1"/>
            </a:gradFill>
            <a:ln w="9525">
              <a:noFill/>
              <a:round/>
              <a:headEnd/>
              <a:tailEnd/>
            </a:ln>
            <a:effectLst/>
          </p:spPr>
          <p:txBody>
            <a:bodyPr wrap="none" anchor="ctr"/>
            <a:lstStyle/>
            <a:p>
              <a:pPr>
                <a:defRPr/>
              </a:pPr>
              <a:endParaRPr lang="zh-CN" altLang="en-US" b="1" dirty="0">
                <a:ea typeface="方正兰亭纤黑_GBK" panose="02010600030101010101" pitchFamily="2" charset="-122"/>
              </a:endParaRPr>
            </a:p>
          </p:txBody>
        </p:sp>
        <p:sp>
          <p:nvSpPr>
            <p:cNvPr id="50184" name="AutoShape 11"/>
            <p:cNvSpPr>
              <a:spLocks noChangeArrowheads="1"/>
            </p:cNvSpPr>
            <p:nvPr/>
          </p:nvSpPr>
          <p:spPr bwMode="auto">
            <a:xfrm>
              <a:off x="13" y="324"/>
              <a:ext cx="4153" cy="4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507 w 21600"/>
                <a:gd name="T13" fmla="*/ 2645 h 21600"/>
                <a:gd name="T14" fmla="*/ 19093 w 21600"/>
                <a:gd name="T15" fmla="*/ 18955 h 21600"/>
              </a:gdLst>
              <a:ahLst/>
              <a:cxnLst>
                <a:cxn ang="T8">
                  <a:pos x="T0" y="T1"/>
                </a:cxn>
                <a:cxn ang="T9">
                  <a:pos x="T2" y="T3"/>
                </a:cxn>
                <a:cxn ang="T10">
                  <a:pos x="T4" y="T5"/>
                </a:cxn>
                <a:cxn ang="T11">
                  <a:pos x="T6" y="T7"/>
                </a:cxn>
              </a:cxnLst>
              <a:rect l="T12" t="T13" r="T14" b="T15"/>
              <a:pathLst>
                <a:path w="21600" h="21600">
                  <a:moveTo>
                    <a:pt x="0" y="0"/>
                  </a:moveTo>
                  <a:lnTo>
                    <a:pt x="1416" y="21600"/>
                  </a:lnTo>
                  <a:lnTo>
                    <a:pt x="20184" y="21600"/>
                  </a:lnTo>
                  <a:lnTo>
                    <a:pt x="21600" y="0"/>
                  </a:lnTo>
                  <a:lnTo>
                    <a:pt x="0" y="0"/>
                  </a:lnTo>
                  <a:close/>
                </a:path>
              </a:pathLst>
            </a:custGeom>
            <a:gradFill rotWithShape="1">
              <a:gsLst>
                <a:gs pos="0">
                  <a:srgbClr val="333333">
                    <a:alpha val="50000"/>
                  </a:srgbClr>
                </a:gs>
                <a:gs pos="100000">
                  <a:schemeClr val="bg1">
                    <a:alpha val="0"/>
                  </a:schemeClr>
                </a:gs>
              </a:gsLst>
              <a:lin ang="5400000" scaled="1"/>
            </a:gradFill>
            <a:ln w="9525">
              <a:noFill/>
              <a:miter lim="800000"/>
              <a:headEnd/>
              <a:tailEnd/>
            </a:ln>
          </p:spPr>
          <p:txBody>
            <a:bodyPr wrap="none" anchor="ctr"/>
            <a:lstStyle/>
            <a:p>
              <a:endParaRPr lang="zh-CN" altLang="en-US"/>
            </a:p>
          </p:txBody>
        </p:sp>
      </p:grpSp>
      <p:sp>
        <p:nvSpPr>
          <p:cNvPr id="50180" name="矩形 7"/>
          <p:cNvSpPr>
            <a:spLocks noChangeArrowheads="1"/>
          </p:cNvSpPr>
          <p:nvPr/>
        </p:nvSpPr>
        <p:spPr bwMode="auto">
          <a:xfrm>
            <a:off x="251222" y="952500"/>
            <a:ext cx="3618309" cy="1338828"/>
          </a:xfrm>
          <a:prstGeom prst="rect">
            <a:avLst/>
          </a:prstGeom>
          <a:noFill/>
          <a:ln w="9525">
            <a:noFill/>
            <a:miter lim="800000"/>
            <a:headEnd/>
            <a:tailEnd/>
          </a:ln>
        </p:spPr>
        <p:txBody>
          <a:bodyPr>
            <a:spAutoFit/>
          </a:bodyPr>
          <a:lstStyle/>
          <a:p>
            <a:pPr eaLnBrk="0" hangingPunct="0">
              <a:lnSpc>
                <a:spcPct val="150000"/>
              </a:lnSpc>
            </a:pPr>
            <a:r>
              <a:rPr lang="zh-CN" altLang="en-US" b="1">
                <a:ea typeface="方正兰亭纤黑_GBK"/>
              </a:rPr>
              <a:t>以移动智能为手段，让医院各级管理者可以随时随地进行了解工作情况，加强管理时效性。</a:t>
            </a:r>
          </a:p>
        </p:txBody>
      </p:sp>
      <p:sp>
        <p:nvSpPr>
          <p:cNvPr id="9" name="矩形 8"/>
          <p:cNvSpPr/>
          <p:nvPr/>
        </p:nvSpPr>
        <p:spPr>
          <a:xfrm>
            <a:off x="521494" y="2463404"/>
            <a:ext cx="4363641" cy="2169825"/>
          </a:xfrm>
          <a:prstGeom prst="rect">
            <a:avLst/>
          </a:prstGeom>
        </p:spPr>
        <p:txBody>
          <a:bodyPr>
            <a:spAutoFit/>
          </a:bodyPr>
          <a:lstStyle/>
          <a:p>
            <a:pPr marL="485775" lvl="1" indent="-257175" eaLnBrk="0" hangingPunct="0">
              <a:lnSpc>
                <a:spcPct val="150000"/>
              </a:lnSpc>
              <a:buClr>
                <a:schemeClr val="tx1"/>
              </a:buClr>
              <a:buFont typeface="Wingdings" panose="05000000000000000000" pitchFamily="2" charset="2"/>
              <a:buChar char="n"/>
              <a:defRPr/>
            </a:pPr>
            <a:r>
              <a:rPr lang="zh-CN" altLang="en-US" sz="1500" b="1" dirty="0">
                <a:latin typeface="+mn-ea"/>
                <a:ea typeface="方正兰亭纤黑_GBK" panose="02010600030101010101" pitchFamily="2" charset="-122"/>
              </a:rPr>
              <a:t>高效沟通协作；</a:t>
            </a:r>
            <a:endParaRPr lang="en-US" altLang="zh-CN" sz="1500" b="1" dirty="0">
              <a:latin typeface="+mn-ea"/>
              <a:ea typeface="方正兰亭纤黑_GBK" panose="02010600030101010101" pitchFamily="2" charset="-122"/>
            </a:endParaRPr>
          </a:p>
          <a:p>
            <a:pPr marL="485775" lvl="1" indent="-257175" eaLnBrk="0" hangingPunct="0">
              <a:lnSpc>
                <a:spcPct val="150000"/>
              </a:lnSpc>
              <a:buClr>
                <a:schemeClr val="tx1"/>
              </a:buClr>
              <a:buFont typeface="Wingdings" panose="05000000000000000000" pitchFamily="2" charset="2"/>
              <a:buChar char="n"/>
              <a:defRPr/>
            </a:pPr>
            <a:r>
              <a:rPr lang="zh-CN" altLang="en-US" sz="1500" b="1" dirty="0">
                <a:latin typeface="+mn-ea"/>
                <a:ea typeface="方正兰亭纤黑_GBK" panose="02010600030101010101" pitchFamily="2" charset="-122"/>
              </a:rPr>
              <a:t>利用碎片时间；</a:t>
            </a:r>
            <a:endParaRPr lang="en-US" altLang="zh-CN" sz="1500" b="1" dirty="0">
              <a:latin typeface="+mn-ea"/>
              <a:ea typeface="方正兰亭纤黑_GBK" panose="02010600030101010101" pitchFamily="2" charset="-122"/>
            </a:endParaRPr>
          </a:p>
          <a:p>
            <a:pPr marL="485775" lvl="1" indent="-257175" eaLnBrk="0" hangingPunct="0">
              <a:lnSpc>
                <a:spcPct val="150000"/>
              </a:lnSpc>
              <a:buClr>
                <a:schemeClr val="tx1"/>
              </a:buClr>
              <a:buFont typeface="Wingdings" panose="05000000000000000000" pitchFamily="2" charset="2"/>
              <a:buChar char="n"/>
              <a:defRPr/>
            </a:pPr>
            <a:r>
              <a:rPr lang="zh-CN" altLang="en-US" sz="1500" b="1" dirty="0">
                <a:latin typeface="+mn-ea"/>
                <a:ea typeface="方正兰亭纤黑_GBK" panose="02010600030101010101" pitchFamily="2" charset="-122"/>
              </a:rPr>
              <a:t>个性化信息提醒定制；</a:t>
            </a:r>
            <a:endParaRPr lang="en-US" altLang="zh-CN" sz="1500" b="1" dirty="0">
              <a:latin typeface="+mn-ea"/>
              <a:ea typeface="方正兰亭纤黑_GBK" panose="02010600030101010101" pitchFamily="2" charset="-122"/>
            </a:endParaRPr>
          </a:p>
          <a:p>
            <a:pPr marL="485775" lvl="1" indent="-257175" eaLnBrk="0" hangingPunct="0">
              <a:lnSpc>
                <a:spcPct val="150000"/>
              </a:lnSpc>
              <a:buClr>
                <a:schemeClr val="tx1"/>
              </a:buClr>
              <a:buFont typeface="Wingdings" panose="05000000000000000000" pitchFamily="2" charset="2"/>
              <a:buChar char="n"/>
              <a:defRPr/>
            </a:pPr>
            <a:r>
              <a:rPr lang="zh-CN" altLang="en-US" sz="1500" b="1" dirty="0">
                <a:latin typeface="+mn-ea"/>
                <a:ea typeface="方正兰亭纤黑_GBK" panose="02010600030101010101" pitchFamily="2" charset="-122"/>
              </a:rPr>
              <a:t>关注指标实时推送；</a:t>
            </a:r>
            <a:endParaRPr lang="en-US" altLang="zh-CN" sz="1500" b="1" dirty="0">
              <a:latin typeface="+mn-ea"/>
              <a:ea typeface="方正兰亭纤黑_GBK" panose="02010600030101010101" pitchFamily="2" charset="-122"/>
            </a:endParaRPr>
          </a:p>
          <a:p>
            <a:pPr marL="485775" lvl="1" indent="-257175" eaLnBrk="0" hangingPunct="0">
              <a:lnSpc>
                <a:spcPct val="150000"/>
              </a:lnSpc>
              <a:buClr>
                <a:schemeClr val="tx1"/>
              </a:buClr>
              <a:buFont typeface="Wingdings" panose="05000000000000000000" pitchFamily="2" charset="2"/>
              <a:buChar char="n"/>
              <a:defRPr/>
            </a:pPr>
            <a:r>
              <a:rPr lang="zh-CN" altLang="en-US" sz="1500" b="1" dirty="0">
                <a:latin typeface="+mn-ea"/>
                <a:ea typeface="方正兰亭纤黑_GBK" panose="02010600030101010101" pitchFamily="2" charset="-122"/>
              </a:rPr>
              <a:t>提供数据隐私保护和监控；</a:t>
            </a:r>
            <a:endParaRPr lang="en-US" altLang="zh-CN" sz="1500" b="1" dirty="0">
              <a:latin typeface="+mn-ea"/>
              <a:ea typeface="方正兰亭纤黑_GBK" panose="02010600030101010101" pitchFamily="2" charset="-122"/>
            </a:endParaRPr>
          </a:p>
          <a:p>
            <a:pPr marL="485775" lvl="1" indent="-257175" eaLnBrk="0" hangingPunct="0">
              <a:lnSpc>
                <a:spcPct val="150000"/>
              </a:lnSpc>
              <a:buClr>
                <a:schemeClr val="tx1"/>
              </a:buClr>
              <a:buFont typeface="Wingdings" panose="05000000000000000000" pitchFamily="2" charset="2"/>
              <a:buChar char="n"/>
              <a:defRPr/>
            </a:pPr>
            <a:r>
              <a:rPr lang="en-US" altLang="zh-CN" sz="1500" b="1" dirty="0">
                <a:latin typeface="+mn-ea"/>
                <a:ea typeface="方正兰亭纤黑_GBK" panose="02010600030101010101" pitchFamily="2" charset="-122"/>
              </a:rPr>
              <a:t>……</a:t>
            </a:r>
          </a:p>
        </p:txBody>
      </p:sp>
      <p:sp>
        <p:nvSpPr>
          <p:cNvPr id="10" name="TextBox 9"/>
          <p:cNvSpPr txBox="1"/>
          <p:nvPr/>
        </p:nvSpPr>
        <p:spPr>
          <a:xfrm>
            <a:off x="539254" y="339502"/>
            <a:ext cx="2376562" cy="400110"/>
          </a:xfrm>
          <a:prstGeom prst="rect">
            <a:avLst/>
          </a:prstGeom>
          <a:noFill/>
          <a:ln>
            <a:solidFill>
              <a:srgbClr val="FF0000"/>
            </a:solidFill>
          </a:ln>
        </p:spPr>
        <p:txBody>
          <a:bodyPr wrap="square" rtlCol="0">
            <a:spAutoFit/>
          </a:bodyPr>
          <a:lstStyle/>
          <a:p>
            <a:r>
              <a:rPr lang="zh-CN" altLang="en-US" sz="2000" b="1" dirty="0"/>
              <a:t>提高医院管理水平</a:t>
            </a:r>
          </a:p>
        </p:txBody>
      </p:sp>
    </p:spTree>
    <p:extLst>
      <p:ext uri="{BB962C8B-B14F-4D97-AF65-F5344CB8AC3E}">
        <p14:creationId xmlns:p14="http://schemas.microsoft.com/office/powerpoint/2010/main" val="2016982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788573" y="1254293"/>
            <a:ext cx="3910263" cy="2544699"/>
          </a:xfrm>
          <a:solidFill>
            <a:srgbClr val="FFFF00"/>
          </a:solidFill>
          <a:ln>
            <a:solidFill>
              <a:srgbClr val="FF0000"/>
            </a:solidFill>
          </a:ln>
        </p:spPr>
        <p:txBody>
          <a:bodyPr>
            <a:normAutofit lnSpcReduction="10000"/>
          </a:bodyPr>
          <a:lstStyle/>
          <a:p>
            <a:r>
              <a:rPr lang="zh-TW" altLang="en-US" sz="2700" dirty="0">
                <a:latin typeface="黑体" pitchFamily="49" charset="-122"/>
                <a:ea typeface="黑体" pitchFamily="49" charset="-122"/>
              </a:rPr>
              <a:t>全方位的感知能力</a:t>
            </a:r>
            <a:r>
              <a:rPr lang="zh-CN" altLang="en-US" sz="2700" dirty="0">
                <a:latin typeface="黑体" pitchFamily="49" charset="-122"/>
                <a:ea typeface="黑体" pitchFamily="49" charset="-122"/>
              </a:rPr>
              <a:t>，</a:t>
            </a:r>
            <a:endParaRPr lang="en-US" altLang="zh-TW" sz="2700" dirty="0">
              <a:latin typeface="黑体" pitchFamily="49" charset="-122"/>
              <a:ea typeface="黑体" pitchFamily="49" charset="-122"/>
            </a:endParaRPr>
          </a:p>
          <a:p>
            <a:r>
              <a:rPr lang="zh-TW" altLang="en-US" sz="2700" dirty="0">
                <a:latin typeface="黑体" pitchFamily="49" charset="-122"/>
                <a:ea typeface="黑体" pitchFamily="49" charset="-122"/>
              </a:rPr>
              <a:t>全面的信息保障能力</a:t>
            </a:r>
            <a:r>
              <a:rPr lang="zh-CN" altLang="en-US" sz="2700" dirty="0">
                <a:latin typeface="黑体" pitchFamily="49" charset="-122"/>
                <a:ea typeface="黑体" pitchFamily="49" charset="-122"/>
              </a:rPr>
              <a:t>，</a:t>
            </a:r>
            <a:endParaRPr lang="en-US" altLang="zh-TW" sz="2700" dirty="0">
              <a:latin typeface="黑体" pitchFamily="49" charset="-122"/>
              <a:ea typeface="黑体" pitchFamily="49" charset="-122"/>
            </a:endParaRPr>
          </a:p>
          <a:p>
            <a:r>
              <a:rPr lang="zh-TW" altLang="en-US" sz="2700" dirty="0">
                <a:latin typeface="黑体" pitchFamily="49" charset="-122"/>
                <a:ea typeface="黑体" pitchFamily="49" charset="-122"/>
              </a:rPr>
              <a:t>高效的业务协同能力</a:t>
            </a:r>
            <a:r>
              <a:rPr lang="zh-CN" altLang="en-US" sz="2700" dirty="0">
                <a:latin typeface="黑体" pitchFamily="49" charset="-122"/>
                <a:ea typeface="黑体" pitchFamily="49" charset="-122"/>
              </a:rPr>
              <a:t>，</a:t>
            </a:r>
            <a:endParaRPr lang="en-US" altLang="zh-TW" sz="2700" dirty="0">
              <a:latin typeface="黑体" pitchFamily="49" charset="-122"/>
              <a:ea typeface="黑体" pitchFamily="49" charset="-122"/>
            </a:endParaRPr>
          </a:p>
          <a:p>
            <a:r>
              <a:rPr lang="zh-TW" altLang="en-US" sz="2700" dirty="0">
                <a:latin typeface="黑体" pitchFamily="49" charset="-122"/>
                <a:ea typeface="黑体" pitchFamily="49" charset="-122"/>
              </a:rPr>
              <a:t>精准的数据分析能力</a:t>
            </a:r>
            <a:r>
              <a:rPr lang="zh-CN" altLang="en-US" sz="2700" dirty="0">
                <a:latin typeface="黑体" pitchFamily="49" charset="-122"/>
                <a:ea typeface="黑体" pitchFamily="49" charset="-122"/>
              </a:rPr>
              <a:t>，</a:t>
            </a:r>
            <a:endParaRPr lang="en-US" altLang="zh-TW" sz="2700" dirty="0">
              <a:latin typeface="黑体" pitchFamily="49" charset="-122"/>
              <a:ea typeface="黑体" pitchFamily="49" charset="-122"/>
            </a:endParaRPr>
          </a:p>
          <a:p>
            <a:r>
              <a:rPr lang="zh-TW" altLang="en-US" sz="2700" dirty="0">
                <a:latin typeface="黑体" pitchFamily="49" charset="-122"/>
                <a:ea typeface="黑体" pitchFamily="49" charset="-122"/>
              </a:rPr>
              <a:t>科学的医院管理能力。</a:t>
            </a:r>
            <a:endParaRPr lang="zh-CN" altLang="en-US" sz="2700" dirty="0">
              <a:latin typeface="黑体" pitchFamily="49" charset="-122"/>
              <a:ea typeface="黑体" pitchFamily="49" charset="-122"/>
            </a:endParaRPr>
          </a:p>
        </p:txBody>
      </p:sp>
      <p:sp>
        <p:nvSpPr>
          <p:cNvPr id="4" name="内容占位符 2"/>
          <p:cNvSpPr txBox="1">
            <a:spLocks/>
          </p:cNvSpPr>
          <p:nvPr/>
        </p:nvSpPr>
        <p:spPr bwMode="auto">
          <a:xfrm>
            <a:off x="670758" y="1260327"/>
            <a:ext cx="2965784" cy="2511592"/>
          </a:xfrm>
          <a:prstGeom prst="rect">
            <a:avLst/>
          </a:prstGeom>
          <a:solidFill>
            <a:srgbClr val="FFFF00"/>
          </a:solidFill>
          <a:ln w="9525">
            <a:solidFill>
              <a:srgbClr val="FF0000"/>
            </a:solidFill>
            <a:miter lim="800000"/>
            <a:headEnd/>
            <a:tailEnd/>
          </a:ln>
        </p:spPr>
        <p:txBody>
          <a:bodyPr vert="horz" wrap="square" lIns="91438" tIns="45719" rIns="91438" bIns="45719" numCol="1" anchor="t" anchorCtr="0" compatLnSpc="1">
            <a:prstTxWarp prst="textNoShape">
              <a:avLst/>
            </a:prstTxWarp>
          </a:bodyPr>
          <a:lstStyle/>
          <a:p>
            <a:pPr marL="171450" indent="-171450" defTabSz="685800" eaLnBrk="0" hangingPunct="0">
              <a:lnSpc>
                <a:spcPct val="90000"/>
              </a:lnSpc>
              <a:spcBef>
                <a:spcPts val="750"/>
              </a:spcBef>
              <a:buFont typeface="Arial" charset="0"/>
              <a:buChar char="•"/>
              <a:defRPr/>
            </a:pPr>
            <a:r>
              <a:rPr lang="zh-TW" altLang="en-US" sz="2700" dirty="0">
                <a:latin typeface="黑体" pitchFamily="49" charset="-122"/>
                <a:ea typeface="黑体" pitchFamily="49" charset="-122"/>
              </a:rPr>
              <a:t>打破信息孤岛，</a:t>
            </a:r>
            <a:endParaRPr lang="en-US" altLang="zh-TW" sz="2700" dirty="0">
              <a:latin typeface="黑体" pitchFamily="49" charset="-122"/>
              <a:ea typeface="黑体" pitchFamily="49" charset="-122"/>
            </a:endParaRPr>
          </a:p>
          <a:p>
            <a:pPr marL="171450" indent="-171450" defTabSz="685800" eaLnBrk="0" hangingPunct="0">
              <a:lnSpc>
                <a:spcPct val="90000"/>
              </a:lnSpc>
              <a:spcBef>
                <a:spcPts val="750"/>
              </a:spcBef>
              <a:buFont typeface="Arial" charset="0"/>
              <a:buChar char="•"/>
              <a:defRPr/>
            </a:pPr>
            <a:r>
              <a:rPr lang="zh-TW" altLang="en-US" sz="2700" dirty="0">
                <a:latin typeface="黑体" pitchFamily="49" charset="-122"/>
                <a:ea typeface="黑体" pitchFamily="49" charset="-122"/>
              </a:rPr>
              <a:t>解决互联互通，</a:t>
            </a:r>
            <a:endParaRPr lang="en-US" altLang="zh-TW" sz="2700" dirty="0">
              <a:latin typeface="黑体" pitchFamily="49" charset="-122"/>
              <a:ea typeface="黑体" pitchFamily="49" charset="-122"/>
            </a:endParaRPr>
          </a:p>
          <a:p>
            <a:pPr marL="171450" indent="-171450" defTabSz="685800" eaLnBrk="0" hangingPunct="0">
              <a:lnSpc>
                <a:spcPct val="90000"/>
              </a:lnSpc>
              <a:spcBef>
                <a:spcPts val="750"/>
              </a:spcBef>
              <a:buFont typeface="Arial" charset="0"/>
              <a:buChar char="•"/>
              <a:defRPr/>
            </a:pPr>
            <a:r>
              <a:rPr lang="zh-TW" altLang="en-US" sz="2700" dirty="0">
                <a:latin typeface="黑体" pitchFamily="49" charset="-122"/>
                <a:ea typeface="黑体" pitchFamily="49" charset="-122"/>
              </a:rPr>
              <a:t>降低运行成本，</a:t>
            </a:r>
            <a:endParaRPr lang="en-US" altLang="zh-TW" sz="2700" dirty="0">
              <a:latin typeface="黑体" pitchFamily="49" charset="-122"/>
              <a:ea typeface="黑体" pitchFamily="49" charset="-122"/>
            </a:endParaRPr>
          </a:p>
          <a:p>
            <a:pPr marL="171450" indent="-171450" defTabSz="685800" eaLnBrk="0" hangingPunct="0">
              <a:lnSpc>
                <a:spcPct val="90000"/>
              </a:lnSpc>
              <a:spcBef>
                <a:spcPts val="750"/>
              </a:spcBef>
              <a:buFont typeface="Arial" charset="0"/>
              <a:buChar char="•"/>
              <a:defRPr/>
            </a:pPr>
            <a:r>
              <a:rPr lang="zh-TW" altLang="en-US" sz="2700" dirty="0">
                <a:latin typeface="黑体" pitchFamily="49" charset="-122"/>
                <a:ea typeface="黑体" pitchFamily="49" charset="-122"/>
              </a:rPr>
              <a:t>提高资源利用，</a:t>
            </a:r>
            <a:endParaRPr lang="en-US" altLang="zh-TW" sz="2700" dirty="0">
              <a:latin typeface="黑体" pitchFamily="49" charset="-122"/>
              <a:ea typeface="黑体" pitchFamily="49" charset="-122"/>
            </a:endParaRPr>
          </a:p>
          <a:p>
            <a:pPr marL="171450" indent="-171450" defTabSz="685800" eaLnBrk="0" hangingPunct="0">
              <a:lnSpc>
                <a:spcPct val="90000"/>
              </a:lnSpc>
              <a:spcBef>
                <a:spcPts val="750"/>
              </a:spcBef>
              <a:buFont typeface="Arial" charset="0"/>
              <a:buChar char="•"/>
              <a:defRPr/>
            </a:pPr>
            <a:r>
              <a:rPr lang="zh-TW" altLang="en-US" sz="2700" dirty="0">
                <a:latin typeface="黑体" pitchFamily="49" charset="-122"/>
                <a:ea typeface="黑体" pitchFamily="49" charset="-122"/>
              </a:rPr>
              <a:t>保障医疗安全。</a:t>
            </a:r>
          </a:p>
        </p:txBody>
      </p:sp>
      <p:sp>
        <p:nvSpPr>
          <p:cNvPr id="6" name="TextBox 5"/>
          <p:cNvSpPr txBox="1"/>
          <p:nvPr/>
        </p:nvSpPr>
        <p:spPr>
          <a:xfrm>
            <a:off x="3699711" y="2264940"/>
            <a:ext cx="1046747" cy="600164"/>
          </a:xfrm>
          <a:prstGeom prst="rect">
            <a:avLst/>
          </a:prstGeom>
          <a:solidFill>
            <a:srgbClr val="FFFF00"/>
          </a:solidFill>
          <a:ln>
            <a:solidFill>
              <a:srgbClr val="FF0000"/>
            </a:solidFill>
          </a:ln>
        </p:spPr>
        <p:txBody>
          <a:bodyPr wrap="square" rtlCol="0">
            <a:spAutoFit/>
          </a:bodyPr>
          <a:lstStyle/>
          <a:p>
            <a:r>
              <a:rPr lang="zh-TW" altLang="en-US" sz="3300" b="1" dirty="0">
                <a:solidFill>
                  <a:srgbClr val="FF0000"/>
                </a:solidFill>
              </a:rPr>
              <a:t>提升</a:t>
            </a:r>
            <a:endParaRPr lang="zh-CN" altLang="en-US" sz="3300" b="1" dirty="0">
              <a:solidFill>
                <a:srgbClr val="FF0000"/>
              </a:solidFill>
            </a:endParaRPr>
          </a:p>
        </p:txBody>
      </p:sp>
      <p:sp>
        <p:nvSpPr>
          <p:cNvPr id="7" name="TextBox 6"/>
          <p:cNvSpPr txBox="1"/>
          <p:nvPr/>
        </p:nvSpPr>
        <p:spPr>
          <a:xfrm>
            <a:off x="2833437" y="406063"/>
            <a:ext cx="2995863" cy="646331"/>
          </a:xfrm>
          <a:prstGeom prst="rect">
            <a:avLst/>
          </a:prstGeom>
          <a:solidFill>
            <a:srgbClr val="FF0000"/>
          </a:solidFill>
        </p:spPr>
        <p:txBody>
          <a:bodyPr wrap="square" rtlCol="0">
            <a:spAutoFit/>
          </a:bodyPr>
          <a:lstStyle/>
          <a:p>
            <a:r>
              <a:rPr lang="zh-CN" altLang="en-US" sz="3600" b="1" dirty="0">
                <a:solidFill>
                  <a:srgbClr val="FFFF00"/>
                </a:solidFill>
              </a:rPr>
              <a:t>智慧医院建设</a:t>
            </a:r>
          </a:p>
        </p:txBody>
      </p:sp>
    </p:spTree>
    <p:extLst>
      <p:ext uri="{BB962C8B-B14F-4D97-AF65-F5344CB8AC3E}">
        <p14:creationId xmlns:p14="http://schemas.microsoft.com/office/powerpoint/2010/main" val="17080967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flipH="1">
            <a:off x="-56975" y="0"/>
            <a:ext cx="6676856" cy="5143500"/>
          </a:xfrm>
          <a:prstGeom prst="rect">
            <a:avLst/>
          </a:prstGeom>
        </p:spPr>
      </p:pic>
      <p:sp>
        <p:nvSpPr>
          <p:cNvPr id="8" name="平行四边形 7"/>
          <p:cNvSpPr/>
          <p:nvPr/>
        </p:nvSpPr>
        <p:spPr>
          <a:xfrm>
            <a:off x="2908558" y="0"/>
            <a:ext cx="6235441" cy="5164038"/>
          </a:xfrm>
          <a:custGeom>
            <a:avLst/>
            <a:gdLst>
              <a:gd name="connsiteX0" fmla="*/ 0 w 6336704"/>
              <a:gd name="connsiteY0" fmla="*/ 5143500 h 5143500"/>
              <a:gd name="connsiteX1" fmla="*/ 1285875 w 6336704"/>
              <a:gd name="connsiteY1" fmla="*/ 0 h 5143500"/>
              <a:gd name="connsiteX2" fmla="*/ 6336704 w 6336704"/>
              <a:gd name="connsiteY2" fmla="*/ 0 h 5143500"/>
              <a:gd name="connsiteX3" fmla="*/ 5050829 w 6336704"/>
              <a:gd name="connsiteY3" fmla="*/ 5143500 h 5143500"/>
              <a:gd name="connsiteX4" fmla="*/ 0 w 6336704"/>
              <a:gd name="connsiteY4" fmla="*/ 5143500 h 5143500"/>
              <a:gd name="connsiteX0-1" fmla="*/ 0 w 6473229"/>
              <a:gd name="connsiteY0-2" fmla="*/ 5143500 h 5181600"/>
              <a:gd name="connsiteX1-3" fmla="*/ 1285875 w 6473229"/>
              <a:gd name="connsiteY1-4" fmla="*/ 0 h 5181600"/>
              <a:gd name="connsiteX2-5" fmla="*/ 6336704 w 6473229"/>
              <a:gd name="connsiteY2-6" fmla="*/ 0 h 5181600"/>
              <a:gd name="connsiteX3-7" fmla="*/ 6473229 w 6473229"/>
              <a:gd name="connsiteY3-8" fmla="*/ 5181600 h 5181600"/>
              <a:gd name="connsiteX4-9" fmla="*/ 0 w 6473229"/>
              <a:gd name="connsiteY4-10" fmla="*/ 5143500 h 5181600"/>
              <a:gd name="connsiteX0-11" fmla="*/ 0 w 6473229"/>
              <a:gd name="connsiteY0-12" fmla="*/ 5143500 h 5181600"/>
              <a:gd name="connsiteX1-13" fmla="*/ 1285875 w 6473229"/>
              <a:gd name="connsiteY1-14" fmla="*/ 0 h 5181600"/>
              <a:gd name="connsiteX2-15" fmla="*/ 6463704 w 6473229"/>
              <a:gd name="connsiteY2-16" fmla="*/ 0 h 5181600"/>
              <a:gd name="connsiteX3-17" fmla="*/ 6473229 w 6473229"/>
              <a:gd name="connsiteY3-18" fmla="*/ 5181600 h 5181600"/>
              <a:gd name="connsiteX4-19" fmla="*/ 0 w 6473229"/>
              <a:gd name="connsiteY4-20" fmla="*/ 5143500 h 51816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73229" h="5181600">
                <a:moveTo>
                  <a:pt x="0" y="5143500"/>
                </a:moveTo>
                <a:lnTo>
                  <a:pt x="1285875" y="0"/>
                </a:lnTo>
                <a:lnTo>
                  <a:pt x="6463704" y="0"/>
                </a:lnTo>
                <a:lnTo>
                  <a:pt x="6473229" y="5181600"/>
                </a:lnTo>
                <a:lnTo>
                  <a:pt x="0" y="5143500"/>
                </a:lnTo>
                <a:close/>
              </a:path>
            </a:pathLst>
          </a:custGeom>
          <a:gradFill>
            <a:gsLst>
              <a:gs pos="0">
                <a:schemeClr val="bg1"/>
              </a:gs>
              <a:gs pos="100000">
                <a:srgbClr val="0439CE">
                  <a:lumMod val="16000"/>
                  <a:lumOff val="8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 name="直接连接符 5"/>
          <p:cNvCxnSpPr/>
          <p:nvPr/>
        </p:nvCxnSpPr>
        <p:spPr>
          <a:xfrm>
            <a:off x="3912922" y="3492168"/>
            <a:ext cx="5256584" cy="33243"/>
          </a:xfrm>
          <a:prstGeom prst="line">
            <a:avLst/>
          </a:prstGeom>
          <a:ln>
            <a:solidFill>
              <a:srgbClr val="002B82"/>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4067944" y="1879346"/>
            <a:ext cx="4608512" cy="1428405"/>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TextBox 11"/>
          <p:cNvSpPr txBox="1"/>
          <p:nvPr/>
        </p:nvSpPr>
        <p:spPr>
          <a:xfrm>
            <a:off x="4202374" y="2107422"/>
            <a:ext cx="4339650" cy="1200329"/>
          </a:xfrm>
          <a:prstGeom prst="rect">
            <a:avLst/>
          </a:prstGeom>
          <a:noFill/>
        </p:spPr>
        <p:txBody>
          <a:bodyPr wrap="none" rtlCol="0">
            <a:spAutoFit/>
          </a:bodyPr>
          <a:lstStyle/>
          <a:p>
            <a:pPr marL="0" lvl="1" algn="ctr"/>
            <a:r>
              <a:rPr lang="zh-CN" altLang="en-US" sz="3600" b="1" dirty="0">
                <a:solidFill>
                  <a:schemeClr val="bg1"/>
                </a:solidFill>
                <a:latin typeface="微软雅黑" panose="020B0503020204020204" charset="-122"/>
                <a:ea typeface="微软雅黑" panose="020B0503020204020204" charset="-122"/>
              </a:rPr>
              <a:t>加强党的组织建设，</a:t>
            </a:r>
            <a:endParaRPr lang="en-US" altLang="zh-CN" sz="3600" b="1" dirty="0">
              <a:solidFill>
                <a:schemeClr val="bg1"/>
              </a:solidFill>
              <a:latin typeface="微软雅黑" panose="020B0503020204020204" charset="-122"/>
              <a:ea typeface="微软雅黑" panose="020B0503020204020204" charset="-122"/>
            </a:endParaRPr>
          </a:p>
          <a:p>
            <a:pPr marL="0" lvl="1" algn="ctr"/>
            <a:r>
              <a:rPr lang="zh-CN" altLang="en-US" sz="3600" b="1" dirty="0">
                <a:solidFill>
                  <a:schemeClr val="bg1"/>
                </a:solidFill>
                <a:latin typeface="微软雅黑" panose="020B0503020204020204" charset="-122"/>
                <a:ea typeface="微软雅黑" panose="020B0503020204020204" charset="-122"/>
              </a:rPr>
              <a:t>为医院发展提供保障</a:t>
            </a:r>
          </a:p>
        </p:txBody>
      </p:sp>
      <p:sp>
        <p:nvSpPr>
          <p:cNvPr id="13" name="椭圆 12"/>
          <p:cNvSpPr/>
          <p:nvPr/>
        </p:nvSpPr>
        <p:spPr>
          <a:xfrm>
            <a:off x="5652120" y="195486"/>
            <a:ext cx="1706187" cy="1541819"/>
          </a:xfrm>
          <a:prstGeom prst="ellipse">
            <a:avLst/>
          </a:prstGeom>
          <a:solidFill>
            <a:schemeClr val="bg1"/>
          </a:solidFill>
          <a:ln w="28575">
            <a:solidFill>
              <a:srgbClr val="F2F2F2"/>
            </a:solidFill>
          </a:ln>
          <a:effectLst>
            <a:innerShdw blurRad="177800" dist="165100" dir="16200000">
              <a:srgbClr val="0439CE">
                <a:alpha val="4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800" b="1" dirty="0">
                <a:solidFill>
                  <a:srgbClr val="002B82"/>
                </a:solidFill>
                <a:latin typeface="微软雅黑" panose="020B0503020204020204" charset="-122"/>
              </a:rPr>
              <a:t>4</a:t>
            </a:r>
            <a:endParaRPr lang="zh-CN" altLang="en-US" sz="13800" b="1" dirty="0">
              <a:solidFill>
                <a:srgbClr val="002B82"/>
              </a:solidFill>
              <a:latin typeface="微软雅黑" panose="020B0503020204020204" charset="-122"/>
            </a:endParaRPr>
          </a:p>
        </p:txBody>
      </p:sp>
    </p:spTree>
    <p:extLst>
      <p:ext uri="{BB962C8B-B14F-4D97-AF65-F5344CB8AC3E}">
        <p14:creationId xmlns:p14="http://schemas.microsoft.com/office/powerpoint/2010/main" val="29771313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95536" y="1275606"/>
            <a:ext cx="4474840" cy="2883768"/>
          </a:xfrm>
        </p:spPr>
        <p:txBody>
          <a:bodyPr>
            <a:normAutofit/>
          </a:bodyPr>
          <a:lstStyle/>
          <a:p>
            <a:pPr>
              <a:lnSpc>
                <a:spcPts val="2000"/>
              </a:lnSpc>
            </a:pPr>
            <a:r>
              <a:rPr lang="zh-CN" altLang="en-US" b="1" dirty="0">
                <a:latin typeface="微软雅黑" panose="020B0503020204020204" charset="-122"/>
                <a:ea typeface="微软雅黑" panose="020B0503020204020204" charset="-122"/>
              </a:rPr>
              <a:t>院党委不断强化党建工作，增强“四个意识”，坚定“四个自信”，做到“两个维护” 。</a:t>
            </a:r>
            <a:endParaRPr lang="en-US" altLang="zh-CN" b="1" dirty="0">
              <a:latin typeface="微软雅黑" panose="020B0503020204020204" charset="-122"/>
              <a:ea typeface="微软雅黑" panose="020B0503020204020204" charset="-122"/>
            </a:endParaRPr>
          </a:p>
          <a:p>
            <a:pPr>
              <a:lnSpc>
                <a:spcPts val="2000"/>
              </a:lnSpc>
            </a:pPr>
            <a:r>
              <a:rPr lang="zh-CN" altLang="en-US" b="1" dirty="0">
                <a:latin typeface="微软雅黑" panose="020B0503020204020204" charset="-122"/>
                <a:ea typeface="微软雅黑" panose="020B0503020204020204" charset="-122"/>
              </a:rPr>
              <a:t>落实公立医院党建的各项工作要求。</a:t>
            </a:r>
            <a:endParaRPr lang="en-US" altLang="zh-CN" b="1" dirty="0">
              <a:latin typeface="微软雅黑" panose="020B0503020204020204" charset="-122"/>
              <a:ea typeface="微软雅黑" panose="020B0503020204020204" charset="-122"/>
            </a:endParaRPr>
          </a:p>
          <a:p>
            <a:pPr>
              <a:lnSpc>
                <a:spcPts val="2000"/>
              </a:lnSpc>
            </a:pPr>
            <a:r>
              <a:rPr lang="zh-CN" altLang="en-US" b="1" dirty="0">
                <a:latin typeface="微软雅黑" panose="020B0503020204020204" charset="-122"/>
                <a:ea typeface="微软雅黑" panose="020B0503020204020204" charset="-122"/>
              </a:rPr>
              <a:t>落实党委领导下的院长负责制。</a:t>
            </a:r>
            <a:endParaRPr lang="en-US" altLang="zh-CN" b="1" dirty="0">
              <a:latin typeface="微软雅黑" panose="020B0503020204020204" charset="-122"/>
              <a:ea typeface="微软雅黑" panose="020B0503020204020204" charset="-122"/>
            </a:endParaRPr>
          </a:p>
          <a:p>
            <a:pPr>
              <a:lnSpc>
                <a:spcPts val="2000"/>
              </a:lnSpc>
            </a:pPr>
            <a:r>
              <a:rPr lang="zh-CN" altLang="en-US" b="1" dirty="0">
                <a:latin typeface="微软雅黑" panose="020B0503020204020204" charset="-122"/>
                <a:ea typeface="微软雅黑" panose="020B0503020204020204" charset="-122"/>
              </a:rPr>
              <a:t>落实党委会、院长办公会议事规则。</a:t>
            </a:r>
          </a:p>
        </p:txBody>
      </p:sp>
      <p:sp>
        <p:nvSpPr>
          <p:cNvPr id="7" name="Text Box 18"/>
          <p:cNvSpPr txBox="1">
            <a:spLocks noChangeArrowheads="1"/>
          </p:cNvSpPr>
          <p:nvPr/>
        </p:nvSpPr>
        <p:spPr bwMode="gray">
          <a:xfrm>
            <a:off x="1331640" y="304846"/>
            <a:ext cx="5976664"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持续加强党的建设</a:t>
            </a:r>
          </a:p>
        </p:txBody>
      </p:sp>
      <p:cxnSp>
        <p:nvCxnSpPr>
          <p:cNvPr id="8" name="直接连接符​​ 14"/>
          <p:cNvCxnSpPr/>
          <p:nvPr/>
        </p:nvCxnSpPr>
        <p:spPr>
          <a:xfrm>
            <a:off x="2627784" y="841609"/>
            <a:ext cx="3384376"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pic>
        <p:nvPicPr>
          <p:cNvPr id="6"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59369" y="1218702"/>
            <a:ext cx="3671887"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9960685"/>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407530"/>
            <a:ext cx="7460697" cy="652052"/>
          </a:xfrm>
        </p:spPr>
        <p:txBody>
          <a:bodyPr/>
          <a:lstStyle/>
          <a:p>
            <a:r>
              <a:rPr lang="zh-CN" altLang="en-US" sz="3600" b="1" dirty="0"/>
              <a:t>胜者思维</a:t>
            </a:r>
          </a:p>
        </p:txBody>
      </p:sp>
      <p:sp>
        <p:nvSpPr>
          <p:cNvPr id="3" name="内容占位符 2"/>
          <p:cNvSpPr>
            <a:spLocks noGrp="1"/>
          </p:cNvSpPr>
          <p:nvPr>
            <p:ph idx="1"/>
          </p:nvPr>
        </p:nvSpPr>
        <p:spPr>
          <a:xfrm>
            <a:off x="4580069" y="1337316"/>
            <a:ext cx="4101353" cy="3394472"/>
          </a:xfrm>
        </p:spPr>
        <p:txBody>
          <a:bodyPr/>
          <a:lstStyle/>
          <a:p>
            <a:r>
              <a:rPr lang="zh-CN" altLang="en-US" b="1" dirty="0"/>
              <a:t>进取本身就是对机遇的寻找、把握与利用。真正的机遇往往藏在挑战的背后。不战胜挑战，就无法赢得机遇。</a:t>
            </a:r>
            <a:endParaRPr lang="en-US" altLang="zh-CN" b="1" dirty="0"/>
          </a:p>
          <a:p>
            <a:endParaRPr lang="en-US" altLang="zh-CN" b="1" dirty="0"/>
          </a:p>
          <a:p>
            <a:r>
              <a:rPr lang="zh-CN" altLang="en-US" b="1" dirty="0"/>
              <a:t>机遇是一种无形的资源，把握机遇就是把握不确定性，需要领导艺术，需要发挥主观能动性。</a:t>
            </a:r>
          </a:p>
        </p:txBody>
      </p:sp>
      <p:sp>
        <p:nvSpPr>
          <p:cNvPr id="12" name="内容占位符 2"/>
          <p:cNvSpPr txBox="1">
            <a:spLocks/>
          </p:cNvSpPr>
          <p:nvPr/>
        </p:nvSpPr>
        <p:spPr bwMode="auto">
          <a:xfrm>
            <a:off x="571500" y="1314450"/>
            <a:ext cx="4101353" cy="3394472"/>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marL="257175" indent="-257175" defTabSz="685800" eaLnBrk="0" hangingPunct="0">
              <a:lnSpc>
                <a:spcPct val="150000"/>
              </a:lnSpc>
              <a:spcBef>
                <a:spcPct val="20000"/>
              </a:spcBef>
              <a:buClr>
                <a:srgbClr val="C00000"/>
              </a:buClr>
              <a:buFont typeface="Wingdings" panose="05000000000000000000" pitchFamily="2" charset="2"/>
              <a:buChar char="n"/>
              <a:defRPr/>
            </a:pPr>
            <a:r>
              <a:rPr kumimoji="1" lang="zh-CN" altLang="en-US" sz="2400" b="1" dirty="0">
                <a:latin typeface="微软雅黑" panose="020B0503020204020204" pitchFamily="34" charset="-122"/>
                <a:ea typeface="微软雅黑" panose="020B0503020204020204" pitchFamily="34" charset="-122"/>
                <a:cs typeface="宋体" panose="02010600030101010101" pitchFamily="2" charset="-122"/>
              </a:rPr>
              <a:t>胜者注重思维的整体性</a:t>
            </a:r>
            <a:endParaRPr kumimoji="1" lang="en-US" altLang="zh-CN" sz="2400" b="1" dirty="0">
              <a:latin typeface="微软雅黑" panose="020B0503020204020204" pitchFamily="34" charset="-122"/>
              <a:ea typeface="微软雅黑" panose="020B0503020204020204" pitchFamily="34" charset="-122"/>
              <a:cs typeface="宋体" panose="02010600030101010101" pitchFamily="2" charset="-122"/>
            </a:endParaRPr>
          </a:p>
          <a:p>
            <a:pPr marL="257175" indent="-257175" defTabSz="685800" eaLnBrk="0" hangingPunct="0">
              <a:lnSpc>
                <a:spcPct val="150000"/>
              </a:lnSpc>
              <a:spcBef>
                <a:spcPct val="20000"/>
              </a:spcBef>
              <a:buClr>
                <a:srgbClr val="C00000"/>
              </a:buClr>
              <a:buFont typeface="Wingdings" panose="05000000000000000000" pitchFamily="2" charset="2"/>
              <a:buChar char="n"/>
              <a:defRPr/>
            </a:pPr>
            <a:r>
              <a:rPr kumimoji="1" lang="zh-CN" altLang="en-US" sz="2400" b="1" dirty="0">
                <a:latin typeface="微软雅黑" panose="020B0503020204020204" pitchFamily="34" charset="-122"/>
                <a:ea typeface="微软雅黑" panose="020B0503020204020204" pitchFamily="34" charset="-122"/>
                <a:cs typeface="宋体" panose="02010600030101010101" pitchFamily="2" charset="-122"/>
              </a:rPr>
              <a:t>胜者注重思维的前瞻性</a:t>
            </a:r>
            <a:endParaRPr kumimoji="1" lang="en-US" altLang="zh-CN" sz="2400" b="1" dirty="0">
              <a:latin typeface="微软雅黑" panose="020B0503020204020204" pitchFamily="34" charset="-122"/>
              <a:ea typeface="微软雅黑" panose="020B0503020204020204" pitchFamily="34" charset="-122"/>
              <a:cs typeface="宋体" panose="02010600030101010101" pitchFamily="2" charset="-122"/>
            </a:endParaRPr>
          </a:p>
          <a:p>
            <a:pPr marL="257175" indent="-257175" defTabSz="685800" eaLnBrk="0" hangingPunct="0">
              <a:lnSpc>
                <a:spcPct val="150000"/>
              </a:lnSpc>
              <a:spcBef>
                <a:spcPct val="20000"/>
              </a:spcBef>
              <a:buClr>
                <a:srgbClr val="C00000"/>
              </a:buClr>
              <a:buFont typeface="Wingdings" panose="05000000000000000000" pitchFamily="2" charset="2"/>
              <a:buChar char="n"/>
              <a:defRPr/>
            </a:pPr>
            <a:r>
              <a:rPr kumimoji="1" lang="zh-CN" altLang="en-US" sz="2400" b="1" dirty="0">
                <a:latin typeface="微软雅黑" panose="020B0503020204020204" pitchFamily="34" charset="-122"/>
                <a:ea typeface="微软雅黑" panose="020B0503020204020204" pitchFamily="34" charset="-122"/>
                <a:cs typeface="宋体" panose="02010600030101010101" pitchFamily="2" charset="-122"/>
              </a:rPr>
              <a:t>胜者注重思维的进取性</a:t>
            </a:r>
          </a:p>
        </p:txBody>
      </p:sp>
      <p:pic>
        <p:nvPicPr>
          <p:cNvPr id="5" name="图片 2" descr="C:/Users/zyc_user/AppData/Local/Temp/kaimatting_20191224103051/output_20191224103059..pngoutput_20191224103059."/>
          <p:cNvPicPr>
            <a:picLocks noChangeAspect="1" noChangeArrowheads="1"/>
          </p:cNvPicPr>
          <p:nvPr/>
        </p:nvPicPr>
        <p:blipFill>
          <a:blip r:embed="rId2"/>
          <a:srcRect/>
          <a:stretch>
            <a:fillRect/>
          </a:stretch>
        </p:blipFill>
        <p:spPr bwMode="auto">
          <a:xfrm>
            <a:off x="1809751" y="3235679"/>
            <a:ext cx="1641944" cy="1640327"/>
          </a:xfrm>
          <a:prstGeom prst="rect">
            <a:avLst/>
          </a:prstGeom>
          <a:noFill/>
          <a:ln w="9525">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1714500" y="0"/>
            <a:ext cx="657225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lgn="dist" eaLnBrk="1" hangingPunct="1">
              <a:lnSpc>
                <a:spcPts val="2875"/>
              </a:lnSpc>
              <a:spcBef>
                <a:spcPct val="0"/>
              </a:spcBef>
              <a:buFontTx/>
              <a:buNone/>
            </a:pPr>
            <a:r>
              <a:rPr lang="zh-CN" altLang="en-US" sz="2400" b="1">
                <a:latin typeface="Calibri" panose="020F0502020204030204" pitchFamily="34" charset="0"/>
                <a:ea typeface="黑体" panose="02010609060101010101" pitchFamily="49" charset="-122"/>
              </a:rPr>
              <a:t>内蒙古包钢医院</a:t>
            </a:r>
            <a:br>
              <a:rPr lang="zh-CN" altLang="en-US" sz="2400" b="1">
                <a:latin typeface="Calibri" panose="020F0502020204030204" pitchFamily="34" charset="0"/>
                <a:ea typeface="黑体" panose="02010609060101010101" pitchFamily="49" charset="-122"/>
              </a:rPr>
            </a:br>
            <a:r>
              <a:rPr lang="zh-CN" altLang="en-US" sz="2400" b="1">
                <a:latin typeface="Calibri" panose="020F0502020204030204" pitchFamily="34" charset="0"/>
                <a:ea typeface="黑体" panose="02010609060101010101" pitchFamily="49" charset="-122"/>
              </a:rPr>
              <a:t>内蒙古医科大学第三附属医院</a:t>
            </a:r>
            <a:br>
              <a:rPr lang="zh-CN" altLang="en-US" sz="2400" b="1">
                <a:latin typeface="Calibri" panose="020F0502020204030204" pitchFamily="34" charset="0"/>
                <a:ea typeface="黑体" panose="02010609060101010101" pitchFamily="49" charset="-122"/>
              </a:rPr>
            </a:br>
            <a:r>
              <a:rPr lang="zh-CN" altLang="en-US" sz="2400" b="1">
                <a:latin typeface="Calibri" panose="020F0502020204030204" pitchFamily="34" charset="0"/>
                <a:ea typeface="黑体" panose="02010609060101010101" pitchFamily="49" charset="-122"/>
              </a:rPr>
              <a:t>内蒙古医科大学第三临床医学院</a:t>
            </a:r>
            <a:endParaRPr lang="zh-CN" altLang="zh-CN" sz="2400" b="1">
              <a:latin typeface="Calibri" panose="020F0502020204030204" pitchFamily="34" charset="0"/>
              <a:ea typeface="黑体" panose="02010609060101010101" pitchFamily="49" charset="-122"/>
            </a:endParaRPr>
          </a:p>
        </p:txBody>
      </p:sp>
      <p:pic>
        <p:nvPicPr>
          <p:cNvPr id="3" name="图片 2" descr="标志1.jpg"/>
          <p:cNvPicPr>
            <a:picLocks noChangeAspect="1" noChangeArrowheads="1"/>
          </p:cNvPicPr>
          <p:nvPr/>
        </p:nvPicPr>
        <p:blipFill>
          <a:blip r:embed="rId2">
            <a:extLst>
              <a:ext uri="{28A0092B-C50C-407E-A947-70E740481C1C}">
                <a14:useLocalDpi xmlns:a14="http://schemas.microsoft.com/office/drawing/2010/main" val="0"/>
              </a:ext>
            </a:extLst>
          </a:blip>
          <a:srcRect b="13678"/>
          <a:stretch>
            <a:fillRect/>
          </a:stretch>
        </p:blipFill>
        <p:spPr bwMode="auto">
          <a:xfrm>
            <a:off x="-357188" y="0"/>
            <a:ext cx="2374901"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2" name="TextBox 5"/>
          <p:cNvSpPr txBox="1">
            <a:spLocks noChangeArrowheads="1"/>
          </p:cNvSpPr>
          <p:nvPr/>
        </p:nvSpPr>
        <p:spPr bwMode="auto">
          <a:xfrm>
            <a:off x="0" y="4357688"/>
            <a:ext cx="91440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Impact" panose="020B080603090205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Impact" panose="020B080603090205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Impact" panose="020B080603090205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Impact" panose="020B0806030902050204" pitchFamily="34" charset="0"/>
                <a:ea typeface="微软雅黑" panose="020B0503020204020204" pitchFamily="34" charset="-122"/>
              </a:defRPr>
            </a:lvl9pPr>
          </a:lstStyle>
          <a:p>
            <a:pPr algn="ctr" eaLnBrk="1" hangingPunct="1">
              <a:lnSpc>
                <a:spcPts val="3900"/>
              </a:lnSpc>
              <a:spcBef>
                <a:spcPct val="0"/>
              </a:spcBef>
              <a:buFontTx/>
              <a:buNone/>
            </a:pPr>
            <a:r>
              <a:rPr lang="zh-CN" altLang="en-US" sz="3600" b="1">
                <a:solidFill>
                  <a:srgbClr val="FF0000"/>
                </a:solidFill>
                <a:latin typeface="黑体" panose="02010609060101010101" pitchFamily="49" charset="-122"/>
                <a:ea typeface="黑体" panose="02010609060101010101" pitchFamily="49" charset="-122"/>
              </a:rPr>
              <a:t>谢 谢！</a:t>
            </a:r>
            <a:endParaRPr lang="zh-TW" altLang="en-US" sz="3600" b="1">
              <a:solidFill>
                <a:srgbClr val="FF0000"/>
              </a:solidFill>
              <a:latin typeface="黑体" panose="02010609060101010101" pitchFamily="49" charset="-122"/>
              <a:ea typeface="黑体" panose="02010609060101010101" pitchFamily="49" charset="-122"/>
            </a:endParaRPr>
          </a:p>
        </p:txBody>
      </p:sp>
      <p:pic>
        <p:nvPicPr>
          <p:cNvPr id="94213" name="Picture 2" descr="C:\Documents and Settings\Administrator\桌面\QQ截图201709130849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0"/>
            <a:ext cx="91440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29319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3000" fill="hold"/>
                                        <p:tgtEl>
                                          <p:spTgt spid="3"/>
                                        </p:tgtEl>
                                        <p:attrNameLst>
                                          <p:attrName>ppt_w</p:attrName>
                                        </p:attrNameLst>
                                      </p:cBhvr>
                                      <p:tavLst>
                                        <p:tav tm="0" fmla="#ppt_w*sin(2.5*pi*$)">
                                          <p:val>
                                            <p:fltVal val="0"/>
                                          </p:val>
                                        </p:tav>
                                        <p:tav tm="100000">
                                          <p:val>
                                            <p:fltVal val="1"/>
                                          </p:val>
                                        </p:tav>
                                      </p:tavLst>
                                    </p:anim>
                                    <p:anim calcmode="lin" valueType="num">
                                      <p:cBhvr>
                                        <p:cTn id="8" dur="3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2"/>
          <p:cNvPicPr>
            <a:picLocks noChangeAspect="1" noChangeArrowheads="1"/>
          </p:cNvPicPr>
          <p:nvPr/>
        </p:nvPicPr>
        <p:blipFill>
          <a:blip r:embed="rId2"/>
          <a:srcRect/>
          <a:stretch>
            <a:fillRect/>
          </a:stretch>
        </p:blipFill>
        <p:spPr bwMode="auto">
          <a:xfrm>
            <a:off x="282179" y="1164432"/>
            <a:ext cx="3476625" cy="3764756"/>
          </a:xfrm>
          <a:prstGeom prst="rect">
            <a:avLst/>
          </a:prstGeom>
          <a:noFill/>
          <a:ln w="9525">
            <a:noFill/>
            <a:miter lim="800000"/>
            <a:headEnd/>
            <a:tailEnd/>
          </a:ln>
        </p:spPr>
      </p:pic>
      <p:sp>
        <p:nvSpPr>
          <p:cNvPr id="100354" name="标题 4"/>
          <p:cNvSpPr>
            <a:spLocks noGrp="1"/>
          </p:cNvSpPr>
          <p:nvPr>
            <p:ph type="title"/>
          </p:nvPr>
        </p:nvSpPr>
        <p:spPr>
          <a:xfrm>
            <a:off x="927498" y="205979"/>
            <a:ext cx="8036990" cy="709587"/>
          </a:xfrm>
        </p:spPr>
        <p:txBody>
          <a:bodyPr/>
          <a:lstStyle/>
          <a:p>
            <a:r>
              <a:rPr lang="en-US" altLang="zh-CN" sz="1800" b="1" dirty="0">
                <a:solidFill>
                  <a:srgbClr val="FF0000"/>
                </a:solidFill>
                <a:latin typeface="楷体_GB2312"/>
                <a:ea typeface="楷体_GB2312"/>
                <a:cs typeface="楷体_GB2312"/>
              </a:rPr>
              <a:t>2018</a:t>
            </a:r>
            <a:r>
              <a:rPr lang="zh-CN" altLang="en-US" sz="1800" b="1" dirty="0">
                <a:solidFill>
                  <a:srgbClr val="FF0000"/>
                </a:solidFill>
                <a:latin typeface="楷体_GB2312"/>
                <a:ea typeface="楷体_GB2312"/>
                <a:cs typeface="楷体_GB2312"/>
              </a:rPr>
              <a:t>年</a:t>
            </a:r>
            <a:r>
              <a:rPr lang="en-US" altLang="zh-CN" sz="1800" b="1" dirty="0">
                <a:solidFill>
                  <a:srgbClr val="FF0000"/>
                </a:solidFill>
                <a:latin typeface="楷体_GB2312"/>
                <a:ea typeface="楷体_GB2312"/>
                <a:cs typeface="楷体_GB2312"/>
              </a:rPr>
              <a:t>12</a:t>
            </a:r>
            <a:r>
              <a:rPr lang="zh-CN" altLang="en-US" sz="1800" b="1" dirty="0">
                <a:solidFill>
                  <a:srgbClr val="FF0000"/>
                </a:solidFill>
                <a:latin typeface="楷体_GB2312"/>
                <a:ea typeface="楷体_GB2312"/>
                <a:cs typeface="楷体_GB2312"/>
              </a:rPr>
              <a:t>月</a:t>
            </a:r>
            <a:r>
              <a:rPr lang="en-US" altLang="zh-CN" sz="1800" b="1" dirty="0">
                <a:solidFill>
                  <a:srgbClr val="FF0000"/>
                </a:solidFill>
                <a:latin typeface="楷体_GB2312"/>
                <a:ea typeface="楷体_GB2312"/>
                <a:cs typeface="楷体_GB2312"/>
              </a:rPr>
              <a:t>29</a:t>
            </a:r>
            <a:r>
              <a:rPr lang="zh-CN" altLang="en-US" sz="1800" b="1" dirty="0">
                <a:solidFill>
                  <a:srgbClr val="FF0000"/>
                </a:solidFill>
                <a:latin typeface="楷体_GB2312"/>
                <a:ea typeface="楷体_GB2312"/>
                <a:cs typeface="楷体_GB2312"/>
              </a:rPr>
              <a:t>日，包钢（集团）公司与包头市人民政府正式签署医院移交接收协议，内蒙古包钢医院成为包头市政府（举办）直属的企业性质的公立医院</a:t>
            </a:r>
            <a:endParaRPr lang="zh-CN" altLang="en-US" sz="1800" b="1" dirty="0">
              <a:solidFill>
                <a:srgbClr val="FF0000"/>
              </a:solidFill>
            </a:endParaRPr>
          </a:p>
        </p:txBody>
      </p:sp>
      <p:pic>
        <p:nvPicPr>
          <p:cNvPr id="100355" name="Picture 2"/>
          <p:cNvPicPr>
            <a:picLocks noChangeAspect="1" noChangeArrowheads="1"/>
          </p:cNvPicPr>
          <p:nvPr/>
        </p:nvPicPr>
        <p:blipFill>
          <a:blip r:embed="rId3"/>
          <a:srcRect/>
          <a:stretch>
            <a:fillRect/>
          </a:stretch>
        </p:blipFill>
        <p:spPr bwMode="auto">
          <a:xfrm>
            <a:off x="3840956" y="1589485"/>
            <a:ext cx="5039916" cy="2612231"/>
          </a:xfrm>
          <a:prstGeom prst="rect">
            <a:avLst/>
          </a:prstGeom>
          <a:noFill/>
          <a:ln w="9525">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zh-CN" altLang="en-US" dirty="0"/>
              <a:t>医院基本情况</a:t>
            </a:r>
          </a:p>
        </p:txBody>
      </p:sp>
      <p:sp>
        <p:nvSpPr>
          <p:cNvPr id="3" name="内容占位符 2"/>
          <p:cNvSpPr>
            <a:spLocks noGrp="1"/>
          </p:cNvSpPr>
          <p:nvPr>
            <p:ph idx="1"/>
          </p:nvPr>
        </p:nvSpPr>
        <p:spPr>
          <a:xfrm>
            <a:off x="566060" y="1221581"/>
            <a:ext cx="8254412" cy="3545682"/>
          </a:xfrm>
        </p:spPr>
        <p:txBody>
          <a:bodyPr>
            <a:noAutofit/>
          </a:bodyPr>
          <a:lstStyle/>
          <a:p>
            <a:pPr>
              <a:lnSpc>
                <a:spcPts val="2000"/>
              </a:lnSpc>
              <a:spcBef>
                <a:spcPts val="0"/>
              </a:spcBef>
            </a:pPr>
            <a:r>
              <a:rPr lang="zh-CN" altLang="en-US" b="1" dirty="0">
                <a:latin typeface="微软雅黑" panose="020B0503020204020204" charset="-122"/>
                <a:ea typeface="微软雅黑" panose="020B0503020204020204" charset="-122"/>
              </a:rPr>
              <a:t>编制床位</a:t>
            </a:r>
            <a:r>
              <a:rPr lang="en-US" altLang="zh-CN" b="1" dirty="0">
                <a:latin typeface="微软雅黑" panose="020B0503020204020204" charset="-122"/>
                <a:ea typeface="微软雅黑" panose="020B0503020204020204" charset="-122"/>
              </a:rPr>
              <a:t>1300</a:t>
            </a:r>
            <a:r>
              <a:rPr lang="zh-CN" altLang="en-US" b="1" dirty="0">
                <a:latin typeface="微软雅黑" panose="020B0503020204020204" charset="-122"/>
                <a:ea typeface="微软雅黑" panose="020B0503020204020204" charset="-122"/>
              </a:rPr>
              <a:t>张，开放床位</a:t>
            </a:r>
            <a:r>
              <a:rPr lang="en-US" b="1" dirty="0">
                <a:latin typeface="微软雅黑" panose="020B0503020204020204" charset="-122"/>
                <a:ea typeface="微软雅黑" panose="020B0503020204020204" charset="-122"/>
              </a:rPr>
              <a:t>1630</a:t>
            </a:r>
            <a:r>
              <a:rPr lang="zh-CN" altLang="en-US" b="1" dirty="0">
                <a:latin typeface="微软雅黑" panose="020B0503020204020204" charset="-122"/>
                <a:ea typeface="微软雅黑" panose="020B0503020204020204" charset="-122"/>
              </a:rPr>
              <a:t>张。</a:t>
            </a:r>
            <a:endParaRPr lang="en-US" altLang="zh-CN" b="1" dirty="0">
              <a:latin typeface="微软雅黑" panose="020B0503020204020204" charset="-122"/>
              <a:ea typeface="微软雅黑" panose="020B0503020204020204" charset="-122"/>
            </a:endParaRPr>
          </a:p>
          <a:p>
            <a:pPr>
              <a:lnSpc>
                <a:spcPts val="2000"/>
              </a:lnSpc>
              <a:spcBef>
                <a:spcPts val="0"/>
              </a:spcBef>
            </a:pPr>
            <a:r>
              <a:rPr lang="zh-CN" altLang="en-US" b="1" dirty="0">
                <a:latin typeface="微软雅黑" panose="020B0503020204020204" charset="-122"/>
                <a:ea typeface="微软雅黑" panose="020B0503020204020204" charset="-122"/>
              </a:rPr>
              <a:t>医院拥有员工</a:t>
            </a:r>
            <a:r>
              <a:rPr lang="en-US" altLang="zh-CN" b="1" dirty="0">
                <a:latin typeface="微软雅黑" panose="020B0503020204020204" charset="-122"/>
                <a:ea typeface="微软雅黑" panose="020B0503020204020204" charset="-122"/>
              </a:rPr>
              <a:t>2091</a:t>
            </a:r>
            <a:r>
              <a:rPr lang="zh-CN" altLang="en-US" b="1" dirty="0">
                <a:latin typeface="微软雅黑" panose="020B0503020204020204" charset="-122"/>
                <a:ea typeface="微软雅黑" panose="020B0503020204020204" charset="-122"/>
              </a:rPr>
              <a:t>人（院本部</a:t>
            </a:r>
            <a:r>
              <a:rPr lang="en-US" altLang="zh-CN" b="1" dirty="0">
                <a:latin typeface="微软雅黑" panose="020B0503020204020204" charset="-122"/>
                <a:ea typeface="微软雅黑" panose="020B0503020204020204" charset="-122"/>
              </a:rPr>
              <a:t>1784</a:t>
            </a:r>
            <a:r>
              <a:rPr lang="zh-CN" altLang="en-US" b="1" dirty="0">
                <a:latin typeface="微软雅黑" panose="020B0503020204020204" charset="-122"/>
                <a:ea typeface="微软雅黑" panose="020B0503020204020204" charset="-122"/>
              </a:rPr>
              <a:t>人、社区</a:t>
            </a:r>
            <a:r>
              <a:rPr lang="en-US" altLang="zh-CN" b="1" dirty="0">
                <a:latin typeface="微软雅黑" panose="020B0503020204020204" charset="-122"/>
                <a:ea typeface="微软雅黑" panose="020B0503020204020204" charset="-122"/>
              </a:rPr>
              <a:t>307</a:t>
            </a:r>
            <a:r>
              <a:rPr lang="zh-CN" altLang="en-US" b="1" dirty="0">
                <a:latin typeface="微软雅黑" panose="020B0503020204020204" charset="-122"/>
                <a:ea typeface="微软雅黑" panose="020B0503020204020204" charset="-122"/>
              </a:rPr>
              <a:t>人）；高级职称</a:t>
            </a:r>
            <a:r>
              <a:rPr lang="en-US" altLang="zh-CN" b="1" dirty="0">
                <a:latin typeface="微软雅黑" panose="020B0503020204020204" charset="-122"/>
                <a:ea typeface="微软雅黑" panose="020B0503020204020204" charset="-122"/>
              </a:rPr>
              <a:t>740</a:t>
            </a:r>
            <a:r>
              <a:rPr lang="zh-CN" altLang="en-US" b="1" dirty="0">
                <a:latin typeface="微软雅黑" panose="020B0503020204020204" charset="-122"/>
                <a:ea typeface="微软雅黑" panose="020B0503020204020204" charset="-122"/>
              </a:rPr>
              <a:t>人（正高</a:t>
            </a:r>
            <a:r>
              <a:rPr lang="en-US" altLang="zh-CN" b="1" dirty="0">
                <a:latin typeface="微软雅黑" panose="020B0503020204020204" charset="-122"/>
                <a:ea typeface="微软雅黑" panose="020B0503020204020204" charset="-122"/>
              </a:rPr>
              <a:t>193</a:t>
            </a:r>
            <a:r>
              <a:rPr lang="zh-CN" altLang="en-US" b="1" dirty="0">
                <a:latin typeface="微软雅黑" panose="020B0503020204020204" charset="-122"/>
                <a:ea typeface="微软雅黑" panose="020B0503020204020204" charset="-122"/>
              </a:rPr>
              <a:t>人、副高</a:t>
            </a:r>
            <a:r>
              <a:rPr lang="en-US" altLang="zh-CN" b="1" dirty="0">
                <a:latin typeface="微软雅黑" panose="020B0503020204020204" charset="-122"/>
                <a:ea typeface="微软雅黑" panose="020B0503020204020204" charset="-122"/>
              </a:rPr>
              <a:t>547</a:t>
            </a:r>
            <a:r>
              <a:rPr lang="zh-CN" altLang="en-US" b="1" dirty="0">
                <a:latin typeface="微软雅黑" panose="020B0503020204020204" charset="-122"/>
                <a:ea typeface="微软雅黑" panose="020B0503020204020204" charset="-122"/>
              </a:rPr>
              <a:t>人）；博士</a:t>
            </a:r>
            <a:r>
              <a:rPr lang="en-US" altLang="zh-CN" b="1" dirty="0">
                <a:latin typeface="微软雅黑" panose="020B0503020204020204" charset="-122"/>
                <a:ea typeface="微软雅黑" panose="020B0503020204020204" charset="-122"/>
              </a:rPr>
              <a:t>20</a:t>
            </a:r>
            <a:r>
              <a:rPr lang="zh-CN" altLang="en-US" b="1" dirty="0">
                <a:latin typeface="微软雅黑" panose="020B0503020204020204" charset="-122"/>
                <a:ea typeface="微软雅黑" panose="020B0503020204020204" charset="-122"/>
              </a:rPr>
              <a:t>人、硕士</a:t>
            </a:r>
            <a:r>
              <a:rPr lang="en-US" altLang="zh-CN" b="1" dirty="0">
                <a:latin typeface="微软雅黑" panose="020B0503020204020204" charset="-122"/>
                <a:ea typeface="微软雅黑" panose="020B0503020204020204" charset="-122"/>
              </a:rPr>
              <a:t>335</a:t>
            </a:r>
            <a:r>
              <a:rPr lang="zh-CN" altLang="en-US" b="1" dirty="0">
                <a:latin typeface="微软雅黑" panose="020B0503020204020204" charset="-122"/>
                <a:ea typeface="微软雅黑" panose="020B0503020204020204" charset="-122"/>
              </a:rPr>
              <a:t>人。</a:t>
            </a:r>
            <a:r>
              <a:rPr lang="zh-CN" altLang="en-US" sz="1400" b="1" dirty="0">
                <a:latin typeface="微软雅黑" panose="020B0503020204020204" charset="-122"/>
                <a:ea typeface="微软雅黑" panose="020B0503020204020204" charset="-122"/>
              </a:rPr>
              <a:t>（截止</a:t>
            </a:r>
            <a:r>
              <a:rPr lang="en-US" altLang="zh-CN" sz="1400" b="1" dirty="0">
                <a:latin typeface="微软雅黑" panose="020B0503020204020204" charset="-122"/>
                <a:ea typeface="微软雅黑" panose="020B0503020204020204" charset="-122"/>
              </a:rPr>
              <a:t>2020</a:t>
            </a:r>
            <a:r>
              <a:rPr lang="zh-CN" altLang="en-US" sz="1400" b="1" dirty="0">
                <a:latin typeface="微软雅黑" panose="020B0503020204020204" charset="-122"/>
                <a:ea typeface="微软雅黑" panose="020B0503020204020204" charset="-122"/>
              </a:rPr>
              <a:t>年</a:t>
            </a:r>
            <a:r>
              <a:rPr lang="en-US" altLang="zh-CN" sz="1400" b="1" dirty="0">
                <a:latin typeface="微软雅黑" panose="020B0503020204020204" charset="-122"/>
                <a:ea typeface="微软雅黑" panose="020B0503020204020204" charset="-122"/>
              </a:rPr>
              <a:t>12</a:t>
            </a:r>
            <a:r>
              <a:rPr lang="zh-CN" altLang="en-US" sz="1400" b="1" dirty="0">
                <a:latin typeface="微软雅黑" panose="020B0503020204020204" charset="-122"/>
                <a:ea typeface="微软雅黑" panose="020B0503020204020204" charset="-122"/>
              </a:rPr>
              <a:t>月底）</a:t>
            </a:r>
            <a:endParaRPr lang="en-US" altLang="zh-CN" sz="1400" b="1" dirty="0">
              <a:latin typeface="微软雅黑" panose="020B0503020204020204" charset="-122"/>
              <a:ea typeface="微软雅黑" panose="020B0503020204020204" charset="-122"/>
            </a:endParaRPr>
          </a:p>
          <a:p>
            <a:pPr>
              <a:lnSpc>
                <a:spcPts val="2000"/>
              </a:lnSpc>
              <a:spcBef>
                <a:spcPts val="0"/>
              </a:spcBef>
            </a:pPr>
            <a:r>
              <a:rPr lang="zh-CN" altLang="en-US" b="1" dirty="0"/>
              <a:t>学科、专科、亚专业、亚专科带头人</a:t>
            </a:r>
            <a:r>
              <a:rPr lang="en-US" altLang="zh-CN" b="1" dirty="0"/>
              <a:t>219</a:t>
            </a:r>
            <a:r>
              <a:rPr lang="zh-CN" altLang="en-US" b="1" dirty="0"/>
              <a:t>人。</a:t>
            </a:r>
            <a:endParaRPr lang="en-US" altLang="zh-CN" b="1" dirty="0"/>
          </a:p>
          <a:p>
            <a:pPr>
              <a:lnSpc>
                <a:spcPts val="2000"/>
              </a:lnSpc>
              <a:spcBef>
                <a:spcPts val="0"/>
              </a:spcBef>
            </a:pPr>
            <a:r>
              <a:rPr lang="zh-CN" altLang="en-US" b="1" dirty="0"/>
              <a:t>占地面积</a:t>
            </a:r>
            <a:r>
              <a:rPr lang="en-US" altLang="zh-CN" b="1" dirty="0"/>
              <a:t>6.25</a:t>
            </a:r>
            <a:r>
              <a:rPr lang="zh-CN" altLang="en-US" b="1" dirty="0"/>
              <a:t>万平方米；建筑面积</a:t>
            </a:r>
            <a:r>
              <a:rPr lang="en-US" altLang="zh-CN" b="1" dirty="0"/>
              <a:t>15.18</a:t>
            </a:r>
            <a:r>
              <a:rPr lang="zh-CN" altLang="en-US" b="1" dirty="0"/>
              <a:t>万平方米；</a:t>
            </a:r>
            <a:r>
              <a:rPr lang="en-US" b="1" dirty="0"/>
              <a:t>资产总额</a:t>
            </a:r>
            <a:r>
              <a:rPr lang="en-US" altLang="zh-CN" b="1" dirty="0"/>
              <a:t>10.28</a:t>
            </a:r>
            <a:r>
              <a:rPr lang="en-US" b="1" dirty="0"/>
              <a:t>亿元</a:t>
            </a:r>
            <a:r>
              <a:rPr lang="zh-CN" altLang="en-US" b="1" dirty="0"/>
              <a:t>。</a:t>
            </a:r>
          </a:p>
          <a:p>
            <a:pPr>
              <a:lnSpc>
                <a:spcPts val="2000"/>
              </a:lnSpc>
              <a:spcBef>
                <a:spcPts val="0"/>
              </a:spcBef>
            </a:pPr>
            <a:endParaRPr lang="zh-CN" altLang="en-US" b="1" dirty="0">
              <a:latin typeface="微软雅黑" panose="020B0503020204020204" charset="-122"/>
              <a:ea typeface="微软雅黑" panose="020B0503020204020204" charset="-122"/>
            </a:endParaRPr>
          </a:p>
        </p:txBody>
      </p:sp>
      <p:pic>
        <p:nvPicPr>
          <p:cNvPr id="5" name="图片 1"/>
          <p:cNvPicPr>
            <a:picLocks noChangeAspect="1"/>
          </p:cNvPicPr>
          <p:nvPr/>
        </p:nvPicPr>
        <p:blipFill>
          <a:blip r:embed="rId2"/>
          <a:srcRect/>
          <a:stretch>
            <a:fillRect/>
          </a:stretch>
        </p:blipFill>
        <p:spPr bwMode="auto">
          <a:xfrm>
            <a:off x="636123" y="2571750"/>
            <a:ext cx="6312141" cy="2373978"/>
          </a:xfrm>
          <a:prstGeom prst="rect">
            <a:avLst/>
          </a:prstGeom>
          <a:noFill/>
          <a:ln w="9525">
            <a:noFill/>
            <a:miter lim="800000"/>
            <a:headEnd/>
            <a:tailEnd/>
          </a:ln>
        </p:spPr>
      </p:pic>
    </p:spTree>
    <p:extLst>
      <p:ext uri="{BB962C8B-B14F-4D97-AF65-F5344CB8AC3E}">
        <p14:creationId xmlns:p14="http://schemas.microsoft.com/office/powerpoint/2010/main" val="4082275097"/>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标题 1"/>
          <p:cNvSpPr>
            <a:spLocks noGrp="1"/>
          </p:cNvSpPr>
          <p:nvPr>
            <p:ph type="title"/>
          </p:nvPr>
        </p:nvSpPr>
        <p:spPr/>
        <p:txBody>
          <a:bodyPr/>
          <a:lstStyle/>
          <a:p>
            <a:r>
              <a:rPr lang="zh-CN" altLang="en-US"/>
              <a:t>内蒙古包钢医院（事业法人机构）</a:t>
            </a:r>
          </a:p>
        </p:txBody>
      </p:sp>
      <p:sp>
        <p:nvSpPr>
          <p:cNvPr id="109570" name="内容占位符 2"/>
          <p:cNvSpPr>
            <a:spLocks noGrp="1"/>
          </p:cNvSpPr>
          <p:nvPr>
            <p:ph idx="1"/>
          </p:nvPr>
        </p:nvSpPr>
        <p:spPr>
          <a:xfrm>
            <a:off x="251520" y="1200151"/>
            <a:ext cx="8712968" cy="3394472"/>
          </a:xfrm>
        </p:spPr>
        <p:txBody>
          <a:bodyPr>
            <a:normAutofit/>
          </a:bodyPr>
          <a:lstStyle/>
          <a:p>
            <a:r>
              <a:rPr lang="en-US" altLang="zh-CN" sz="1500" b="1" dirty="0"/>
              <a:t>1.</a:t>
            </a:r>
            <a:r>
              <a:rPr lang="zh-CN" altLang="en-US" sz="1500" b="1" dirty="0"/>
              <a:t>科学研究机构</a:t>
            </a:r>
            <a:r>
              <a:rPr lang="en-US" altLang="zh-CN" sz="1500" b="1" dirty="0"/>
              <a:t>5</a:t>
            </a:r>
            <a:r>
              <a:rPr lang="zh-CN" altLang="en-US" sz="1500" b="1" dirty="0"/>
              <a:t>个。</a:t>
            </a:r>
          </a:p>
          <a:p>
            <a:pPr>
              <a:buFont typeface="Wingdings" panose="05000000000000000000" pitchFamily="2" charset="2"/>
              <a:buNone/>
            </a:pPr>
            <a:r>
              <a:rPr lang="zh-CN" altLang="en-US" sz="1200" b="1" dirty="0"/>
              <a:t>      内蒙古自治区研究所</a:t>
            </a:r>
            <a:r>
              <a:rPr lang="en-US" altLang="zh-CN" sz="1200" b="1" dirty="0"/>
              <a:t>2</a:t>
            </a:r>
            <a:r>
              <a:rPr lang="zh-CN" altLang="en-US" sz="1200" b="1" dirty="0"/>
              <a:t>个（事业法人机构）：</a:t>
            </a:r>
            <a:r>
              <a:rPr lang="zh-CN" altLang="en-US" sz="1100" b="1" dirty="0"/>
              <a:t>内蒙古烧伤医学研究所、内蒙古呼吸与危重症研究所。</a:t>
            </a:r>
          </a:p>
          <a:p>
            <a:pPr>
              <a:buFont typeface="Wingdings" panose="05000000000000000000" pitchFamily="2" charset="2"/>
              <a:buNone/>
            </a:pPr>
            <a:r>
              <a:rPr lang="zh-CN" altLang="en-US" sz="1200" b="1" dirty="0"/>
              <a:t>      包头市研究所</a:t>
            </a:r>
            <a:r>
              <a:rPr lang="en-US" altLang="zh-CN" sz="1200" b="1" dirty="0"/>
              <a:t>3</a:t>
            </a:r>
            <a:r>
              <a:rPr lang="zh-CN" altLang="en-US" sz="1200" b="1" dirty="0"/>
              <a:t>个（民非组织机构）：</a:t>
            </a:r>
            <a:r>
              <a:rPr lang="zh-CN" altLang="en-US" sz="1100" b="1" dirty="0"/>
              <a:t>包头市内分泌与代谢病研究所、包头市冠心病及大血管病研究所、包头市泌尿外科研究所。</a:t>
            </a:r>
          </a:p>
          <a:p>
            <a:r>
              <a:rPr lang="en-US" altLang="zh-CN" sz="1500" b="1" dirty="0"/>
              <a:t>2.</a:t>
            </a:r>
            <a:r>
              <a:rPr lang="zh-CN" altLang="en-US" sz="1500" b="1" dirty="0"/>
              <a:t>二级康复专科医院</a:t>
            </a:r>
            <a:r>
              <a:rPr lang="en-US" altLang="zh-CN" sz="1500" b="1" dirty="0"/>
              <a:t>1</a:t>
            </a:r>
            <a:r>
              <a:rPr lang="zh-CN" altLang="en-US" sz="1500" b="1" dirty="0"/>
              <a:t>所（事业法人机构） ：</a:t>
            </a:r>
            <a:r>
              <a:rPr lang="zh-CN" altLang="en-US" sz="1100" b="1" dirty="0"/>
              <a:t>内蒙古包钢康复医院</a:t>
            </a:r>
            <a:r>
              <a:rPr lang="en-US" altLang="zh-CN" sz="1100" b="1" dirty="0"/>
              <a:t>(</a:t>
            </a:r>
            <a:r>
              <a:rPr lang="zh-CN" altLang="en-US" sz="1100" b="1" dirty="0"/>
              <a:t>康复院区，昆区白云办事处社区卫生服务中心</a:t>
            </a:r>
            <a:r>
              <a:rPr lang="en-US" altLang="zh-CN" sz="1100" b="1" dirty="0"/>
              <a:t>)</a:t>
            </a:r>
            <a:r>
              <a:rPr lang="zh-CN" altLang="en-US" sz="1100" b="1" dirty="0"/>
              <a:t> 。</a:t>
            </a:r>
          </a:p>
          <a:p>
            <a:r>
              <a:rPr lang="en-US" altLang="zh-CN" sz="1500" b="1" dirty="0"/>
              <a:t>3.</a:t>
            </a:r>
            <a:r>
              <a:rPr lang="zh-CN" altLang="en-US" sz="1500" b="1" dirty="0"/>
              <a:t>独立运营的基层医疗服务机构</a:t>
            </a:r>
            <a:r>
              <a:rPr lang="en-US" altLang="zh-CN" sz="1500" b="1" dirty="0"/>
              <a:t>6</a:t>
            </a:r>
            <a:r>
              <a:rPr lang="zh-CN" altLang="en-US" sz="1500" b="1" dirty="0"/>
              <a:t>个（事业法人机构） 。</a:t>
            </a:r>
          </a:p>
          <a:p>
            <a:pPr>
              <a:lnSpc>
                <a:spcPct val="110000"/>
              </a:lnSpc>
              <a:buFont typeface="Wingdings" panose="05000000000000000000" pitchFamily="2" charset="2"/>
              <a:buNone/>
            </a:pPr>
            <a:r>
              <a:rPr lang="zh-CN" altLang="en-US" sz="1200" b="1" dirty="0"/>
              <a:t>      社区卫生服务中心与院区合署办公</a:t>
            </a:r>
            <a:r>
              <a:rPr lang="en-US" altLang="zh-CN" sz="1200" b="1" dirty="0"/>
              <a:t>3</a:t>
            </a:r>
            <a:r>
              <a:rPr lang="zh-CN" altLang="en-US" sz="1200" b="1" dirty="0"/>
              <a:t>个：</a:t>
            </a:r>
            <a:r>
              <a:rPr lang="zh-CN" altLang="en-US" sz="1100" b="1" dirty="0"/>
              <a:t>济困院区（昆区友谊办事处社区卫生服务中心）、中西医院区（昆区少先办事处友谊</a:t>
            </a:r>
            <a:r>
              <a:rPr lang="en-US" altLang="zh-CN" sz="1100" b="1" dirty="0"/>
              <a:t>15</a:t>
            </a:r>
            <a:r>
              <a:rPr lang="zh-CN" altLang="en-US" sz="1100" b="1" dirty="0"/>
              <a:t>街坊社区卫生服务中心）、职业病院区（昆区黄河办事处社区卫生服务中心）。</a:t>
            </a:r>
          </a:p>
          <a:p>
            <a:pPr>
              <a:buFont typeface="Wingdings" panose="05000000000000000000" pitchFamily="2" charset="2"/>
              <a:buNone/>
            </a:pPr>
            <a:r>
              <a:rPr lang="zh-CN" altLang="en-US" sz="1200" b="1" dirty="0"/>
              <a:t>      单独运行的社区卫生服务中心</a:t>
            </a:r>
            <a:r>
              <a:rPr lang="en-US" altLang="zh-CN" sz="1200" b="1" dirty="0"/>
              <a:t>2</a:t>
            </a:r>
            <a:r>
              <a:rPr lang="zh-CN" altLang="en-US" sz="1200" b="1" dirty="0"/>
              <a:t>个：</a:t>
            </a:r>
            <a:r>
              <a:rPr lang="zh-CN" altLang="en-US" sz="1100" b="1" dirty="0"/>
              <a:t>昆区少先路办事处友谊</a:t>
            </a:r>
            <a:r>
              <a:rPr lang="en-US" altLang="zh-CN" sz="1100" b="1" dirty="0"/>
              <a:t>18</a:t>
            </a:r>
            <a:r>
              <a:rPr lang="zh-CN" altLang="en-US" sz="1100" b="1" dirty="0"/>
              <a:t>街坊社区卫生服务中心、昆区林荫办事处社区卫生服务中心。</a:t>
            </a:r>
          </a:p>
          <a:p>
            <a:pPr>
              <a:buFont typeface="Wingdings" panose="05000000000000000000" pitchFamily="2" charset="2"/>
              <a:buNone/>
            </a:pPr>
            <a:r>
              <a:rPr lang="zh-CN" altLang="en-US" sz="1200" b="1" dirty="0"/>
              <a:t>      门诊部</a:t>
            </a:r>
            <a:r>
              <a:rPr lang="en-US" altLang="zh-CN" sz="1200" b="1" dirty="0"/>
              <a:t>1</a:t>
            </a:r>
            <a:r>
              <a:rPr lang="zh-CN" altLang="en-US" sz="1200" b="1" dirty="0"/>
              <a:t>个：</a:t>
            </a:r>
            <a:r>
              <a:rPr lang="zh-CN" altLang="en-US" sz="1100" b="1" dirty="0"/>
              <a:t>内蒙古包钢医院厂区综合门诊部（下设</a:t>
            </a:r>
            <a:r>
              <a:rPr lang="en-US" altLang="zh-CN" sz="1100" b="1" dirty="0"/>
              <a:t>3</a:t>
            </a:r>
            <a:r>
              <a:rPr lang="zh-CN" altLang="en-US" sz="1100" b="1" dirty="0"/>
              <a:t>个职业健康卫生所）。</a:t>
            </a:r>
          </a:p>
          <a:p>
            <a:r>
              <a:rPr lang="en-US" altLang="zh-CN" sz="1500" b="1" dirty="0"/>
              <a:t>4.</a:t>
            </a:r>
            <a:r>
              <a:rPr lang="zh-CN" altLang="en-US" sz="1500" b="1" dirty="0"/>
              <a:t> 独资公司</a:t>
            </a:r>
            <a:r>
              <a:rPr lang="en-US" altLang="zh-CN" sz="1500" b="1" dirty="0"/>
              <a:t>1</a:t>
            </a:r>
            <a:r>
              <a:rPr lang="zh-CN" altLang="en-US" sz="1500" b="1" dirty="0"/>
              <a:t>个（企业法人机构） </a:t>
            </a:r>
            <a:r>
              <a:rPr lang="zh-CN" altLang="en-US" sz="1100" b="1" dirty="0"/>
              <a:t>：包头市拓康医疗服务有限公司。</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1203598"/>
            <a:ext cx="5011066" cy="3545682"/>
          </a:xfrm>
        </p:spPr>
        <p:txBody>
          <a:bodyPr>
            <a:normAutofit/>
          </a:bodyPr>
          <a:lstStyle/>
          <a:p>
            <a:pPr marL="50006" indent="228600" algn="just">
              <a:lnSpc>
                <a:spcPts val="1900"/>
              </a:lnSpc>
              <a:spcBef>
                <a:spcPts val="600"/>
              </a:spcBef>
              <a:defRPr/>
            </a:pPr>
            <a:r>
              <a:rPr lang="zh-CN" altLang="zh-CN" sz="1300" b="1" dirty="0">
                <a:latin typeface="微软雅黑" panose="020B0503020204020204" charset="-122"/>
                <a:ea typeface="微软雅黑" panose="020B0503020204020204" charset="-122"/>
              </a:rPr>
              <a:t>奋斗一个目标</a:t>
            </a:r>
            <a:r>
              <a:rPr lang="zh-CN" altLang="en-US" sz="1300" b="1" dirty="0">
                <a:latin typeface="微软雅黑" panose="020B0503020204020204" charset="-122"/>
                <a:ea typeface="微软雅黑" panose="020B0503020204020204" charset="-122"/>
              </a:rPr>
              <a:t>。</a:t>
            </a:r>
            <a:r>
              <a:rPr lang="zh-CN" altLang="zh-CN" sz="1300" b="1" dirty="0">
                <a:latin typeface="微软雅黑" panose="020B0503020204020204" charset="-122"/>
                <a:ea typeface="微软雅黑" panose="020B0503020204020204" charset="-122"/>
              </a:rPr>
              <a:t>建设区域最好的医院，老百姓最信得过的医院。</a:t>
            </a:r>
            <a:endParaRPr lang="en-US" altLang="zh-CN" sz="1300" b="1" dirty="0">
              <a:latin typeface="微软雅黑" panose="020B0503020204020204" charset="-122"/>
              <a:ea typeface="微软雅黑" panose="020B0503020204020204" charset="-122"/>
            </a:endParaRPr>
          </a:p>
          <a:p>
            <a:pPr marL="50006" indent="228600" algn="just">
              <a:lnSpc>
                <a:spcPts val="1900"/>
              </a:lnSpc>
              <a:spcBef>
                <a:spcPts val="600"/>
              </a:spcBef>
              <a:defRPr/>
            </a:pPr>
            <a:r>
              <a:rPr lang="zh-CN" altLang="zh-CN" sz="1300" b="1" dirty="0">
                <a:latin typeface="微软雅黑" panose="020B0503020204020204" charset="-122"/>
                <a:ea typeface="微软雅黑" panose="020B0503020204020204" charset="-122"/>
              </a:rPr>
              <a:t>加强质量管理体系和运营管理体系两条管理主线建设。</a:t>
            </a:r>
            <a:endParaRPr lang="en-US" altLang="zh-CN" sz="1300" b="1" dirty="0">
              <a:latin typeface="微软雅黑" panose="020B0503020204020204" charset="-122"/>
              <a:ea typeface="微软雅黑" panose="020B0503020204020204" charset="-122"/>
            </a:endParaRPr>
          </a:p>
          <a:p>
            <a:pPr marL="50006" indent="228600" algn="just">
              <a:lnSpc>
                <a:spcPts val="1900"/>
              </a:lnSpc>
              <a:spcBef>
                <a:spcPts val="600"/>
              </a:spcBef>
              <a:defRPr/>
            </a:pPr>
            <a:r>
              <a:rPr lang="zh-CN" altLang="zh-CN" sz="1300" b="1" dirty="0">
                <a:latin typeface="微软雅黑" panose="020B0503020204020204" charset="-122"/>
                <a:ea typeface="微软雅黑" panose="020B0503020204020204" charset="-122"/>
              </a:rPr>
              <a:t>推进救命、救心、救脑三项重点技术的发展。</a:t>
            </a:r>
            <a:endParaRPr lang="en-US" altLang="zh-CN" sz="1300" b="1" dirty="0">
              <a:latin typeface="微软雅黑" panose="020B0503020204020204" charset="-122"/>
              <a:ea typeface="微软雅黑" panose="020B0503020204020204" charset="-122"/>
            </a:endParaRPr>
          </a:p>
          <a:p>
            <a:pPr marL="50006" indent="228600" algn="just">
              <a:lnSpc>
                <a:spcPts val="1900"/>
              </a:lnSpc>
              <a:spcBef>
                <a:spcPts val="600"/>
              </a:spcBef>
              <a:defRPr/>
            </a:pPr>
            <a:r>
              <a:rPr lang="zh-CN" altLang="zh-CN" sz="1300" b="1" dirty="0">
                <a:latin typeface="微软雅黑" panose="020B0503020204020204" charset="-122"/>
                <a:ea typeface="微软雅黑" panose="020B0503020204020204" charset="-122"/>
              </a:rPr>
              <a:t>落实四个转变</a:t>
            </a:r>
            <a:r>
              <a:rPr lang="zh-CN" altLang="en-US" sz="1300" b="1" dirty="0">
                <a:latin typeface="微软雅黑" panose="020B0503020204020204" charset="-122"/>
                <a:ea typeface="微软雅黑" panose="020B0503020204020204" charset="-122"/>
              </a:rPr>
              <a:t>。</a:t>
            </a:r>
            <a:r>
              <a:rPr lang="zh-CN" altLang="zh-CN" sz="1300" b="1" dirty="0">
                <a:latin typeface="微软雅黑" panose="020B0503020204020204" charset="-122"/>
                <a:ea typeface="微软雅黑" panose="020B0503020204020204" charset="-122"/>
              </a:rPr>
              <a:t>在</a:t>
            </a:r>
            <a:r>
              <a:rPr lang="zh-CN" altLang="zh-CN" sz="1300" b="1" dirty="0">
                <a:solidFill>
                  <a:srgbClr val="FF0000"/>
                </a:solidFill>
                <a:latin typeface="微软雅黑" panose="020B0503020204020204" charset="-122"/>
                <a:ea typeface="微软雅黑" panose="020B0503020204020204" charset="-122"/>
              </a:rPr>
              <a:t>发展方式</a:t>
            </a:r>
            <a:r>
              <a:rPr lang="zh-CN" altLang="zh-CN" sz="1300" b="1" dirty="0">
                <a:latin typeface="微软雅黑" panose="020B0503020204020204" charset="-122"/>
                <a:ea typeface="微软雅黑" panose="020B0503020204020204" charset="-122"/>
              </a:rPr>
              <a:t>上，由规模扩张型向质量效益型转变；在</a:t>
            </a:r>
            <a:r>
              <a:rPr lang="zh-CN" altLang="zh-CN" sz="1300" b="1" dirty="0">
                <a:solidFill>
                  <a:srgbClr val="FF0000"/>
                </a:solidFill>
                <a:latin typeface="微软雅黑" panose="020B0503020204020204" charset="-122"/>
                <a:ea typeface="微软雅黑" panose="020B0503020204020204" charset="-122"/>
              </a:rPr>
              <a:t>管理模式</a:t>
            </a:r>
            <a:r>
              <a:rPr lang="zh-CN" altLang="zh-CN" sz="1300" b="1" dirty="0">
                <a:latin typeface="微软雅黑" panose="020B0503020204020204" charset="-122"/>
                <a:ea typeface="微软雅黑" panose="020B0503020204020204" charset="-122"/>
              </a:rPr>
              <a:t>上，由粗放式管理向精细化管理转变；在</a:t>
            </a:r>
            <a:r>
              <a:rPr lang="zh-CN" altLang="zh-CN" sz="1300" b="1" dirty="0">
                <a:solidFill>
                  <a:srgbClr val="FF0000"/>
                </a:solidFill>
                <a:latin typeface="微软雅黑" panose="020B0503020204020204" charset="-122"/>
                <a:ea typeface="微软雅黑" panose="020B0503020204020204" charset="-122"/>
              </a:rPr>
              <a:t>医疗技术</a:t>
            </a:r>
            <a:r>
              <a:rPr lang="zh-CN" altLang="zh-CN" sz="1300" b="1" dirty="0">
                <a:latin typeface="微软雅黑" panose="020B0503020204020204" charset="-122"/>
                <a:ea typeface="微软雅黑" panose="020B0503020204020204" charset="-122"/>
              </a:rPr>
              <a:t>上，由单一学科诊疗模式向多学科协作模式转变；在</a:t>
            </a:r>
            <a:r>
              <a:rPr lang="zh-CN" altLang="zh-CN" sz="1300" b="1" dirty="0">
                <a:solidFill>
                  <a:srgbClr val="FF0000"/>
                </a:solidFill>
                <a:latin typeface="微软雅黑" panose="020B0503020204020204" charset="-122"/>
                <a:ea typeface="微软雅黑" panose="020B0503020204020204" charset="-122"/>
              </a:rPr>
              <a:t>服务理念</a:t>
            </a:r>
            <a:r>
              <a:rPr lang="zh-CN" altLang="zh-CN" sz="1300" b="1" dirty="0">
                <a:latin typeface="微软雅黑" panose="020B0503020204020204" charset="-122"/>
                <a:ea typeface="微软雅黑" panose="020B0503020204020204" charset="-122"/>
              </a:rPr>
              <a:t>上，由关注疾病的治疗向关注人的整体健康转变。</a:t>
            </a:r>
            <a:endParaRPr lang="en-US" altLang="zh-CN" sz="1300" b="1" dirty="0">
              <a:latin typeface="微软雅黑" panose="020B0503020204020204" charset="-122"/>
              <a:ea typeface="微软雅黑" panose="020B0503020204020204" charset="-122"/>
            </a:endParaRPr>
          </a:p>
          <a:p>
            <a:pPr marL="50006" indent="228600" algn="just">
              <a:lnSpc>
                <a:spcPts val="1900"/>
              </a:lnSpc>
              <a:spcBef>
                <a:spcPts val="600"/>
              </a:spcBef>
              <a:defRPr/>
            </a:pPr>
            <a:r>
              <a:rPr lang="zh-CN" altLang="zh-CN" sz="1300" b="1" dirty="0">
                <a:latin typeface="微软雅黑" panose="020B0503020204020204" charset="-122"/>
                <a:ea typeface="微软雅黑" panose="020B0503020204020204" charset="-122"/>
              </a:rPr>
              <a:t>保持“五大优势”和推动“五大板块”建设</a:t>
            </a:r>
            <a:r>
              <a:rPr lang="zh-CN" altLang="en-US" sz="1300" b="1" dirty="0">
                <a:latin typeface="微软雅黑" panose="020B0503020204020204" charset="-122"/>
                <a:ea typeface="微软雅黑" panose="020B0503020204020204" charset="-122"/>
              </a:rPr>
              <a:t>。</a:t>
            </a:r>
            <a:r>
              <a:rPr lang="zh-CN" altLang="zh-CN" sz="1300" b="1" dirty="0">
                <a:latin typeface="微软雅黑" panose="020B0503020204020204" charset="-122"/>
                <a:ea typeface="微软雅黑" panose="020B0503020204020204" charset="-122"/>
              </a:rPr>
              <a:t>即保持“器官移植、创伤及危重症救治、肿瘤综合治疗、康复医学和社区卫生服务”的优势，强化“医疗、教学、科研、健康促进、综合服务”板块建设。</a:t>
            </a:r>
          </a:p>
        </p:txBody>
      </p:sp>
      <p:sp>
        <p:nvSpPr>
          <p:cNvPr id="4" name="Text Box 18"/>
          <p:cNvSpPr txBox="1">
            <a:spLocks noChangeArrowheads="1"/>
          </p:cNvSpPr>
          <p:nvPr/>
        </p:nvSpPr>
        <p:spPr bwMode="gray">
          <a:xfrm>
            <a:off x="2339752" y="322337"/>
            <a:ext cx="4254982" cy="477054"/>
          </a:xfrm>
          <a:prstGeom prst="rect">
            <a:avLst/>
          </a:prstGeom>
          <a:noFill/>
          <a:ln>
            <a:noFill/>
          </a:ln>
          <a:extLst>
            <a:ext uri="{909E8E84-426E-40DD-AFC4-6F175D3DCCD1}">
              <a14:hiddenFill xmlns:a14="http://schemas.microsoft.com/office/drawing/2010/main">
                <a:solidFill>
                  <a:srgbClr val="A1A1A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500" b="1" dirty="0">
                <a:latin typeface="微软雅黑" panose="020B0503020204020204" charset="-122"/>
                <a:ea typeface="微软雅黑" panose="020B0503020204020204" charset="-122"/>
              </a:rPr>
              <a:t>医院“</a:t>
            </a:r>
            <a:r>
              <a:rPr lang="en-US" altLang="zh-CN" sz="2500" b="1" dirty="0">
                <a:latin typeface="微软雅黑" panose="020B0503020204020204" charset="-122"/>
                <a:ea typeface="微软雅黑" panose="020B0503020204020204" charset="-122"/>
              </a:rPr>
              <a:t>12345”</a:t>
            </a:r>
            <a:r>
              <a:rPr lang="zh-CN" altLang="en-US" sz="2500" b="1" dirty="0">
                <a:latin typeface="微软雅黑" panose="020B0503020204020204" charset="-122"/>
                <a:ea typeface="微软雅黑" panose="020B0503020204020204" charset="-122"/>
              </a:rPr>
              <a:t>发展新思路</a:t>
            </a:r>
          </a:p>
        </p:txBody>
      </p:sp>
      <p:cxnSp>
        <p:nvCxnSpPr>
          <p:cNvPr id="5" name="直接连接符​​ 14"/>
          <p:cNvCxnSpPr/>
          <p:nvPr/>
        </p:nvCxnSpPr>
        <p:spPr>
          <a:xfrm>
            <a:off x="2441097" y="843558"/>
            <a:ext cx="4261807" cy="0"/>
          </a:xfrm>
          <a:prstGeom prst="line">
            <a:avLst/>
          </a:prstGeom>
          <a:ln w="9525">
            <a:solidFill>
              <a:srgbClr val="939590"/>
            </a:solidFill>
            <a:prstDash val="solid"/>
          </a:ln>
        </p:spPr>
        <p:style>
          <a:lnRef idx="1">
            <a:schemeClr val="accent1"/>
          </a:lnRef>
          <a:fillRef idx="0">
            <a:schemeClr val="accent1"/>
          </a:fillRef>
          <a:effectRef idx="0">
            <a:schemeClr val="accent1"/>
          </a:effectRef>
          <a:fontRef idx="minor">
            <a:schemeClr val="tx1"/>
          </a:fontRef>
        </p:style>
      </p:cxnSp>
      <p:pic>
        <p:nvPicPr>
          <p:cNvPr id="6" name="Picture 8" descr="C:\Documents and Settings\Administrator\桌面\图片1.jpg"/>
          <p:cNvPicPr>
            <a:picLocks noChangeAspect="1" noChangeArrowheads="1"/>
          </p:cNvPicPr>
          <p:nvPr/>
        </p:nvPicPr>
        <p:blipFill>
          <a:blip r:embed="rId2" cstate="print">
            <a:lum bright="10000"/>
            <a:extLst>
              <a:ext uri="{28A0092B-C50C-407E-A947-70E740481C1C}">
                <a14:useLocalDpi xmlns:a14="http://schemas.microsoft.com/office/drawing/2010/main" val="0"/>
              </a:ext>
            </a:extLst>
          </a:blip>
          <a:srcRect/>
          <a:stretch>
            <a:fillRect/>
          </a:stretch>
        </p:blipFill>
        <p:spPr bwMode="auto">
          <a:xfrm>
            <a:off x="5580112" y="887726"/>
            <a:ext cx="2781733" cy="1915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3" y="2847887"/>
            <a:ext cx="2808312" cy="1812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6503336"/>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sld>
</file>

<file path=ppt/theme/theme1.xml><?xml version="1.0" encoding="utf-8"?>
<a:theme xmlns:a="http://schemas.openxmlformats.org/drawingml/2006/main" name="第一PPT，www.1ppt.com">
  <a:themeElements>
    <a:clrScheme name="自定义 264">
      <a:dk1>
        <a:srgbClr val="000000"/>
      </a:dk1>
      <a:lt1>
        <a:srgbClr val="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KSO主题文字">
      <a:majorFont>
        <a:latin typeface="Arial Black"/>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64">
    <a:dk1>
      <a:srgbClr val="000000"/>
    </a:dk1>
    <a:lt1>
      <a:srgbClr val="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ppt/theme/themeOverride2.xml><?xml version="1.0" encoding="utf-8"?>
<a:themeOverride xmlns:a="http://schemas.openxmlformats.org/drawingml/2006/main">
  <a:clrScheme name="自定义 264">
    <a:dk1>
      <a:srgbClr val="000000"/>
    </a:dk1>
    <a:lt1>
      <a:srgbClr val="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2264</TotalTime>
  <Words>4353</Words>
  <Application>Microsoft Office PowerPoint</Application>
  <PresentationFormat>全屏显示(16:9)</PresentationFormat>
  <Paragraphs>1013</Paragraphs>
  <Slides>59</Slides>
  <Notes>12</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59</vt:i4>
      </vt:variant>
    </vt:vector>
  </HeadingPairs>
  <TitlesOfParts>
    <vt:vector size="75" baseType="lpstr">
      <vt:lpstr>汉仪晓波折纸体简</vt:lpstr>
      <vt:lpstr>黑体</vt:lpstr>
      <vt:lpstr>华文行楷</vt:lpstr>
      <vt:lpstr>楷体</vt:lpstr>
      <vt:lpstr>楷体_GB2312</vt:lpstr>
      <vt:lpstr>宋体</vt:lpstr>
      <vt:lpstr>微软雅黑</vt:lpstr>
      <vt:lpstr>Agency FB</vt:lpstr>
      <vt:lpstr>Arial</vt:lpstr>
      <vt:lpstr>Arial Black</vt:lpstr>
      <vt:lpstr>Calibri</vt:lpstr>
      <vt:lpstr>Helvetica</vt:lpstr>
      <vt:lpstr>Times New Roman</vt:lpstr>
      <vt:lpstr>Wingdings</vt:lpstr>
      <vt:lpstr>第一PPT，www.1ppt.com</vt:lpstr>
      <vt:lpstr>图表</vt:lpstr>
      <vt:lpstr>加强医院内部管理  提高医疗服务质量</vt:lpstr>
      <vt:lpstr>PowerPoint 演示文稿</vt:lpstr>
      <vt:lpstr>PowerPoint 演示文稿</vt:lpstr>
      <vt:lpstr>PowerPoint 演示文稿</vt:lpstr>
      <vt:lpstr>《基本医疗卫生与健康促进法》 </vt:lpstr>
      <vt:lpstr>2018年12月29日，包钢（集团）公司与包头市人民政府正式签署医院移交接收协议，内蒙古包钢医院成为包头市政府（举办）直属的企业性质的公立医院</vt:lpstr>
      <vt:lpstr>医院基本情况</vt:lpstr>
      <vt:lpstr>内蒙古包钢医院（事业法人机构）</vt:lpstr>
      <vt:lpstr>PowerPoint 演示文稿</vt:lpstr>
      <vt:lpstr>PowerPoint 演示文稿</vt:lpstr>
      <vt:lpstr>PowerPoint 演示文稿</vt:lpstr>
      <vt:lpstr>PowerPoint 演示文稿</vt:lpstr>
      <vt:lpstr>措施一：落实医改要求，加强医疗质量</vt:lpstr>
      <vt:lpstr>措施二：提高服务质量，服务患者健康</vt:lpstr>
      <vt:lpstr>措施三：加强内涵建设，提升管理水平</vt:lpstr>
      <vt:lpstr>PowerPoint 演示文稿</vt:lpstr>
      <vt:lpstr>PowerPoint 演示文稿</vt:lpstr>
      <vt:lpstr>2019年国家绩效考核内蒙古自治区综合医院排名</vt:lpstr>
      <vt:lpstr>2019年国家绩效考核内蒙古自治区包头市综合医院排名</vt:lpstr>
      <vt:lpstr>三级公立医院绩效考核（2018）</vt:lpstr>
      <vt:lpstr>内蒙古包钢医院三级公立医院绩效考核（2019）</vt:lpstr>
      <vt:lpstr>2019年中国医院科技量值排名</vt:lpstr>
      <vt:lpstr>PowerPoint 演示文稿</vt:lpstr>
      <vt:lpstr>PowerPoint 演示文稿</vt:lpstr>
      <vt:lpstr>  </vt:lpstr>
      <vt:lpstr>PowerPoint 演示文稿</vt:lpstr>
      <vt:lpstr>PowerPoint 演示文稿</vt:lpstr>
      <vt:lpstr>后疫情时代，如何发展？</vt:lpstr>
      <vt:lpstr>PowerPoint 演示文稿</vt:lpstr>
      <vt:lpstr>实现医疗区域整合模式下的分级诊疗大格局</vt:lpstr>
      <vt:lpstr>PowerPoint 演示文稿</vt:lpstr>
      <vt:lpstr>实现医疗区域整合模式下的分级诊疗大格局（一）</vt:lpstr>
      <vt:lpstr>实现医疗区域整合模式下的分级诊疗大格局（二）</vt:lpstr>
      <vt:lpstr>PowerPoint 演示文稿</vt:lpstr>
      <vt:lpstr>PowerPoint 演示文稿</vt:lpstr>
      <vt:lpstr>PowerPoint 演示文稿</vt:lpstr>
      <vt:lpstr>4.推进医疗集团远程医疗协作网络建设。</vt:lpstr>
      <vt:lpstr>PowerPoint 演示文稿</vt:lpstr>
      <vt:lpstr>5.开展远程门诊、会诊、远程培训</vt:lpstr>
      <vt:lpstr>PowerPoint 演示文稿</vt:lpstr>
      <vt:lpstr>PowerPoint 演示文稿</vt:lpstr>
      <vt:lpstr>PowerPoint 演示文稿</vt:lpstr>
      <vt:lpstr>PowerPoint 演示文稿</vt:lpstr>
      <vt:lpstr>智慧医院建设机制-三方联动</vt:lpstr>
      <vt:lpstr>顶层设计 执行落地</vt:lpstr>
      <vt:lpstr>智慧医院业务一体化</vt:lpstr>
      <vt:lpstr>业务财务一体化</vt:lpstr>
      <vt:lpstr>推进互联网医院建设</vt:lpstr>
      <vt:lpstr>推进互联网医院建设</vt:lpstr>
      <vt:lpstr>PowerPoint 演示文稿</vt:lpstr>
      <vt:lpstr>PowerPoint 演示文稿</vt:lpstr>
      <vt:lpstr>集团化运营管控</vt:lpstr>
      <vt:lpstr>PowerPoint 演示文稿</vt:lpstr>
      <vt:lpstr>PowerPoint 演示文稿</vt:lpstr>
      <vt:lpstr>PowerPoint 演示文稿</vt:lpstr>
      <vt:lpstr>PowerPoint 演示文稿</vt:lpstr>
      <vt:lpstr>PowerPoint 演示文稿</vt:lpstr>
      <vt:lpstr>胜者思维</vt:lpstr>
      <vt:lpstr>PowerPoint 演示文稿</vt:lpstr>
    </vt:vector>
  </TitlesOfParts>
  <Manager>第一PPT，www.1ppt.com</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医疗行业工作汇报</dc:title>
  <dc:creator>第一PPT</dc:creator>
  <cp:keywords>www.1ppt.com</cp:keywords>
  <dc:description>www.1ppt.com</dc:description>
  <cp:lastModifiedBy>王 凌峰</cp:lastModifiedBy>
  <cp:revision>458</cp:revision>
  <dcterms:created xsi:type="dcterms:W3CDTF">2013-01-25T01:44:00Z</dcterms:created>
  <dcterms:modified xsi:type="dcterms:W3CDTF">2021-05-15T13:03:02Z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