
<file path=[Content_Types].xml><?xml version="1.0" encoding="utf-8"?>
<Types xmlns="http://schemas.openxmlformats.org/package/2006/content-types">
  <Default Extension="jpeg" ContentType="image/jpe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olors1.xml" ContentType="application/vnd.ms-office.chartcolorstyle+xml"/>
  <Override PartName="/ppt/charts/style1.xml" ContentType="application/vnd.ms-office.chartstyle+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Lst>
  <p:notesMasterIdLst>
    <p:notesMasterId r:id="rId4"/>
  </p:notesMasterIdLst>
  <p:handoutMasterIdLst>
    <p:handoutMasterId r:id="rId38"/>
  </p:handoutMasterIdLst>
  <p:sldIdLst>
    <p:sldId id="256" r:id="rId3"/>
    <p:sldId id="849" r:id="rId5"/>
    <p:sldId id="1092" r:id="rId6"/>
    <p:sldId id="1097" r:id="rId7"/>
    <p:sldId id="953" r:id="rId8"/>
    <p:sldId id="966" r:id="rId9"/>
    <p:sldId id="956" r:id="rId10"/>
    <p:sldId id="1127" r:id="rId11"/>
    <p:sldId id="961" r:id="rId12"/>
    <p:sldId id="1096" r:id="rId13"/>
    <p:sldId id="1094" r:id="rId14"/>
    <p:sldId id="1106" r:id="rId15"/>
    <p:sldId id="1109" r:id="rId16"/>
    <p:sldId id="1099" r:id="rId17"/>
    <p:sldId id="1100" r:id="rId18"/>
    <p:sldId id="1101" r:id="rId19"/>
    <p:sldId id="1102" r:id="rId20"/>
    <p:sldId id="1103" r:id="rId21"/>
    <p:sldId id="1153" r:id="rId22"/>
    <p:sldId id="1154" r:id="rId23"/>
    <p:sldId id="1155" r:id="rId24"/>
    <p:sldId id="1156" r:id="rId25"/>
    <p:sldId id="696" r:id="rId26"/>
    <p:sldId id="967" r:id="rId27"/>
    <p:sldId id="1110" r:id="rId28"/>
    <p:sldId id="968" r:id="rId29"/>
    <p:sldId id="1113" r:id="rId30"/>
    <p:sldId id="1114" r:id="rId31"/>
    <p:sldId id="1115" r:id="rId32"/>
    <p:sldId id="1116" r:id="rId33"/>
    <p:sldId id="969" r:id="rId34"/>
    <p:sldId id="1118" r:id="rId35"/>
    <p:sldId id="970" r:id="rId36"/>
    <p:sldId id="901" r:id="rId37"/>
  </p:sldIdLst>
  <p:sldSz cx="12801600" cy="7200900"/>
  <p:notesSz cx="6858000" cy="9144000"/>
  <p:defaultTextStyle>
    <a:defPPr>
      <a:defRPr lang="zh-CN"/>
    </a:defPPr>
    <a:lvl1pPr marL="0" algn="l" defTabSz="1069340" rtl="0" eaLnBrk="1" latinLnBrk="0" hangingPunct="1">
      <a:defRPr sz="2100" kern="1200">
        <a:solidFill>
          <a:schemeClr val="tx1"/>
        </a:solidFill>
        <a:latin typeface="+mn-lt"/>
        <a:ea typeface="+mn-ea"/>
        <a:cs typeface="+mn-cs"/>
      </a:defRPr>
    </a:lvl1pPr>
    <a:lvl2pPr marL="534670" algn="l" defTabSz="1069340" rtl="0" eaLnBrk="1" latinLnBrk="0" hangingPunct="1">
      <a:defRPr sz="2100" kern="1200">
        <a:solidFill>
          <a:schemeClr val="tx1"/>
        </a:solidFill>
        <a:latin typeface="+mn-lt"/>
        <a:ea typeface="+mn-ea"/>
        <a:cs typeface="+mn-cs"/>
      </a:defRPr>
    </a:lvl2pPr>
    <a:lvl3pPr marL="1069975" algn="l" defTabSz="1069340" rtl="0" eaLnBrk="1" latinLnBrk="0" hangingPunct="1">
      <a:defRPr sz="2100" kern="1200">
        <a:solidFill>
          <a:schemeClr val="tx1"/>
        </a:solidFill>
        <a:latin typeface="+mn-lt"/>
        <a:ea typeface="+mn-ea"/>
        <a:cs typeface="+mn-cs"/>
      </a:defRPr>
    </a:lvl3pPr>
    <a:lvl4pPr marL="1604645" algn="l" defTabSz="1069340" rtl="0" eaLnBrk="1" latinLnBrk="0" hangingPunct="1">
      <a:defRPr sz="2100" kern="1200">
        <a:solidFill>
          <a:schemeClr val="tx1"/>
        </a:solidFill>
        <a:latin typeface="+mn-lt"/>
        <a:ea typeface="+mn-ea"/>
        <a:cs typeface="+mn-cs"/>
      </a:defRPr>
    </a:lvl4pPr>
    <a:lvl5pPr marL="2139950" algn="l" defTabSz="1069340" rtl="0" eaLnBrk="1" latinLnBrk="0" hangingPunct="1">
      <a:defRPr sz="2100" kern="1200">
        <a:solidFill>
          <a:schemeClr val="tx1"/>
        </a:solidFill>
        <a:latin typeface="+mn-lt"/>
        <a:ea typeface="+mn-ea"/>
        <a:cs typeface="+mn-cs"/>
      </a:defRPr>
    </a:lvl5pPr>
    <a:lvl6pPr marL="2674620" algn="l" defTabSz="1069340" rtl="0" eaLnBrk="1" latinLnBrk="0" hangingPunct="1">
      <a:defRPr sz="2100" kern="1200">
        <a:solidFill>
          <a:schemeClr val="tx1"/>
        </a:solidFill>
        <a:latin typeface="+mn-lt"/>
        <a:ea typeface="+mn-ea"/>
        <a:cs typeface="+mn-cs"/>
      </a:defRPr>
    </a:lvl6pPr>
    <a:lvl7pPr marL="3209290" algn="l" defTabSz="1069340" rtl="0" eaLnBrk="1" latinLnBrk="0" hangingPunct="1">
      <a:defRPr sz="2100" kern="1200">
        <a:solidFill>
          <a:schemeClr val="tx1"/>
        </a:solidFill>
        <a:latin typeface="+mn-lt"/>
        <a:ea typeface="+mn-ea"/>
        <a:cs typeface="+mn-cs"/>
      </a:defRPr>
    </a:lvl7pPr>
    <a:lvl8pPr marL="3744595" algn="l" defTabSz="1069340" rtl="0" eaLnBrk="1" latinLnBrk="0" hangingPunct="1">
      <a:defRPr sz="2100" kern="1200">
        <a:solidFill>
          <a:schemeClr val="tx1"/>
        </a:solidFill>
        <a:latin typeface="+mn-lt"/>
        <a:ea typeface="+mn-ea"/>
        <a:cs typeface="+mn-cs"/>
      </a:defRPr>
    </a:lvl8pPr>
    <a:lvl9pPr marL="4279265" algn="l" defTabSz="1069340" rtl="0" eaLnBrk="1" latinLnBrk="0" hangingPunct="1">
      <a:defRPr sz="21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7" name="1206988966@qq.com" initials="1" lastIdx="1" clrIdx="2"/>
  <p:cmAuthor id="1" name="Wangzhi gang" initials="Wg" lastIdx="1" clrIdx="0"/>
  <p:cmAuthor id="8" name="姜伟光" initials="姜" lastIdx="1" clrIdx="0"/>
  <p:cmAuthor id="2" name="作者" initials="A" lastIdx="1" clrIdx="1"/>
  <p:cmAuthor id="3" name="lenovo" initials="l" lastIdx="6" clrIdx="2"/>
  <p:cmAuthor id="4" name="Administrator" initials="A" lastIdx="4" clrIdx="3"/>
  <p:cmAuthor id="5" name="宋洁然" initials="宋" lastIdx="2" clrIdx="1"/>
  <p:cmAuthor id="6" name="ming qiu" initials="m"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a:srgbClr val="005490"/>
    <a:srgbClr val="DAD2C6"/>
    <a:srgbClr val="2471B5"/>
    <a:srgbClr val="808080"/>
    <a:srgbClr val="C00000"/>
    <a:srgbClr val="4276AA"/>
    <a:srgbClr val="9BBB59"/>
    <a:srgbClr val="3498DB"/>
    <a:srgbClr val="1AA3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15" autoAdjust="0"/>
    <p:restoredTop sz="94660"/>
  </p:normalViewPr>
  <p:slideViewPr>
    <p:cSldViewPr showGuides="1">
      <p:cViewPr>
        <p:scale>
          <a:sx n="50" d="100"/>
          <a:sy n="50" d="100"/>
        </p:scale>
        <p:origin x="-1182" y="-384"/>
      </p:cViewPr>
      <p:guideLst>
        <p:guide orient="horz" pos="2215"/>
        <p:guide pos="4631"/>
      </p:guideLst>
    </p:cSldViewPr>
  </p:slideViewPr>
  <p:notesTextViewPr>
    <p:cViewPr>
      <p:scale>
        <a:sx n="1" d="1"/>
        <a:sy n="1" d="1"/>
      </p:scale>
      <p:origin x="0" y="0"/>
    </p:cViewPr>
  </p:notesTextViewPr>
  <p:sorterViewPr>
    <p:cViewPr>
      <p:scale>
        <a:sx n="50" d="100"/>
        <a:sy n="50" d="100"/>
      </p:scale>
      <p:origin x="0" y="0"/>
    </p:cViewPr>
  </p:sorter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2" Type="http://schemas.openxmlformats.org/officeDocument/2006/relationships/commentAuthors" Target="commentAuthors.xml"/><Relationship Id="rId41" Type="http://schemas.openxmlformats.org/officeDocument/2006/relationships/tableStyles" Target="tableStyles.xml"/><Relationship Id="rId40" Type="http://schemas.openxmlformats.org/officeDocument/2006/relationships/viewProps" Target="viewProps.xml"/><Relationship Id="rId4" Type="http://schemas.openxmlformats.org/officeDocument/2006/relationships/notesMaster" Target="notesMasters/notesMaster1.xml"/><Relationship Id="rId39" Type="http://schemas.openxmlformats.org/officeDocument/2006/relationships/presProps" Target="presProps.xml"/><Relationship Id="rId38" Type="http://schemas.openxmlformats.org/officeDocument/2006/relationships/handoutMaster" Target="handoutMasters/handoutMaster1.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666748136380301"/>
          <c:y val="0.023970818134445"/>
          <c:w val="0.94144"/>
          <c:h val="0.76872"/>
        </c:manualLayout>
      </c:layout>
      <c:barChart>
        <c:barDir val="col"/>
        <c:grouping val="clustered"/>
        <c:varyColors val="0"/>
        <c:ser>
          <c:idx val="0"/>
          <c:order val="0"/>
          <c:tx>
            <c:strRef>
              <c:f>Sheet1!$B$1</c:f>
              <c:strCache>
                <c:ptCount val="1"/>
                <c:pt idx="0">
                  <c:v>跨省就医占比（%）</c:v>
                </c:pt>
              </c:strCache>
            </c:strRef>
          </c:tx>
          <c:spPr>
            <a:solidFill>
              <a:srgbClr val="0070C0"/>
            </a:solidFill>
            <a:ln>
              <a:noFill/>
            </a:ln>
            <a:effectLst/>
          </c:spPr>
          <c:invertIfNegative val="0"/>
          <c:dLbls>
            <c:delete val="1"/>
          </c:dLbls>
          <c:cat>
            <c:numRef>
              <c:f>Sheet1!$A$2:$A$5</c:f>
              <c:numCache>
                <c:formatCode>General</c:formatCode>
                <c:ptCount val="4"/>
                <c:pt idx="0">
                  <c:v>2016</c:v>
                </c:pt>
                <c:pt idx="1">
                  <c:v>2017</c:v>
                </c:pt>
                <c:pt idx="2">
                  <c:v>2018</c:v>
                </c:pt>
                <c:pt idx="3">
                  <c:v>2019</c:v>
                </c:pt>
              </c:numCache>
            </c:numRef>
          </c:cat>
          <c:val>
            <c:numRef>
              <c:f>Sheet1!$B$2:$B$5</c:f>
              <c:numCache>
                <c:formatCode>General</c:formatCode>
                <c:ptCount val="4"/>
                <c:pt idx="0">
                  <c:v>6.45</c:v>
                </c:pt>
                <c:pt idx="1">
                  <c:v>6.57</c:v>
                </c:pt>
                <c:pt idx="2">
                  <c:v>6.74</c:v>
                </c:pt>
                <c:pt idx="3">
                  <c:v>6.74</c:v>
                </c:pt>
              </c:numCache>
            </c:numRef>
          </c:val>
        </c:ser>
        <c:dLbls>
          <c:showLegendKey val="0"/>
          <c:showVal val="0"/>
          <c:showCatName val="0"/>
          <c:showSerName val="0"/>
          <c:showPercent val="0"/>
          <c:showBubbleSize val="0"/>
        </c:dLbls>
        <c:gapWidth val="219"/>
        <c:overlap val="-27"/>
        <c:axId val="728090544"/>
        <c:axId val="515371729"/>
      </c:barChart>
      <c:catAx>
        <c:axId val="72809054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515371729"/>
        <c:crosses val="autoZero"/>
        <c:auto val="1"/>
        <c:lblAlgn val="ctr"/>
        <c:lblOffset val="100"/>
        <c:noMultiLvlLbl val="0"/>
      </c:catAx>
      <c:valAx>
        <c:axId val="51537172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728090544"/>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BC03DA-8B7D-447E-9C29-3A60D78EE7F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924613-4AE4-47A1-995F-688A24B34954}"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069340" rtl="0" eaLnBrk="1" latinLnBrk="0" hangingPunct="1">
      <a:defRPr sz="1400" kern="1200">
        <a:solidFill>
          <a:schemeClr val="tx1"/>
        </a:solidFill>
        <a:latin typeface="+mn-lt"/>
        <a:ea typeface="+mn-ea"/>
        <a:cs typeface="+mn-cs"/>
      </a:defRPr>
    </a:lvl1pPr>
    <a:lvl2pPr marL="534670" algn="l" defTabSz="1069340" rtl="0" eaLnBrk="1" latinLnBrk="0" hangingPunct="1">
      <a:defRPr sz="1400" kern="1200">
        <a:solidFill>
          <a:schemeClr val="tx1"/>
        </a:solidFill>
        <a:latin typeface="+mn-lt"/>
        <a:ea typeface="+mn-ea"/>
        <a:cs typeface="+mn-cs"/>
      </a:defRPr>
    </a:lvl2pPr>
    <a:lvl3pPr marL="1069975" algn="l" defTabSz="1069340" rtl="0" eaLnBrk="1" latinLnBrk="0" hangingPunct="1">
      <a:defRPr sz="1400" kern="1200">
        <a:solidFill>
          <a:schemeClr val="tx1"/>
        </a:solidFill>
        <a:latin typeface="+mn-lt"/>
        <a:ea typeface="+mn-ea"/>
        <a:cs typeface="+mn-cs"/>
      </a:defRPr>
    </a:lvl3pPr>
    <a:lvl4pPr marL="1604645" algn="l" defTabSz="1069340" rtl="0" eaLnBrk="1" latinLnBrk="0" hangingPunct="1">
      <a:defRPr sz="1400" kern="1200">
        <a:solidFill>
          <a:schemeClr val="tx1"/>
        </a:solidFill>
        <a:latin typeface="+mn-lt"/>
        <a:ea typeface="+mn-ea"/>
        <a:cs typeface="+mn-cs"/>
      </a:defRPr>
    </a:lvl4pPr>
    <a:lvl5pPr marL="2139950" algn="l" defTabSz="1069340" rtl="0" eaLnBrk="1" latinLnBrk="0" hangingPunct="1">
      <a:defRPr sz="1400" kern="1200">
        <a:solidFill>
          <a:schemeClr val="tx1"/>
        </a:solidFill>
        <a:latin typeface="+mn-lt"/>
        <a:ea typeface="+mn-ea"/>
        <a:cs typeface="+mn-cs"/>
      </a:defRPr>
    </a:lvl5pPr>
    <a:lvl6pPr marL="2674620" algn="l" defTabSz="1069340" rtl="0" eaLnBrk="1" latinLnBrk="0" hangingPunct="1">
      <a:defRPr sz="1400" kern="1200">
        <a:solidFill>
          <a:schemeClr val="tx1"/>
        </a:solidFill>
        <a:latin typeface="+mn-lt"/>
        <a:ea typeface="+mn-ea"/>
        <a:cs typeface="+mn-cs"/>
      </a:defRPr>
    </a:lvl6pPr>
    <a:lvl7pPr marL="3209290" algn="l" defTabSz="1069340" rtl="0" eaLnBrk="1" latinLnBrk="0" hangingPunct="1">
      <a:defRPr sz="1400" kern="1200">
        <a:solidFill>
          <a:schemeClr val="tx1"/>
        </a:solidFill>
        <a:latin typeface="+mn-lt"/>
        <a:ea typeface="+mn-ea"/>
        <a:cs typeface="+mn-cs"/>
      </a:defRPr>
    </a:lvl7pPr>
    <a:lvl8pPr marL="3744595" algn="l" defTabSz="1069340" rtl="0" eaLnBrk="1" latinLnBrk="0" hangingPunct="1">
      <a:defRPr sz="1400" kern="1200">
        <a:solidFill>
          <a:schemeClr val="tx1"/>
        </a:solidFill>
        <a:latin typeface="+mn-lt"/>
        <a:ea typeface="+mn-ea"/>
        <a:cs typeface="+mn-cs"/>
      </a:defRPr>
    </a:lvl8pPr>
    <a:lvl9pPr marL="4279265" algn="l" defTabSz="1069340"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1924613-4AE4-47A1-995F-688A24B34954}"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0246A8-00F8-4693-8BA3-47DB9DE25660}"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8" Type="http://schemas.openxmlformats.org/officeDocument/2006/relationships/tags" Target="../tags/tag57.xml"/><Relationship Id="rId57" Type="http://schemas.openxmlformats.org/officeDocument/2006/relationships/tags" Target="../tags/tag56.xml"/><Relationship Id="rId56" Type="http://schemas.openxmlformats.org/officeDocument/2006/relationships/tags" Target="../tags/tag55.xml"/><Relationship Id="rId55" Type="http://schemas.openxmlformats.org/officeDocument/2006/relationships/tags" Target="../tags/tag54.xml"/><Relationship Id="rId54" Type="http://schemas.openxmlformats.org/officeDocument/2006/relationships/tags" Target="../tags/tag53.xml"/><Relationship Id="rId53" Type="http://schemas.openxmlformats.org/officeDocument/2006/relationships/tags" Target="../tags/tag52.xml"/><Relationship Id="rId52" Type="http://schemas.openxmlformats.org/officeDocument/2006/relationships/tags" Target="../tags/tag51.xml"/><Relationship Id="rId51" Type="http://schemas.openxmlformats.org/officeDocument/2006/relationships/tags" Target="../tags/tag50.xml"/><Relationship Id="rId50" Type="http://schemas.openxmlformats.org/officeDocument/2006/relationships/tags" Target="../tags/tag49.xml"/><Relationship Id="rId5" Type="http://schemas.openxmlformats.org/officeDocument/2006/relationships/tags" Target="../tags/tag4.xml"/><Relationship Id="rId49" Type="http://schemas.openxmlformats.org/officeDocument/2006/relationships/tags" Target="../tags/tag48.xml"/><Relationship Id="rId48" Type="http://schemas.openxmlformats.org/officeDocument/2006/relationships/tags" Target="../tags/tag47.xml"/><Relationship Id="rId47" Type="http://schemas.openxmlformats.org/officeDocument/2006/relationships/tags" Target="../tags/tag46.xml"/><Relationship Id="rId46" Type="http://schemas.openxmlformats.org/officeDocument/2006/relationships/tags" Target="../tags/tag45.xml"/><Relationship Id="rId45" Type="http://schemas.openxmlformats.org/officeDocument/2006/relationships/tags" Target="../tags/tag44.xml"/><Relationship Id="rId44" Type="http://schemas.openxmlformats.org/officeDocument/2006/relationships/tags" Target="../tags/tag43.xml"/><Relationship Id="rId43" Type="http://schemas.openxmlformats.org/officeDocument/2006/relationships/tags" Target="../tags/tag42.xml"/><Relationship Id="rId42" Type="http://schemas.openxmlformats.org/officeDocument/2006/relationships/tags" Target="../tags/tag41.xml"/><Relationship Id="rId41" Type="http://schemas.openxmlformats.org/officeDocument/2006/relationships/tags" Target="../tags/tag40.xml"/><Relationship Id="rId40" Type="http://schemas.openxmlformats.org/officeDocument/2006/relationships/tags" Target="../tags/tag39.xml"/><Relationship Id="rId4" Type="http://schemas.openxmlformats.org/officeDocument/2006/relationships/tags" Target="../tags/tag3.xml"/><Relationship Id="rId39" Type="http://schemas.openxmlformats.org/officeDocument/2006/relationships/tags" Target="../tags/tag38.xml"/><Relationship Id="rId38" Type="http://schemas.openxmlformats.org/officeDocument/2006/relationships/tags" Target="../tags/tag37.xml"/><Relationship Id="rId37" Type="http://schemas.openxmlformats.org/officeDocument/2006/relationships/tags" Target="../tags/tag36.xml"/><Relationship Id="rId36" Type="http://schemas.openxmlformats.org/officeDocument/2006/relationships/tags" Target="../tags/tag35.xml"/><Relationship Id="rId35" Type="http://schemas.openxmlformats.org/officeDocument/2006/relationships/tags" Target="../tags/tag34.xml"/><Relationship Id="rId34" Type="http://schemas.openxmlformats.org/officeDocument/2006/relationships/tags" Target="../tags/tag33.xml"/><Relationship Id="rId33" Type="http://schemas.openxmlformats.org/officeDocument/2006/relationships/tags" Target="../tags/tag32.xml"/><Relationship Id="rId32" Type="http://schemas.openxmlformats.org/officeDocument/2006/relationships/tags" Target="../tags/tag31.xml"/><Relationship Id="rId31" Type="http://schemas.openxmlformats.org/officeDocument/2006/relationships/tags" Target="../tags/tag30.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648272" y="288082"/>
            <a:ext cx="8656229" cy="901690"/>
          </a:xfrm>
        </p:spPr>
        <p:txBody>
          <a:bodyPr>
            <a:normAutofit/>
          </a:bodyPr>
          <a:lstStyle>
            <a:lvl1pPr algn="l">
              <a:defRPr sz="4000">
                <a:solidFill>
                  <a:schemeClr val="tx1">
                    <a:lumMod val="75000"/>
                    <a:lumOff val="25000"/>
                  </a:schemeClr>
                </a:solidFill>
              </a:defRPr>
            </a:lvl1p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C92ECF9-1C64-45C7-A351-5C2B04CB53A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E00B7EE-1E89-4FFA-B365-5BB8C644522A}" type="slidenum">
              <a:rPr lang="zh-CN" altLang="en-US" smtClean="0"/>
            </a:fld>
            <a:endParaRPr lang="zh-CN" altLang="en-US"/>
          </a:p>
        </p:txBody>
      </p:sp>
      <p:sp>
        <p:nvSpPr>
          <p:cNvPr id="7" name="Line 45"/>
          <p:cNvSpPr>
            <a:spLocks noChangeShapeType="1"/>
          </p:cNvSpPr>
          <p:nvPr userDrawn="1"/>
        </p:nvSpPr>
        <p:spPr bwMode="auto">
          <a:xfrm>
            <a:off x="843348" y="1083655"/>
            <a:ext cx="5989500" cy="0"/>
          </a:xfrm>
          <a:prstGeom prst="line">
            <a:avLst/>
          </a:prstGeom>
          <a:solidFill>
            <a:schemeClr val="accent1">
              <a:lumMod val="75000"/>
            </a:schemeClr>
          </a:solidFill>
          <a:ln w="9525">
            <a:solidFill>
              <a:srgbClr val="760000"/>
            </a:solidFill>
            <a:round/>
          </a:ln>
        </p:spPr>
        <p:txBody>
          <a:bodyPr wrap="none" lIns="109678" tIns="54838" rIns="109678" bIns="54838" anchor="ctr"/>
          <a:lstStyle/>
          <a:p>
            <a:endParaRPr lang="zh-CN" altLang="en-US" dirty="0">
              <a:latin typeface="微软雅黑" panose="020B0503020204020204" pitchFamily="34" charset="-122"/>
              <a:ea typeface="微软雅黑" panose="020B0503020204020204" pitchFamily="34" charset="-122"/>
            </a:endParaRPr>
          </a:p>
        </p:txBody>
      </p:sp>
      <p:sp>
        <p:nvSpPr>
          <p:cNvPr id="8" name="流程图: 延期 8"/>
          <p:cNvSpPr/>
          <p:nvPr userDrawn="1"/>
        </p:nvSpPr>
        <p:spPr>
          <a:xfrm>
            <a:off x="25617" y="432098"/>
            <a:ext cx="1409206" cy="894076"/>
          </a:xfrm>
          <a:custGeom>
            <a:avLst/>
            <a:gdLst>
              <a:gd name="connsiteX0" fmla="*/ 0 w 2304653"/>
              <a:gd name="connsiteY0" fmla="*/ 0 h 1872208"/>
              <a:gd name="connsiteX1" fmla="*/ 1152327 w 2304653"/>
              <a:gd name="connsiteY1" fmla="*/ 0 h 1872208"/>
              <a:gd name="connsiteX2" fmla="*/ 2304654 w 2304653"/>
              <a:gd name="connsiteY2" fmla="*/ 936104 h 1872208"/>
              <a:gd name="connsiteX3" fmla="*/ 1152327 w 2304653"/>
              <a:gd name="connsiteY3" fmla="*/ 1872208 h 1872208"/>
              <a:gd name="connsiteX4" fmla="*/ 0 w 2304653"/>
              <a:gd name="connsiteY4" fmla="*/ 1872208 h 1872208"/>
              <a:gd name="connsiteX5" fmla="*/ 0 w 2304653"/>
              <a:gd name="connsiteY5" fmla="*/ 0 h 1872208"/>
              <a:gd name="connsiteX0-1" fmla="*/ 0 w 3204064"/>
              <a:gd name="connsiteY0-2" fmla="*/ 0 h 1887198"/>
              <a:gd name="connsiteX1-3" fmla="*/ 2051737 w 3204064"/>
              <a:gd name="connsiteY1-4" fmla="*/ 14990 h 1887198"/>
              <a:gd name="connsiteX2-5" fmla="*/ 3204064 w 3204064"/>
              <a:gd name="connsiteY2-6" fmla="*/ 951094 h 1887198"/>
              <a:gd name="connsiteX3-7" fmla="*/ 2051737 w 3204064"/>
              <a:gd name="connsiteY3-8" fmla="*/ 1887198 h 1887198"/>
              <a:gd name="connsiteX4-9" fmla="*/ 899410 w 3204064"/>
              <a:gd name="connsiteY4-10" fmla="*/ 1887198 h 1887198"/>
              <a:gd name="connsiteX5-11" fmla="*/ 0 w 3204064"/>
              <a:gd name="connsiteY5-12" fmla="*/ 0 h 1887198"/>
              <a:gd name="connsiteX0-13" fmla="*/ 0 w 3204064"/>
              <a:gd name="connsiteY0-14" fmla="*/ 0 h 1887198"/>
              <a:gd name="connsiteX1-15" fmla="*/ 2051737 w 3204064"/>
              <a:gd name="connsiteY1-16" fmla="*/ 14990 h 1887198"/>
              <a:gd name="connsiteX2-17" fmla="*/ 3204064 w 3204064"/>
              <a:gd name="connsiteY2-18" fmla="*/ 951094 h 1887198"/>
              <a:gd name="connsiteX3-19" fmla="*/ 2051737 w 3204064"/>
              <a:gd name="connsiteY3-20" fmla="*/ 1887198 h 1887198"/>
              <a:gd name="connsiteX4-21" fmla="*/ 29980 w 3204064"/>
              <a:gd name="connsiteY4-22" fmla="*/ 1887198 h 1887198"/>
              <a:gd name="connsiteX5-23" fmla="*/ 0 w 3204064"/>
              <a:gd name="connsiteY5-24" fmla="*/ 0 h 1887198"/>
              <a:gd name="connsiteX0-25" fmla="*/ 0 w 3189073"/>
              <a:gd name="connsiteY0-26" fmla="*/ 0 h 1872208"/>
              <a:gd name="connsiteX1-27" fmla="*/ 2036746 w 3189073"/>
              <a:gd name="connsiteY1-28" fmla="*/ 0 h 1872208"/>
              <a:gd name="connsiteX2-29" fmla="*/ 3189073 w 3189073"/>
              <a:gd name="connsiteY2-30" fmla="*/ 936104 h 1872208"/>
              <a:gd name="connsiteX3-31" fmla="*/ 2036746 w 3189073"/>
              <a:gd name="connsiteY3-32" fmla="*/ 1872208 h 1872208"/>
              <a:gd name="connsiteX4-33" fmla="*/ 14989 w 3189073"/>
              <a:gd name="connsiteY4-34" fmla="*/ 1872208 h 1872208"/>
              <a:gd name="connsiteX5-35" fmla="*/ 0 w 3189073"/>
              <a:gd name="connsiteY5-36" fmla="*/ 0 h 1872208"/>
              <a:gd name="connsiteX0-37" fmla="*/ 0 w 3848302"/>
              <a:gd name="connsiteY0-38" fmla="*/ 14991 h 1872208"/>
              <a:gd name="connsiteX1-39" fmla="*/ 2695975 w 3848302"/>
              <a:gd name="connsiteY1-40" fmla="*/ 0 h 1872208"/>
              <a:gd name="connsiteX2-41" fmla="*/ 3848302 w 3848302"/>
              <a:gd name="connsiteY2-42" fmla="*/ 936104 h 1872208"/>
              <a:gd name="connsiteX3-43" fmla="*/ 2695975 w 3848302"/>
              <a:gd name="connsiteY3-44" fmla="*/ 1872208 h 1872208"/>
              <a:gd name="connsiteX4-45" fmla="*/ 674218 w 3848302"/>
              <a:gd name="connsiteY4-46" fmla="*/ 1872208 h 1872208"/>
              <a:gd name="connsiteX5-47" fmla="*/ 0 w 3848302"/>
              <a:gd name="connsiteY5-48" fmla="*/ 14991 h 1872208"/>
              <a:gd name="connsiteX0-49" fmla="*/ 0 w 3848302"/>
              <a:gd name="connsiteY0-50" fmla="*/ 14991 h 1902188"/>
              <a:gd name="connsiteX1-51" fmla="*/ 2695975 w 3848302"/>
              <a:gd name="connsiteY1-52" fmla="*/ 0 h 1902188"/>
              <a:gd name="connsiteX2-53" fmla="*/ 3848302 w 3848302"/>
              <a:gd name="connsiteY2-54" fmla="*/ 936104 h 1902188"/>
              <a:gd name="connsiteX3-55" fmla="*/ 2695975 w 3848302"/>
              <a:gd name="connsiteY3-56" fmla="*/ 1872208 h 1902188"/>
              <a:gd name="connsiteX4-57" fmla="*/ 31469 w 3848302"/>
              <a:gd name="connsiteY4-58" fmla="*/ 1902188 h 1902188"/>
              <a:gd name="connsiteX5-59" fmla="*/ 0 w 3848302"/>
              <a:gd name="connsiteY5-60" fmla="*/ 14991 h 1902188"/>
              <a:gd name="connsiteX0-61" fmla="*/ 0 w 3864784"/>
              <a:gd name="connsiteY0-62" fmla="*/ 29981 h 1902188"/>
              <a:gd name="connsiteX1-63" fmla="*/ 2712457 w 3864784"/>
              <a:gd name="connsiteY1-64" fmla="*/ 0 h 1902188"/>
              <a:gd name="connsiteX2-65" fmla="*/ 3864784 w 3864784"/>
              <a:gd name="connsiteY2-66" fmla="*/ 936104 h 1902188"/>
              <a:gd name="connsiteX3-67" fmla="*/ 2712457 w 3864784"/>
              <a:gd name="connsiteY3-68" fmla="*/ 1872208 h 1902188"/>
              <a:gd name="connsiteX4-69" fmla="*/ 47951 w 3864784"/>
              <a:gd name="connsiteY4-70" fmla="*/ 1902188 h 1902188"/>
              <a:gd name="connsiteX5-71" fmla="*/ 0 w 3864784"/>
              <a:gd name="connsiteY5-72" fmla="*/ 29981 h 1902188"/>
              <a:gd name="connsiteX0-73" fmla="*/ 0 w 3831822"/>
              <a:gd name="connsiteY0-74" fmla="*/ 14990 h 1902188"/>
              <a:gd name="connsiteX1-75" fmla="*/ 2679495 w 3831822"/>
              <a:gd name="connsiteY1-76" fmla="*/ 0 h 1902188"/>
              <a:gd name="connsiteX2-77" fmla="*/ 3831822 w 3831822"/>
              <a:gd name="connsiteY2-78" fmla="*/ 936104 h 1902188"/>
              <a:gd name="connsiteX3-79" fmla="*/ 2679495 w 3831822"/>
              <a:gd name="connsiteY3-80" fmla="*/ 1872208 h 1902188"/>
              <a:gd name="connsiteX4-81" fmla="*/ 14989 w 3831822"/>
              <a:gd name="connsiteY4-82" fmla="*/ 1902188 h 1902188"/>
              <a:gd name="connsiteX5-83" fmla="*/ 0 w 3831822"/>
              <a:gd name="connsiteY5-84" fmla="*/ 14990 h 190218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3831822" h="1902188">
                <a:moveTo>
                  <a:pt x="0" y="14990"/>
                </a:moveTo>
                <a:lnTo>
                  <a:pt x="2679495" y="0"/>
                </a:lnTo>
                <a:cubicBezTo>
                  <a:pt x="3315908" y="0"/>
                  <a:pt x="3831822" y="419108"/>
                  <a:pt x="3831822" y="936104"/>
                </a:cubicBezTo>
                <a:cubicBezTo>
                  <a:pt x="3831822" y="1453100"/>
                  <a:pt x="3315908" y="1872208"/>
                  <a:pt x="2679495" y="1872208"/>
                </a:cubicBezTo>
                <a:lnTo>
                  <a:pt x="14989" y="1902188"/>
                </a:lnTo>
                <a:lnTo>
                  <a:pt x="0" y="14990"/>
                </a:lnTo>
                <a:close/>
              </a:path>
            </a:pathLst>
          </a:custGeom>
          <a:solidFill>
            <a:srgbClr val="C00000"/>
          </a:solidFill>
          <a:ln>
            <a:no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14:presetBounceEnd="52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52000">
                                          <p:cBhvr additive="base">
                                            <p:cTn id="7" dur="500" fill="hold"/>
                                            <p:tgtEl>
                                              <p:spTgt spid="2"/>
                                            </p:tgtEl>
                                            <p:attrNameLst>
                                              <p:attrName>ppt_x</p:attrName>
                                            </p:attrNameLst>
                                          </p:cBhvr>
                                          <p:tavLst>
                                            <p:tav tm="0">
                                              <p:val>
                                                <p:strVal val="0-#ppt_w/2"/>
                                              </p:val>
                                            </p:tav>
                                            <p:tav tm="100000">
                                              <p:val>
                                                <p:strVal val="#ppt_x"/>
                                              </p:val>
                                            </p:tav>
                                          </p:tavLst>
                                        </p:anim>
                                        <p:anim calcmode="lin" valueType="num" p14:bounceEnd="52000">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C92ECF9-1C64-45C7-A351-5C2B04CB53A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E00B7EE-1E89-4FFA-B365-5BB8C644522A}"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标题和内容">
    <p:bg>
      <p:bgPr>
        <a:gradFill flip="none" rotWithShape="1">
          <a:gsLst>
            <a:gs pos="26000">
              <a:srgbClr val="EBECF0"/>
            </a:gs>
            <a:gs pos="0">
              <a:srgbClr val="D7D9E1"/>
            </a:gs>
            <a:gs pos="100000">
              <a:schemeClr val="bg1"/>
            </a:gs>
          </a:gsLst>
          <a:lin ang="5400000" scaled="1"/>
          <a:tileRect/>
        </a:gra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cxnSp>
        <p:nvCxnSpPr>
          <p:cNvPr id="7" name="直接连接符 6"/>
          <p:cNvCxnSpPr/>
          <p:nvPr userDrawn="1"/>
        </p:nvCxnSpPr>
        <p:spPr>
          <a:xfrm>
            <a:off x="1057807" y="875557"/>
            <a:ext cx="1098842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452940" y="410053"/>
            <a:ext cx="546521" cy="288371"/>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gradFill>
              <a:gsLst>
                <a:gs pos="52000">
                  <a:srgbClr val="2373B7"/>
                </a:gs>
                <a:gs pos="0">
                  <a:srgbClr val="198BD1"/>
                </a:gs>
                <a:gs pos="100000">
                  <a:srgbClr val="2F5597"/>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3360"/>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gradFill>
              <a:gsLst>
                <a:gs pos="52000">
                  <a:srgbClr val="2373B7"/>
                </a:gs>
                <a:gs pos="0">
                  <a:srgbClr val="198BD1"/>
                </a:gs>
                <a:gs pos="100000">
                  <a:srgbClr val="2F5597"/>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3360"/>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gradFill>
              <a:gsLst>
                <a:gs pos="52000">
                  <a:srgbClr val="2373B7"/>
                </a:gs>
                <a:gs pos="0">
                  <a:srgbClr val="198BD1"/>
                </a:gs>
                <a:gs pos="100000">
                  <a:srgbClr val="2F5597"/>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3360"/>
            </a:p>
          </p:txBody>
        </p:sp>
      </p:grpSp>
      <p:sp>
        <p:nvSpPr>
          <p:cNvPr id="18" name="TextBox 15"/>
          <p:cNvSpPr txBox="1"/>
          <p:nvPr userDrawn="1"/>
        </p:nvSpPr>
        <p:spPr>
          <a:xfrm>
            <a:off x="11340550" y="338794"/>
            <a:ext cx="939885" cy="478155"/>
          </a:xfrm>
          <a:prstGeom prst="rect">
            <a:avLst/>
          </a:prstGeom>
          <a:noFill/>
        </p:spPr>
        <p:txBody>
          <a:bodyPr wrap="square" rtlCol="0">
            <a:spAutoFit/>
          </a:bodyPr>
          <a:lstStyle/>
          <a:p>
            <a:pPr algn="ctr"/>
            <a:r>
              <a:rPr lang="zh-CN" altLang="en-US" sz="2520" b="0" dirty="0">
                <a:solidFill>
                  <a:schemeClr val="accent5"/>
                </a:solidFill>
                <a:latin typeface="微软雅黑 Light" panose="020B0502040204020203" pitchFamily="34" charset="-122"/>
                <a:ea typeface="微软雅黑 Light" panose="020B0502040204020203" pitchFamily="34" charset="-122"/>
              </a:rPr>
              <a:t> </a:t>
            </a:r>
            <a:endParaRPr lang="zh-CN" altLang="en-US" sz="2520" b="0" dirty="0">
              <a:solidFill>
                <a:schemeClr val="accent5"/>
              </a:solidFill>
              <a:latin typeface="微软雅黑 Light" panose="020B0502040204020203" pitchFamily="34" charset="-122"/>
              <a:ea typeface="微软雅黑 Light" panose="020B0502040204020203" pitchFamily="34" charset="-122"/>
            </a:endParaRPr>
          </a:p>
        </p:txBody>
      </p:sp>
      <p:sp>
        <p:nvSpPr>
          <p:cNvPr id="8" name="Rectangle 42"/>
          <p:cNvSpPr/>
          <p:nvPr userDrawn="1"/>
        </p:nvSpPr>
        <p:spPr>
          <a:xfrm>
            <a:off x="0" y="6772275"/>
            <a:ext cx="12801600" cy="428625"/>
          </a:xfrm>
          <a:prstGeom prst="rect">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charset="0"/>
              </a:defRPr>
            </a:lvl1pPr>
            <a:lvl2pPr marL="742950" indent="-285750">
              <a:defRPr>
                <a:solidFill>
                  <a:schemeClr val="tx1"/>
                </a:solidFill>
                <a:latin typeface="Calibri" panose="020F0502020204030204" charset="0"/>
              </a:defRPr>
            </a:lvl2pPr>
            <a:lvl3pPr marL="1143000" indent="-228600">
              <a:defRPr>
                <a:solidFill>
                  <a:schemeClr val="tx1"/>
                </a:solidFill>
                <a:latin typeface="Calibri" panose="020F0502020204030204" charset="0"/>
              </a:defRPr>
            </a:lvl3pPr>
            <a:lvl4pPr marL="1600200" indent="-228600">
              <a:defRPr>
                <a:solidFill>
                  <a:schemeClr val="tx1"/>
                </a:solidFill>
                <a:latin typeface="Calibri" panose="020F0502020204030204" charset="0"/>
              </a:defRPr>
            </a:lvl4pPr>
            <a:lvl5pPr marL="2057400" indent="-228600">
              <a:defRPr>
                <a:solidFill>
                  <a:schemeClr val="tx1"/>
                </a:solidFill>
                <a:latin typeface="Calibri" panose="020F0502020204030204" charset="0"/>
              </a:defRPr>
            </a:lvl5pPr>
            <a:lvl6pPr marL="2514600" indent="-228600" eaLnBrk="0" fontAlgn="base" hangingPunct="0">
              <a:spcBef>
                <a:spcPct val="0"/>
              </a:spcBef>
              <a:spcAft>
                <a:spcPct val="0"/>
              </a:spcAft>
              <a:defRPr>
                <a:solidFill>
                  <a:schemeClr val="tx1"/>
                </a:solidFill>
                <a:latin typeface="Calibri" panose="020F0502020204030204" charset="0"/>
              </a:defRPr>
            </a:lvl6pPr>
            <a:lvl7pPr marL="2971800" indent="-228600" eaLnBrk="0" fontAlgn="base" hangingPunct="0">
              <a:spcBef>
                <a:spcPct val="0"/>
              </a:spcBef>
              <a:spcAft>
                <a:spcPct val="0"/>
              </a:spcAft>
              <a:defRPr>
                <a:solidFill>
                  <a:schemeClr val="tx1"/>
                </a:solidFill>
                <a:latin typeface="Calibri" panose="020F0502020204030204" charset="0"/>
              </a:defRPr>
            </a:lvl7pPr>
            <a:lvl8pPr marL="3429000" indent="-228600" eaLnBrk="0" fontAlgn="base" hangingPunct="0">
              <a:spcBef>
                <a:spcPct val="0"/>
              </a:spcBef>
              <a:spcAft>
                <a:spcPct val="0"/>
              </a:spcAft>
              <a:defRPr>
                <a:solidFill>
                  <a:schemeClr val="tx1"/>
                </a:solidFill>
                <a:latin typeface="Calibri" panose="020F0502020204030204" charset="0"/>
              </a:defRPr>
            </a:lvl8pPr>
            <a:lvl9pPr marL="3886200" indent="-228600" eaLnBrk="0" fontAlgn="base" hangingPunct="0">
              <a:spcBef>
                <a:spcPct val="0"/>
              </a:spcBef>
              <a:spcAft>
                <a:spcPct val="0"/>
              </a:spcAft>
              <a:defRPr>
                <a:solidFill>
                  <a:schemeClr val="tx1"/>
                </a:solidFill>
                <a:latin typeface="Calibri" panose="020F0502020204030204" charset="0"/>
              </a:defRPr>
            </a:lvl9pPr>
          </a:lstStyle>
          <a:p>
            <a:pPr algn="ctr" eaLnBrk="1" hangingPunct="1">
              <a:lnSpc>
                <a:spcPct val="120000"/>
              </a:lnSpc>
              <a:defRPr/>
            </a:pPr>
            <a:endParaRPr lang="zh-CN" altLang="zh-CN" sz="2205">
              <a:solidFill>
                <a:srgbClr val="FFFFFF"/>
              </a:solidFill>
              <a:latin typeface="Arial" panose="020B0604020202020204" pitchFamily="34" charset="0"/>
              <a:ea typeface="思源黑体 CN Normal" panose="020B0400000000000000" pitchFamily="34" charset="-122"/>
              <a:sym typeface="Arial" panose="020B0604020202020204" pitchFamily="34" charset="0"/>
            </a:endParaRPr>
          </a:p>
        </p:txBody>
      </p:sp>
      <p:sp>
        <p:nvSpPr>
          <p:cNvPr id="3" name="文本框 2"/>
          <p:cNvSpPr txBox="1"/>
          <p:nvPr userDrawn="1"/>
        </p:nvSpPr>
        <p:spPr>
          <a:xfrm>
            <a:off x="9077960" y="6772275"/>
            <a:ext cx="3723640" cy="414020"/>
          </a:xfrm>
          <a:prstGeom prst="rect">
            <a:avLst/>
          </a:prstGeom>
          <a:noFill/>
        </p:spPr>
        <p:txBody>
          <a:bodyPr wrap="square" rtlCol="0">
            <a:spAutoFit/>
          </a:bodyPr>
          <a:p>
            <a:r>
              <a:rPr lang="en-US" altLang="zh-CN" b="1">
                <a:solidFill>
                  <a:schemeClr val="bg1"/>
                </a:solidFill>
                <a:latin typeface="微软雅黑" panose="020B0503020204020204" pitchFamily="34" charset="-122"/>
                <a:ea typeface="微软雅黑" panose="020B0503020204020204" pitchFamily="34" charset="-122"/>
              </a:rPr>
              <a:t>-</a:t>
            </a:r>
            <a:r>
              <a:rPr lang="zh-CN" altLang="en-US" b="1">
                <a:solidFill>
                  <a:schemeClr val="bg1"/>
                </a:solidFill>
                <a:latin typeface="微软雅黑" panose="020B0503020204020204" pitchFamily="34" charset="-122"/>
                <a:ea typeface="微软雅黑" panose="020B0503020204020204" pitchFamily="34" charset="-122"/>
              </a:rPr>
              <a:t>国家卫生健康委医政医管局</a:t>
            </a:r>
            <a:r>
              <a:rPr lang="en-US" altLang="zh-CN" b="1">
                <a:solidFill>
                  <a:schemeClr val="bg1"/>
                </a:solidFill>
                <a:latin typeface="微软雅黑" panose="020B0503020204020204" pitchFamily="34" charset="-122"/>
                <a:ea typeface="微软雅黑" panose="020B0503020204020204" pitchFamily="34" charset="-122"/>
              </a:rPr>
              <a:t>-</a:t>
            </a:r>
            <a:endParaRPr lang="en-US" altLang="zh-CN"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Click="0" advTm="3000">
        <p15:prstTrans prst="pageCurlDouble"/>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1"/>
        </a:solidFill>
        <a:effectLst/>
      </p:bgPr>
    </p:bg>
    <p:spTree>
      <p:nvGrpSpPr>
        <p:cNvPr id="1" name=""/>
        <p:cNvGrpSpPr/>
        <p:nvPr/>
      </p:nvGrpSpPr>
      <p:grpSpPr>
        <a:xfrm>
          <a:off x="0" y="0"/>
          <a:ext cx="0" cy="0"/>
          <a:chOff x="0" y="0"/>
          <a:chExt cx="0" cy="0"/>
        </a:xfrm>
      </p:grpSpPr>
      <p:sp>
        <p:nvSpPr>
          <p:cNvPr id="3" name="矩形 2"/>
          <p:cNvSpPr/>
          <p:nvPr userDrawn="1"/>
        </p:nvSpPr>
        <p:spPr>
          <a:xfrm>
            <a:off x="3108960" y="2425700"/>
            <a:ext cx="9692641" cy="7200900"/>
          </a:xfrm>
          <a:prstGeom prst="rect">
            <a:avLst/>
          </a:prstGeom>
          <a:gradFill>
            <a:gsLst>
              <a:gs pos="0">
                <a:schemeClr val="bg1">
                  <a:alpha val="0"/>
                </a:schemeClr>
              </a:gs>
              <a:gs pos="27000">
                <a:schemeClr val="bg1">
                  <a:alpha val="80000"/>
                </a:schemeClr>
              </a:gs>
            </a:gsLst>
            <a:lin ang="0" scaled="0"/>
          </a:gra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5"/>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4" name="组合 3"/>
          <p:cNvGrpSpPr/>
          <p:nvPr userDrawn="1"/>
        </p:nvGrpSpPr>
        <p:grpSpPr>
          <a:xfrm>
            <a:off x="-3334" y="1264158"/>
            <a:ext cx="12808744" cy="4640929"/>
            <a:chOff x="-108" y="15"/>
            <a:chExt cx="19211" cy="6961"/>
          </a:xfrm>
        </p:grpSpPr>
        <p:sp>
          <p:nvSpPr>
            <p:cNvPr id="7" name="Rectangle 27"/>
            <p:cNvSpPr/>
            <p:nvPr>
              <p:custDataLst>
                <p:tags r:id="rId2"/>
              </p:custDataLst>
            </p:nvPr>
          </p:nvSpPr>
          <p:spPr>
            <a:xfrm>
              <a:off x="-108" y="15"/>
              <a:ext cx="19211" cy="6961"/>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415"/>
            </a:p>
          </p:txBody>
        </p:sp>
        <p:grpSp>
          <p:nvGrpSpPr>
            <p:cNvPr id="8" name="Group 29"/>
            <p:cNvGrpSpPr/>
            <p:nvPr>
              <p:custDataLst>
                <p:tags r:id="rId3"/>
              </p:custDataLst>
            </p:nvPr>
          </p:nvGrpSpPr>
          <p:grpSpPr>
            <a:xfrm rot="1800000">
              <a:off x="13529" y="1376"/>
              <a:ext cx="4910" cy="5112"/>
              <a:chOff x="8349573" y="-1673337"/>
              <a:chExt cx="6162676" cy="6416675"/>
            </a:xfrm>
            <a:solidFill>
              <a:schemeClr val="accent3">
                <a:alpha val="16000"/>
              </a:schemeClr>
            </a:solidFill>
          </p:grpSpPr>
          <p:sp>
            <p:nvSpPr>
              <p:cNvPr id="9" name="Freeform 319"/>
              <p:cNvSpPr>
                <a:spLocks noEditPoints="1"/>
              </p:cNvSpPr>
              <p:nvPr>
                <p:custDataLst>
                  <p:tags r:id="rId4"/>
                </p:custDataLst>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w="0">
                <a:noFill/>
                <a:round/>
              </a:ln>
            </p:spPr>
            <p:txBody>
              <a:bodyPr vert="horz" wrap="square" lIns="72008" tIns="36004" rIns="72008" bIns="36004" numCol="1" anchor="t" anchorCtr="0" compatLnSpc="1"/>
              <a:lstStyle/>
              <a:p>
                <a:endParaRPr lang="id-ID" sz="1415"/>
              </a:p>
            </p:txBody>
          </p:sp>
          <p:sp>
            <p:nvSpPr>
              <p:cNvPr id="10" name="Freeform 320"/>
              <p:cNvSpPr>
                <a:spLocks noEditPoints="1"/>
              </p:cNvSpPr>
              <p:nvPr>
                <p:custDataLst>
                  <p:tags r:id="rId5"/>
                </p:custDataLst>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w="0">
                <a:noFill/>
                <a:round/>
              </a:ln>
            </p:spPr>
            <p:txBody>
              <a:bodyPr vert="horz" wrap="square" lIns="72008" tIns="36004" rIns="72008" bIns="36004" numCol="1" anchor="t" anchorCtr="0" compatLnSpc="1"/>
              <a:lstStyle/>
              <a:p>
                <a:endParaRPr lang="id-ID" sz="1415"/>
              </a:p>
            </p:txBody>
          </p:sp>
          <p:sp>
            <p:nvSpPr>
              <p:cNvPr id="11" name="Freeform 321"/>
              <p:cNvSpPr>
                <a:spLocks noEditPoints="1"/>
              </p:cNvSpPr>
              <p:nvPr>
                <p:custDataLst>
                  <p:tags r:id="rId6"/>
                </p:custDataLst>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w="0">
                <a:noFill/>
                <a:round/>
              </a:ln>
            </p:spPr>
            <p:txBody>
              <a:bodyPr vert="horz" wrap="square" lIns="72008" tIns="36004" rIns="72008" bIns="36004" numCol="1" anchor="t" anchorCtr="0" compatLnSpc="1"/>
              <a:lstStyle/>
              <a:p>
                <a:endParaRPr lang="id-ID" sz="1415"/>
              </a:p>
            </p:txBody>
          </p:sp>
          <p:sp>
            <p:nvSpPr>
              <p:cNvPr id="12" name="Freeform 322"/>
              <p:cNvSpPr>
                <a:spLocks noEditPoints="1"/>
              </p:cNvSpPr>
              <p:nvPr>
                <p:custDataLst>
                  <p:tags r:id="rId7"/>
                </p:custDataLst>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w="0">
                <a:noFill/>
                <a:round/>
              </a:ln>
            </p:spPr>
            <p:txBody>
              <a:bodyPr vert="horz" wrap="square" lIns="72008" tIns="36004" rIns="72008" bIns="36004" numCol="1" anchor="t" anchorCtr="0" compatLnSpc="1"/>
              <a:lstStyle/>
              <a:p>
                <a:endParaRPr lang="id-ID" sz="1415"/>
              </a:p>
            </p:txBody>
          </p:sp>
          <p:sp>
            <p:nvSpPr>
              <p:cNvPr id="13" name="Freeform 323"/>
              <p:cNvSpPr>
                <a:spLocks noEditPoints="1"/>
              </p:cNvSpPr>
              <p:nvPr>
                <p:custDataLst>
                  <p:tags r:id="rId8"/>
                </p:custDataLst>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w="0">
                <a:noFill/>
                <a:round/>
              </a:ln>
            </p:spPr>
            <p:txBody>
              <a:bodyPr vert="horz" wrap="square" lIns="72008" tIns="36004" rIns="72008" bIns="36004" numCol="1" anchor="t" anchorCtr="0" compatLnSpc="1"/>
              <a:lstStyle/>
              <a:p>
                <a:endParaRPr lang="id-ID" sz="1415"/>
              </a:p>
            </p:txBody>
          </p:sp>
          <p:sp>
            <p:nvSpPr>
              <p:cNvPr id="14" name="Freeform 324"/>
              <p:cNvSpPr>
                <a:spLocks noEditPoints="1"/>
              </p:cNvSpPr>
              <p:nvPr>
                <p:custDataLst>
                  <p:tags r:id="rId9"/>
                </p:custDataLst>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w="0">
                <a:noFill/>
                <a:round/>
              </a:ln>
            </p:spPr>
            <p:txBody>
              <a:bodyPr vert="horz" wrap="square" lIns="72008" tIns="36004" rIns="72008" bIns="36004" numCol="1" anchor="t" anchorCtr="0" compatLnSpc="1"/>
              <a:lstStyle/>
              <a:p>
                <a:endParaRPr lang="id-ID" sz="1415"/>
              </a:p>
            </p:txBody>
          </p:sp>
          <p:sp>
            <p:nvSpPr>
              <p:cNvPr id="15" name="Freeform 325"/>
              <p:cNvSpPr>
                <a:spLocks noEditPoints="1"/>
              </p:cNvSpPr>
              <p:nvPr>
                <p:custDataLst>
                  <p:tags r:id="rId10"/>
                </p:custDataLst>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w="0">
                <a:noFill/>
                <a:round/>
              </a:ln>
            </p:spPr>
            <p:txBody>
              <a:bodyPr vert="horz" wrap="square" lIns="72008" tIns="36004" rIns="72008" bIns="36004" numCol="1" anchor="t" anchorCtr="0" compatLnSpc="1"/>
              <a:lstStyle/>
              <a:p>
                <a:endParaRPr lang="id-ID" sz="1415"/>
              </a:p>
            </p:txBody>
          </p:sp>
          <p:sp>
            <p:nvSpPr>
              <p:cNvPr id="19" name="Freeform 326"/>
              <p:cNvSpPr>
                <a:spLocks noEditPoints="1"/>
              </p:cNvSpPr>
              <p:nvPr>
                <p:custDataLst>
                  <p:tags r:id="rId11"/>
                </p:custDataLst>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w="0">
                <a:noFill/>
                <a:round/>
              </a:ln>
            </p:spPr>
            <p:txBody>
              <a:bodyPr vert="horz" wrap="square" lIns="72008" tIns="36004" rIns="72008" bIns="36004" numCol="1" anchor="t" anchorCtr="0" compatLnSpc="1"/>
              <a:lstStyle/>
              <a:p>
                <a:endParaRPr lang="id-ID" sz="1415"/>
              </a:p>
            </p:txBody>
          </p:sp>
          <p:sp>
            <p:nvSpPr>
              <p:cNvPr id="20" name="Freeform 327"/>
              <p:cNvSpPr>
                <a:spLocks noEditPoints="1"/>
              </p:cNvSpPr>
              <p:nvPr>
                <p:custDataLst>
                  <p:tags r:id="rId12"/>
                </p:custDataLst>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w="0">
                <a:noFill/>
                <a:round/>
              </a:ln>
            </p:spPr>
            <p:txBody>
              <a:bodyPr vert="horz" wrap="square" lIns="72008" tIns="36004" rIns="72008" bIns="36004" numCol="1" anchor="t" anchorCtr="0" compatLnSpc="1"/>
              <a:lstStyle/>
              <a:p>
                <a:endParaRPr lang="id-ID" sz="1415"/>
              </a:p>
            </p:txBody>
          </p:sp>
          <p:sp>
            <p:nvSpPr>
              <p:cNvPr id="21" name="Freeform 328"/>
              <p:cNvSpPr>
                <a:spLocks noEditPoints="1"/>
              </p:cNvSpPr>
              <p:nvPr>
                <p:custDataLst>
                  <p:tags r:id="rId13"/>
                </p:custDataLst>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w="0">
                <a:noFill/>
                <a:round/>
              </a:ln>
            </p:spPr>
            <p:txBody>
              <a:bodyPr vert="horz" wrap="square" lIns="72008" tIns="36004" rIns="72008" bIns="36004" numCol="1" anchor="t" anchorCtr="0" compatLnSpc="1"/>
              <a:lstStyle/>
              <a:p>
                <a:endParaRPr lang="id-ID" sz="1415"/>
              </a:p>
            </p:txBody>
          </p:sp>
          <p:sp>
            <p:nvSpPr>
              <p:cNvPr id="22" name="Freeform 329"/>
              <p:cNvSpPr>
                <a:spLocks noEditPoints="1"/>
              </p:cNvSpPr>
              <p:nvPr>
                <p:custDataLst>
                  <p:tags r:id="rId14"/>
                </p:custDataLst>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w="0">
                <a:noFill/>
                <a:round/>
              </a:ln>
            </p:spPr>
            <p:txBody>
              <a:bodyPr vert="horz" wrap="square" lIns="72008" tIns="36004" rIns="72008" bIns="36004" numCol="1" anchor="t" anchorCtr="0" compatLnSpc="1"/>
              <a:lstStyle/>
              <a:p>
                <a:endParaRPr lang="id-ID" sz="1415"/>
              </a:p>
            </p:txBody>
          </p:sp>
          <p:sp>
            <p:nvSpPr>
              <p:cNvPr id="23" name="Freeform 330"/>
              <p:cNvSpPr>
                <a:spLocks noEditPoints="1"/>
              </p:cNvSpPr>
              <p:nvPr>
                <p:custDataLst>
                  <p:tags r:id="rId15"/>
                </p:custDataLst>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w="0">
                <a:noFill/>
                <a:round/>
              </a:ln>
            </p:spPr>
            <p:txBody>
              <a:bodyPr vert="horz" wrap="square" lIns="72008" tIns="36004" rIns="72008" bIns="36004" numCol="1" anchor="t" anchorCtr="0" compatLnSpc="1"/>
              <a:lstStyle/>
              <a:p>
                <a:endParaRPr lang="id-ID" sz="1415"/>
              </a:p>
            </p:txBody>
          </p:sp>
        </p:grpSp>
        <p:grpSp>
          <p:nvGrpSpPr>
            <p:cNvPr id="24" name="组合 23"/>
            <p:cNvGrpSpPr/>
            <p:nvPr>
              <p:custDataLst>
                <p:tags r:id="rId16"/>
              </p:custDataLst>
            </p:nvPr>
          </p:nvGrpSpPr>
          <p:grpSpPr>
            <a:xfrm>
              <a:off x="921" y="388"/>
              <a:ext cx="4107" cy="3373"/>
              <a:chOff x="2607344" y="-649181"/>
              <a:chExt cx="2608160" cy="2142169"/>
            </a:xfrm>
            <a:solidFill>
              <a:schemeClr val="accent3">
                <a:alpha val="15000"/>
              </a:schemeClr>
            </a:solidFill>
          </p:grpSpPr>
          <p:grpSp>
            <p:nvGrpSpPr>
              <p:cNvPr id="25" name="Group 74"/>
              <p:cNvGrpSpPr/>
              <p:nvPr/>
            </p:nvGrpSpPr>
            <p:grpSpPr>
              <a:xfrm rot="1800000">
                <a:off x="3246128" y="-649181"/>
                <a:ext cx="1314075" cy="1368235"/>
                <a:chOff x="8349573" y="-1673337"/>
                <a:chExt cx="6162676" cy="6416675"/>
              </a:xfrm>
              <a:grpFill/>
            </p:grpSpPr>
            <p:sp>
              <p:nvSpPr>
                <p:cNvPr id="34" name="Freeform 319"/>
                <p:cNvSpPr>
                  <a:spLocks noEditPoints="1"/>
                </p:cNvSpPr>
                <p:nvPr>
                  <p:custDataLst>
                    <p:tags r:id="rId17"/>
                  </p:custDataLst>
                </p:nvPr>
              </p:nvSpPr>
              <p:spPr bwMode="auto">
                <a:xfrm>
                  <a:off x="83495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35" name="Freeform 320"/>
                <p:cNvSpPr>
                  <a:spLocks noEditPoints="1"/>
                </p:cNvSpPr>
                <p:nvPr>
                  <p:custDataLst>
                    <p:tags r:id="rId18"/>
                  </p:custDataLst>
                </p:nvPr>
              </p:nvSpPr>
              <p:spPr bwMode="auto">
                <a:xfrm>
                  <a:off x="9570361" y="-1655875"/>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36" name="Freeform 321"/>
                <p:cNvSpPr>
                  <a:spLocks noEditPoints="1"/>
                </p:cNvSpPr>
                <p:nvPr>
                  <p:custDataLst>
                    <p:tags r:id="rId19"/>
                  </p:custDataLst>
                </p:nvPr>
              </p:nvSpPr>
              <p:spPr bwMode="auto">
                <a:xfrm>
                  <a:off x="10787973" y="-1673337"/>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4 h 1368"/>
                    <a:gd name="T10" fmla="*/ 1536 w 1576"/>
                    <a:gd name="T11" fmla="*/ 1344 h 1368"/>
                    <a:gd name="T12" fmla="*/ 788 w 1576"/>
                    <a:gd name="T13" fmla="*/ 47 h 1368"/>
                    <a:gd name="T14" fmla="*/ 40 w 1576"/>
                    <a:gd name="T15" fmla="*/ 134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4"/>
                      </a:moveTo>
                      <a:lnTo>
                        <a:pt x="1536" y="1344"/>
                      </a:lnTo>
                      <a:lnTo>
                        <a:pt x="788" y="47"/>
                      </a:lnTo>
                      <a:lnTo>
                        <a:pt x="40" y="134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37" name="Freeform 322"/>
                <p:cNvSpPr>
                  <a:spLocks noEditPoints="1"/>
                </p:cNvSpPr>
                <p:nvPr>
                  <p:custDataLst>
                    <p:tags r:id="rId20"/>
                  </p:custDataLst>
                </p:nvPr>
              </p:nvSpPr>
              <p:spPr bwMode="auto">
                <a:xfrm>
                  <a:off x="12008761" y="-1655875"/>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38" name="Freeform 323"/>
                <p:cNvSpPr>
                  <a:spLocks noEditPoints="1"/>
                </p:cNvSpPr>
                <p:nvPr>
                  <p:custDataLst>
                    <p:tags r:id="rId21"/>
                  </p:custDataLst>
                </p:nvPr>
              </p:nvSpPr>
              <p:spPr bwMode="auto">
                <a:xfrm>
                  <a:off x="83495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39" name="Freeform 324"/>
                <p:cNvSpPr>
                  <a:spLocks noEditPoints="1"/>
                </p:cNvSpPr>
                <p:nvPr>
                  <p:custDataLst>
                    <p:tags r:id="rId22"/>
                  </p:custDataLst>
                </p:nvPr>
              </p:nvSpPr>
              <p:spPr bwMode="auto">
                <a:xfrm>
                  <a:off x="9570361" y="441213"/>
                  <a:ext cx="2503488" cy="2168525"/>
                </a:xfrm>
                <a:custGeom>
                  <a:avLst/>
                  <a:gdLst>
                    <a:gd name="T0" fmla="*/ 1577 w 1577"/>
                    <a:gd name="T1" fmla="*/ 1366 h 1366"/>
                    <a:gd name="T2" fmla="*/ 0 w 1577"/>
                    <a:gd name="T3" fmla="*/ 1366 h 1366"/>
                    <a:gd name="T4" fmla="*/ 788 w 1577"/>
                    <a:gd name="T5" fmla="*/ 0 h 1366"/>
                    <a:gd name="T6" fmla="*/ 1577 w 1577"/>
                    <a:gd name="T7" fmla="*/ 1366 h 1366"/>
                    <a:gd name="T8" fmla="*/ 41 w 1577"/>
                    <a:gd name="T9" fmla="*/ 1342 h 1366"/>
                    <a:gd name="T10" fmla="*/ 1536 w 1577"/>
                    <a:gd name="T11" fmla="*/ 1342 h 1366"/>
                    <a:gd name="T12" fmla="*/ 788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8" y="0"/>
                      </a:lnTo>
                      <a:lnTo>
                        <a:pt x="1577" y="1366"/>
                      </a:lnTo>
                      <a:close/>
                      <a:moveTo>
                        <a:pt x="41" y="1342"/>
                      </a:moveTo>
                      <a:lnTo>
                        <a:pt x="1536" y="1342"/>
                      </a:lnTo>
                      <a:lnTo>
                        <a:pt x="788" y="47"/>
                      </a:lnTo>
                      <a:lnTo>
                        <a:pt x="41" y="134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40" name="Freeform 325"/>
                <p:cNvSpPr>
                  <a:spLocks noEditPoints="1"/>
                </p:cNvSpPr>
                <p:nvPr>
                  <p:custDataLst>
                    <p:tags r:id="rId23"/>
                  </p:custDataLst>
                </p:nvPr>
              </p:nvSpPr>
              <p:spPr bwMode="auto">
                <a:xfrm>
                  <a:off x="10787973" y="460263"/>
                  <a:ext cx="2501900" cy="2168525"/>
                </a:xfrm>
                <a:custGeom>
                  <a:avLst/>
                  <a:gdLst>
                    <a:gd name="T0" fmla="*/ 788 w 1576"/>
                    <a:gd name="T1" fmla="*/ 1366 h 1366"/>
                    <a:gd name="T2" fmla="*/ 0 w 1576"/>
                    <a:gd name="T3" fmla="*/ 0 h 1366"/>
                    <a:gd name="T4" fmla="*/ 1576 w 1576"/>
                    <a:gd name="T5" fmla="*/ 0 h 1366"/>
                    <a:gd name="T6" fmla="*/ 788 w 1576"/>
                    <a:gd name="T7" fmla="*/ 1366 h 1366"/>
                    <a:gd name="T8" fmla="*/ 40 w 1576"/>
                    <a:gd name="T9" fmla="*/ 24 h 1366"/>
                    <a:gd name="T10" fmla="*/ 788 w 1576"/>
                    <a:gd name="T11" fmla="*/ 1318 h 1366"/>
                    <a:gd name="T12" fmla="*/ 1536 w 1576"/>
                    <a:gd name="T13" fmla="*/ 24 h 1366"/>
                    <a:gd name="T14" fmla="*/ 40 w 1576"/>
                    <a:gd name="T15" fmla="*/ 24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6">
                      <a:moveTo>
                        <a:pt x="788" y="1366"/>
                      </a:moveTo>
                      <a:lnTo>
                        <a:pt x="0" y="0"/>
                      </a:lnTo>
                      <a:lnTo>
                        <a:pt x="1576" y="0"/>
                      </a:lnTo>
                      <a:lnTo>
                        <a:pt x="788" y="1366"/>
                      </a:lnTo>
                      <a:close/>
                      <a:moveTo>
                        <a:pt x="40" y="24"/>
                      </a:moveTo>
                      <a:lnTo>
                        <a:pt x="788" y="1318"/>
                      </a:lnTo>
                      <a:lnTo>
                        <a:pt x="1536" y="24"/>
                      </a:lnTo>
                      <a:lnTo>
                        <a:pt x="40"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41" name="Freeform 326"/>
                <p:cNvSpPr>
                  <a:spLocks noEditPoints="1"/>
                </p:cNvSpPr>
                <p:nvPr>
                  <p:custDataLst>
                    <p:tags r:id="rId24"/>
                  </p:custDataLst>
                </p:nvPr>
              </p:nvSpPr>
              <p:spPr bwMode="auto">
                <a:xfrm>
                  <a:off x="12008761" y="441213"/>
                  <a:ext cx="2503488" cy="2168525"/>
                </a:xfrm>
                <a:custGeom>
                  <a:avLst/>
                  <a:gdLst>
                    <a:gd name="T0" fmla="*/ 1577 w 1577"/>
                    <a:gd name="T1" fmla="*/ 1366 h 1366"/>
                    <a:gd name="T2" fmla="*/ 0 w 1577"/>
                    <a:gd name="T3" fmla="*/ 1366 h 1366"/>
                    <a:gd name="T4" fmla="*/ 789 w 1577"/>
                    <a:gd name="T5" fmla="*/ 0 h 1366"/>
                    <a:gd name="T6" fmla="*/ 1577 w 1577"/>
                    <a:gd name="T7" fmla="*/ 1366 h 1366"/>
                    <a:gd name="T8" fmla="*/ 41 w 1577"/>
                    <a:gd name="T9" fmla="*/ 1342 h 1366"/>
                    <a:gd name="T10" fmla="*/ 1536 w 1577"/>
                    <a:gd name="T11" fmla="*/ 1342 h 1366"/>
                    <a:gd name="T12" fmla="*/ 789 w 1577"/>
                    <a:gd name="T13" fmla="*/ 47 h 1366"/>
                    <a:gd name="T14" fmla="*/ 41 w 1577"/>
                    <a:gd name="T15" fmla="*/ 1342 h 13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6">
                      <a:moveTo>
                        <a:pt x="1577" y="1366"/>
                      </a:moveTo>
                      <a:lnTo>
                        <a:pt x="0" y="1366"/>
                      </a:lnTo>
                      <a:lnTo>
                        <a:pt x="789" y="0"/>
                      </a:lnTo>
                      <a:lnTo>
                        <a:pt x="1577" y="1366"/>
                      </a:lnTo>
                      <a:close/>
                      <a:moveTo>
                        <a:pt x="41" y="1342"/>
                      </a:moveTo>
                      <a:lnTo>
                        <a:pt x="1536" y="1342"/>
                      </a:lnTo>
                      <a:lnTo>
                        <a:pt x="789" y="47"/>
                      </a:lnTo>
                      <a:lnTo>
                        <a:pt x="41" y="134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42" name="Freeform 327"/>
                <p:cNvSpPr>
                  <a:spLocks noEditPoints="1"/>
                </p:cNvSpPr>
                <p:nvPr>
                  <p:custDataLst>
                    <p:tags r:id="rId25"/>
                  </p:custDataLst>
                </p:nvPr>
              </p:nvSpPr>
              <p:spPr bwMode="auto">
                <a:xfrm>
                  <a:off x="83495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43" name="Freeform 328"/>
                <p:cNvSpPr>
                  <a:spLocks noEditPoints="1"/>
                </p:cNvSpPr>
                <p:nvPr>
                  <p:custDataLst>
                    <p:tags r:id="rId26"/>
                  </p:custDataLst>
                </p:nvPr>
              </p:nvSpPr>
              <p:spPr bwMode="auto">
                <a:xfrm>
                  <a:off x="9570361" y="2571638"/>
                  <a:ext cx="2503488" cy="2171700"/>
                </a:xfrm>
                <a:custGeom>
                  <a:avLst/>
                  <a:gdLst>
                    <a:gd name="T0" fmla="*/ 788 w 1577"/>
                    <a:gd name="T1" fmla="*/ 1368 h 1368"/>
                    <a:gd name="T2" fmla="*/ 0 w 1577"/>
                    <a:gd name="T3" fmla="*/ 0 h 1368"/>
                    <a:gd name="T4" fmla="*/ 1577 w 1577"/>
                    <a:gd name="T5" fmla="*/ 0 h 1368"/>
                    <a:gd name="T6" fmla="*/ 788 w 1577"/>
                    <a:gd name="T7" fmla="*/ 1368 h 1368"/>
                    <a:gd name="T8" fmla="*/ 41 w 1577"/>
                    <a:gd name="T9" fmla="*/ 24 h 1368"/>
                    <a:gd name="T10" fmla="*/ 788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8" y="1368"/>
                      </a:moveTo>
                      <a:lnTo>
                        <a:pt x="0" y="0"/>
                      </a:lnTo>
                      <a:lnTo>
                        <a:pt x="1577" y="0"/>
                      </a:lnTo>
                      <a:lnTo>
                        <a:pt x="788" y="1368"/>
                      </a:lnTo>
                      <a:close/>
                      <a:moveTo>
                        <a:pt x="41" y="24"/>
                      </a:moveTo>
                      <a:lnTo>
                        <a:pt x="788"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44" name="Freeform 329"/>
                <p:cNvSpPr>
                  <a:spLocks noEditPoints="1"/>
                </p:cNvSpPr>
                <p:nvPr>
                  <p:custDataLst>
                    <p:tags r:id="rId27"/>
                  </p:custDataLst>
                </p:nvPr>
              </p:nvSpPr>
              <p:spPr bwMode="auto">
                <a:xfrm>
                  <a:off x="10787973" y="2552588"/>
                  <a:ext cx="2501900" cy="2171700"/>
                </a:xfrm>
                <a:custGeom>
                  <a:avLst/>
                  <a:gdLst>
                    <a:gd name="T0" fmla="*/ 1576 w 1576"/>
                    <a:gd name="T1" fmla="*/ 1368 h 1368"/>
                    <a:gd name="T2" fmla="*/ 0 w 1576"/>
                    <a:gd name="T3" fmla="*/ 1368 h 1368"/>
                    <a:gd name="T4" fmla="*/ 788 w 1576"/>
                    <a:gd name="T5" fmla="*/ 0 h 1368"/>
                    <a:gd name="T6" fmla="*/ 1576 w 1576"/>
                    <a:gd name="T7" fmla="*/ 1368 h 1368"/>
                    <a:gd name="T8" fmla="*/ 40 w 1576"/>
                    <a:gd name="T9" fmla="*/ 1345 h 1368"/>
                    <a:gd name="T10" fmla="*/ 1536 w 1576"/>
                    <a:gd name="T11" fmla="*/ 1345 h 1368"/>
                    <a:gd name="T12" fmla="*/ 788 w 1576"/>
                    <a:gd name="T13" fmla="*/ 48 h 1368"/>
                    <a:gd name="T14" fmla="*/ 40 w 1576"/>
                    <a:gd name="T15" fmla="*/ 1345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6" h="1368">
                      <a:moveTo>
                        <a:pt x="1576" y="1368"/>
                      </a:moveTo>
                      <a:lnTo>
                        <a:pt x="0" y="1368"/>
                      </a:lnTo>
                      <a:lnTo>
                        <a:pt x="788" y="0"/>
                      </a:lnTo>
                      <a:lnTo>
                        <a:pt x="1576" y="1368"/>
                      </a:lnTo>
                      <a:close/>
                      <a:moveTo>
                        <a:pt x="40" y="1345"/>
                      </a:moveTo>
                      <a:lnTo>
                        <a:pt x="1536" y="1345"/>
                      </a:lnTo>
                      <a:lnTo>
                        <a:pt x="788" y="48"/>
                      </a:lnTo>
                      <a:lnTo>
                        <a:pt x="40" y="134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sp>
              <p:nvSpPr>
                <p:cNvPr id="45" name="Freeform 330"/>
                <p:cNvSpPr>
                  <a:spLocks noEditPoints="1"/>
                </p:cNvSpPr>
                <p:nvPr>
                  <p:custDataLst>
                    <p:tags r:id="rId28"/>
                  </p:custDataLst>
                </p:nvPr>
              </p:nvSpPr>
              <p:spPr bwMode="auto">
                <a:xfrm>
                  <a:off x="12008761" y="2571638"/>
                  <a:ext cx="2503488" cy="2171700"/>
                </a:xfrm>
                <a:custGeom>
                  <a:avLst/>
                  <a:gdLst>
                    <a:gd name="T0" fmla="*/ 789 w 1577"/>
                    <a:gd name="T1" fmla="*/ 1368 h 1368"/>
                    <a:gd name="T2" fmla="*/ 0 w 1577"/>
                    <a:gd name="T3" fmla="*/ 0 h 1368"/>
                    <a:gd name="T4" fmla="*/ 1577 w 1577"/>
                    <a:gd name="T5" fmla="*/ 0 h 1368"/>
                    <a:gd name="T6" fmla="*/ 789 w 1577"/>
                    <a:gd name="T7" fmla="*/ 1368 h 1368"/>
                    <a:gd name="T8" fmla="*/ 41 w 1577"/>
                    <a:gd name="T9" fmla="*/ 24 h 1368"/>
                    <a:gd name="T10" fmla="*/ 789 w 1577"/>
                    <a:gd name="T11" fmla="*/ 1321 h 1368"/>
                    <a:gd name="T12" fmla="*/ 1536 w 1577"/>
                    <a:gd name="T13" fmla="*/ 24 h 1368"/>
                    <a:gd name="T14" fmla="*/ 41 w 1577"/>
                    <a:gd name="T15" fmla="*/ 24 h 13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77" h="1368">
                      <a:moveTo>
                        <a:pt x="789" y="1368"/>
                      </a:moveTo>
                      <a:lnTo>
                        <a:pt x="0" y="0"/>
                      </a:lnTo>
                      <a:lnTo>
                        <a:pt x="1577" y="0"/>
                      </a:lnTo>
                      <a:lnTo>
                        <a:pt x="789" y="1368"/>
                      </a:lnTo>
                      <a:close/>
                      <a:moveTo>
                        <a:pt x="41" y="24"/>
                      </a:moveTo>
                      <a:lnTo>
                        <a:pt x="789" y="1321"/>
                      </a:lnTo>
                      <a:lnTo>
                        <a:pt x="1536" y="24"/>
                      </a:lnTo>
                      <a:lnTo>
                        <a:pt x="41"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72008" tIns="36004" rIns="72008" bIns="36004" numCol="1" anchor="t" anchorCtr="0" compatLnSpc="1"/>
                <a:lstStyle/>
                <a:p>
                  <a:endParaRPr lang="id-ID" sz="1415"/>
                </a:p>
              </p:txBody>
            </p:sp>
          </p:grpSp>
          <p:grpSp>
            <p:nvGrpSpPr>
              <p:cNvPr id="26" name="Group 58"/>
              <p:cNvGrpSpPr/>
              <p:nvPr/>
            </p:nvGrpSpPr>
            <p:grpSpPr>
              <a:xfrm>
                <a:off x="2607344" y="-468621"/>
                <a:ext cx="2608160" cy="1961609"/>
                <a:chOff x="1925461" y="-469483"/>
                <a:chExt cx="5437137" cy="4089296"/>
              </a:xfrm>
              <a:grpFill/>
            </p:grpSpPr>
            <p:sp>
              <p:nvSpPr>
                <p:cNvPr id="27" name="Freeform 61"/>
                <p:cNvSpPr/>
                <p:nvPr>
                  <p:custDataLst>
                    <p:tags r:id="rId29"/>
                  </p:custDataLst>
                </p:nvPr>
              </p:nvSpPr>
              <p:spPr bwMode="auto">
                <a:xfrm>
                  <a:off x="1925461" y="2554358"/>
                  <a:ext cx="921032" cy="1065455"/>
                </a:xfrm>
                <a:custGeom>
                  <a:avLst/>
                  <a:gdLst>
                    <a:gd name="T0" fmla="*/ 0 w 338"/>
                    <a:gd name="T1" fmla="*/ 197 h 391"/>
                    <a:gd name="T2" fmla="*/ 338 w 338"/>
                    <a:gd name="T3" fmla="*/ 391 h 391"/>
                    <a:gd name="T4" fmla="*/ 338 w 338"/>
                    <a:gd name="T5" fmla="*/ 0 h 391"/>
                    <a:gd name="T6" fmla="*/ 0 w 338"/>
                    <a:gd name="T7" fmla="*/ 197 h 391"/>
                  </a:gdLst>
                  <a:ahLst/>
                  <a:cxnLst>
                    <a:cxn ang="0">
                      <a:pos x="T0" y="T1"/>
                    </a:cxn>
                    <a:cxn ang="0">
                      <a:pos x="T2" y="T3"/>
                    </a:cxn>
                    <a:cxn ang="0">
                      <a:pos x="T4" y="T5"/>
                    </a:cxn>
                    <a:cxn ang="0">
                      <a:pos x="T6" y="T7"/>
                    </a:cxn>
                  </a:cxnLst>
                  <a:rect l="0" t="0" r="r" b="b"/>
                  <a:pathLst>
                    <a:path w="338" h="391">
                      <a:moveTo>
                        <a:pt x="0" y="197"/>
                      </a:moveTo>
                      <a:lnTo>
                        <a:pt x="338" y="391"/>
                      </a:lnTo>
                      <a:lnTo>
                        <a:pt x="338" y="0"/>
                      </a:lnTo>
                      <a:lnTo>
                        <a:pt x="0" y="197"/>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28" name="Freeform 6"/>
                <p:cNvSpPr/>
                <p:nvPr>
                  <p:custDataLst>
                    <p:tags r:id="rId30"/>
                  </p:custDataLst>
                </p:nvPr>
              </p:nvSpPr>
              <p:spPr bwMode="auto">
                <a:xfrm>
                  <a:off x="4588603" y="-469483"/>
                  <a:ext cx="929208" cy="1062729"/>
                </a:xfrm>
                <a:custGeom>
                  <a:avLst/>
                  <a:gdLst>
                    <a:gd name="T0" fmla="*/ 0 w 341"/>
                    <a:gd name="T1" fmla="*/ 196 h 390"/>
                    <a:gd name="T2" fmla="*/ 341 w 341"/>
                    <a:gd name="T3" fmla="*/ 390 h 390"/>
                    <a:gd name="T4" fmla="*/ 338 w 341"/>
                    <a:gd name="T5" fmla="*/ 0 h 390"/>
                    <a:gd name="T6" fmla="*/ 0 w 341"/>
                    <a:gd name="T7" fmla="*/ 196 h 390"/>
                  </a:gdLst>
                  <a:ahLst/>
                  <a:cxnLst>
                    <a:cxn ang="0">
                      <a:pos x="T0" y="T1"/>
                    </a:cxn>
                    <a:cxn ang="0">
                      <a:pos x="T2" y="T3"/>
                    </a:cxn>
                    <a:cxn ang="0">
                      <a:pos x="T4" y="T5"/>
                    </a:cxn>
                    <a:cxn ang="0">
                      <a:pos x="T6" y="T7"/>
                    </a:cxn>
                  </a:cxnLst>
                  <a:rect l="0" t="0" r="r" b="b"/>
                  <a:pathLst>
                    <a:path w="341" h="390">
                      <a:moveTo>
                        <a:pt x="0" y="196"/>
                      </a:moveTo>
                      <a:lnTo>
                        <a:pt x="341" y="390"/>
                      </a:lnTo>
                      <a:lnTo>
                        <a:pt x="338" y="0"/>
                      </a:lnTo>
                      <a:lnTo>
                        <a:pt x="0" y="196"/>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29" name="Freeform 42"/>
                <p:cNvSpPr/>
                <p:nvPr>
                  <p:custDataLst>
                    <p:tags r:id="rId31"/>
                  </p:custDataLst>
                </p:nvPr>
              </p:nvSpPr>
              <p:spPr bwMode="auto">
                <a:xfrm>
                  <a:off x="5517809" y="64607"/>
                  <a:ext cx="921032" cy="1065455"/>
                </a:xfrm>
                <a:custGeom>
                  <a:avLst/>
                  <a:gdLst>
                    <a:gd name="T0" fmla="*/ 0 w 338"/>
                    <a:gd name="T1" fmla="*/ 194 h 391"/>
                    <a:gd name="T2" fmla="*/ 338 w 338"/>
                    <a:gd name="T3" fmla="*/ 391 h 391"/>
                    <a:gd name="T4" fmla="*/ 338 w 338"/>
                    <a:gd name="T5" fmla="*/ 0 h 391"/>
                    <a:gd name="T6" fmla="*/ 0 w 338"/>
                    <a:gd name="T7" fmla="*/ 194 h 391"/>
                  </a:gdLst>
                  <a:ahLst/>
                  <a:cxnLst>
                    <a:cxn ang="0">
                      <a:pos x="T0" y="T1"/>
                    </a:cxn>
                    <a:cxn ang="0">
                      <a:pos x="T2" y="T3"/>
                    </a:cxn>
                    <a:cxn ang="0">
                      <a:pos x="T4" y="T5"/>
                    </a:cxn>
                    <a:cxn ang="0">
                      <a:pos x="T6" y="T7"/>
                    </a:cxn>
                  </a:cxnLst>
                  <a:rect l="0" t="0" r="r" b="b"/>
                  <a:pathLst>
                    <a:path w="338" h="391">
                      <a:moveTo>
                        <a:pt x="0" y="194"/>
                      </a:moveTo>
                      <a:lnTo>
                        <a:pt x="338" y="391"/>
                      </a:lnTo>
                      <a:lnTo>
                        <a:pt x="338" y="0"/>
                      </a:lnTo>
                      <a:lnTo>
                        <a:pt x="0" y="194"/>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30" name="Freeform 43"/>
                <p:cNvSpPr/>
                <p:nvPr>
                  <p:custDataLst>
                    <p:tags r:id="rId32"/>
                  </p:custDataLst>
                </p:nvPr>
              </p:nvSpPr>
              <p:spPr bwMode="auto">
                <a:xfrm>
                  <a:off x="6438840" y="-469483"/>
                  <a:ext cx="923758" cy="1062729"/>
                </a:xfrm>
                <a:custGeom>
                  <a:avLst/>
                  <a:gdLst>
                    <a:gd name="T0" fmla="*/ 0 w 339"/>
                    <a:gd name="T1" fmla="*/ 196 h 390"/>
                    <a:gd name="T2" fmla="*/ 339 w 339"/>
                    <a:gd name="T3" fmla="*/ 390 h 390"/>
                    <a:gd name="T4" fmla="*/ 339 w 339"/>
                    <a:gd name="T5" fmla="*/ 0 h 390"/>
                    <a:gd name="T6" fmla="*/ 0 w 339"/>
                    <a:gd name="T7" fmla="*/ 196 h 390"/>
                  </a:gdLst>
                  <a:ahLst/>
                  <a:cxnLst>
                    <a:cxn ang="0">
                      <a:pos x="T0" y="T1"/>
                    </a:cxn>
                    <a:cxn ang="0">
                      <a:pos x="T2" y="T3"/>
                    </a:cxn>
                    <a:cxn ang="0">
                      <a:pos x="T4" y="T5"/>
                    </a:cxn>
                    <a:cxn ang="0">
                      <a:pos x="T6" y="T7"/>
                    </a:cxn>
                  </a:cxnLst>
                  <a:rect l="0" t="0" r="r" b="b"/>
                  <a:pathLst>
                    <a:path w="339" h="390">
                      <a:moveTo>
                        <a:pt x="0" y="196"/>
                      </a:moveTo>
                      <a:lnTo>
                        <a:pt x="339" y="390"/>
                      </a:lnTo>
                      <a:lnTo>
                        <a:pt x="339" y="0"/>
                      </a:lnTo>
                      <a:lnTo>
                        <a:pt x="0" y="196"/>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31" name="Freeform 63"/>
                <p:cNvSpPr/>
                <p:nvPr>
                  <p:custDataLst>
                    <p:tags r:id="rId33"/>
                  </p:custDataLst>
                </p:nvPr>
              </p:nvSpPr>
              <p:spPr bwMode="auto">
                <a:xfrm>
                  <a:off x="4594053" y="593246"/>
                  <a:ext cx="923758" cy="1070905"/>
                </a:xfrm>
                <a:custGeom>
                  <a:avLst/>
                  <a:gdLst>
                    <a:gd name="T0" fmla="*/ 0 w 339"/>
                    <a:gd name="T1" fmla="*/ 197 h 393"/>
                    <a:gd name="T2" fmla="*/ 339 w 339"/>
                    <a:gd name="T3" fmla="*/ 393 h 393"/>
                    <a:gd name="T4" fmla="*/ 339 w 339"/>
                    <a:gd name="T5" fmla="*/ 0 h 393"/>
                    <a:gd name="T6" fmla="*/ 0 w 339"/>
                    <a:gd name="T7" fmla="*/ 197 h 393"/>
                  </a:gdLst>
                  <a:ahLst/>
                  <a:cxnLst>
                    <a:cxn ang="0">
                      <a:pos x="T0" y="T1"/>
                    </a:cxn>
                    <a:cxn ang="0">
                      <a:pos x="T2" y="T3"/>
                    </a:cxn>
                    <a:cxn ang="0">
                      <a:pos x="T4" y="T5"/>
                    </a:cxn>
                    <a:cxn ang="0">
                      <a:pos x="T6" y="T7"/>
                    </a:cxn>
                  </a:cxnLst>
                  <a:rect l="0" t="0" r="r" b="b"/>
                  <a:pathLst>
                    <a:path w="339" h="393">
                      <a:moveTo>
                        <a:pt x="0" y="197"/>
                      </a:moveTo>
                      <a:lnTo>
                        <a:pt x="339" y="393"/>
                      </a:lnTo>
                      <a:lnTo>
                        <a:pt x="339" y="0"/>
                      </a:lnTo>
                      <a:lnTo>
                        <a:pt x="0" y="197"/>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32" name="Freeform 76"/>
                <p:cNvSpPr/>
                <p:nvPr>
                  <p:custDataLst>
                    <p:tags r:id="rId34"/>
                  </p:custDataLst>
                </p:nvPr>
              </p:nvSpPr>
              <p:spPr bwMode="auto">
                <a:xfrm>
                  <a:off x="3646908" y="1658700"/>
                  <a:ext cx="923758" cy="1062729"/>
                </a:xfrm>
                <a:custGeom>
                  <a:avLst/>
                  <a:gdLst>
                    <a:gd name="T0" fmla="*/ 0 w 339"/>
                    <a:gd name="T1" fmla="*/ 390 h 390"/>
                    <a:gd name="T2" fmla="*/ 0 w 339"/>
                    <a:gd name="T3" fmla="*/ 0 h 390"/>
                    <a:gd name="T4" fmla="*/ 339 w 339"/>
                    <a:gd name="T5" fmla="*/ 196 h 390"/>
                    <a:gd name="T6" fmla="*/ 0 w 339"/>
                    <a:gd name="T7" fmla="*/ 390 h 390"/>
                  </a:gdLst>
                  <a:ahLst/>
                  <a:cxnLst>
                    <a:cxn ang="0">
                      <a:pos x="T0" y="T1"/>
                    </a:cxn>
                    <a:cxn ang="0">
                      <a:pos x="T2" y="T3"/>
                    </a:cxn>
                    <a:cxn ang="0">
                      <a:pos x="T4" y="T5"/>
                    </a:cxn>
                    <a:cxn ang="0">
                      <a:pos x="T6" y="T7"/>
                    </a:cxn>
                  </a:cxnLst>
                  <a:rect l="0" t="0" r="r" b="b"/>
                  <a:pathLst>
                    <a:path w="339" h="390">
                      <a:moveTo>
                        <a:pt x="0" y="390"/>
                      </a:moveTo>
                      <a:lnTo>
                        <a:pt x="0" y="0"/>
                      </a:lnTo>
                      <a:lnTo>
                        <a:pt x="339" y="196"/>
                      </a:lnTo>
                      <a:lnTo>
                        <a:pt x="0" y="390"/>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33" name="Freeform 77"/>
                <p:cNvSpPr/>
                <p:nvPr>
                  <p:custDataLst>
                    <p:tags r:id="rId35"/>
                  </p:custDataLst>
                </p:nvPr>
              </p:nvSpPr>
              <p:spPr bwMode="auto">
                <a:xfrm>
                  <a:off x="5548104" y="1683977"/>
                  <a:ext cx="921032" cy="1065455"/>
                </a:xfrm>
                <a:custGeom>
                  <a:avLst/>
                  <a:gdLst>
                    <a:gd name="T0" fmla="*/ 0 w 338"/>
                    <a:gd name="T1" fmla="*/ 391 h 391"/>
                    <a:gd name="T2" fmla="*/ 0 w 338"/>
                    <a:gd name="T3" fmla="*/ 0 h 391"/>
                    <a:gd name="T4" fmla="*/ 338 w 338"/>
                    <a:gd name="T5" fmla="*/ 197 h 391"/>
                    <a:gd name="T6" fmla="*/ 0 w 338"/>
                    <a:gd name="T7" fmla="*/ 391 h 391"/>
                  </a:gdLst>
                  <a:ahLst/>
                  <a:cxnLst>
                    <a:cxn ang="0">
                      <a:pos x="T0" y="T1"/>
                    </a:cxn>
                    <a:cxn ang="0">
                      <a:pos x="T2" y="T3"/>
                    </a:cxn>
                    <a:cxn ang="0">
                      <a:pos x="T4" y="T5"/>
                    </a:cxn>
                    <a:cxn ang="0">
                      <a:pos x="T6" y="T7"/>
                    </a:cxn>
                  </a:cxnLst>
                  <a:rect l="0" t="0" r="r" b="b"/>
                  <a:pathLst>
                    <a:path w="338" h="391">
                      <a:moveTo>
                        <a:pt x="0" y="391"/>
                      </a:moveTo>
                      <a:lnTo>
                        <a:pt x="0" y="0"/>
                      </a:lnTo>
                      <a:lnTo>
                        <a:pt x="338" y="197"/>
                      </a:lnTo>
                      <a:lnTo>
                        <a:pt x="0" y="391"/>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grpSp>
        </p:grpSp>
        <p:grpSp>
          <p:nvGrpSpPr>
            <p:cNvPr id="46" name="Group 42"/>
            <p:cNvGrpSpPr/>
            <p:nvPr>
              <p:custDataLst>
                <p:tags r:id="rId36"/>
              </p:custDataLst>
            </p:nvPr>
          </p:nvGrpSpPr>
          <p:grpSpPr>
            <a:xfrm>
              <a:off x="1733" y="2789"/>
              <a:ext cx="4107" cy="3089"/>
              <a:chOff x="1925461" y="-469483"/>
              <a:chExt cx="5437137" cy="4089296"/>
            </a:xfrm>
            <a:solidFill>
              <a:schemeClr val="accent3">
                <a:alpha val="15000"/>
              </a:schemeClr>
            </a:solidFill>
          </p:grpSpPr>
          <p:sp>
            <p:nvSpPr>
              <p:cNvPr id="47" name="Freeform 61"/>
              <p:cNvSpPr/>
              <p:nvPr>
                <p:custDataLst>
                  <p:tags r:id="rId37"/>
                </p:custDataLst>
              </p:nvPr>
            </p:nvSpPr>
            <p:spPr bwMode="auto">
              <a:xfrm>
                <a:off x="1925461" y="2554358"/>
                <a:ext cx="921032" cy="1065455"/>
              </a:xfrm>
              <a:custGeom>
                <a:avLst/>
                <a:gdLst>
                  <a:gd name="T0" fmla="*/ 0 w 338"/>
                  <a:gd name="T1" fmla="*/ 197 h 391"/>
                  <a:gd name="T2" fmla="*/ 338 w 338"/>
                  <a:gd name="T3" fmla="*/ 391 h 391"/>
                  <a:gd name="T4" fmla="*/ 338 w 338"/>
                  <a:gd name="T5" fmla="*/ 0 h 391"/>
                  <a:gd name="T6" fmla="*/ 0 w 338"/>
                  <a:gd name="T7" fmla="*/ 197 h 391"/>
                </a:gdLst>
                <a:ahLst/>
                <a:cxnLst>
                  <a:cxn ang="0">
                    <a:pos x="T0" y="T1"/>
                  </a:cxn>
                  <a:cxn ang="0">
                    <a:pos x="T2" y="T3"/>
                  </a:cxn>
                  <a:cxn ang="0">
                    <a:pos x="T4" y="T5"/>
                  </a:cxn>
                  <a:cxn ang="0">
                    <a:pos x="T6" y="T7"/>
                  </a:cxn>
                </a:cxnLst>
                <a:rect l="0" t="0" r="r" b="b"/>
                <a:pathLst>
                  <a:path w="338" h="391">
                    <a:moveTo>
                      <a:pt x="0" y="197"/>
                    </a:moveTo>
                    <a:lnTo>
                      <a:pt x="338" y="391"/>
                    </a:lnTo>
                    <a:lnTo>
                      <a:pt x="338" y="0"/>
                    </a:lnTo>
                    <a:lnTo>
                      <a:pt x="0" y="197"/>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48" name="Freeform 6"/>
              <p:cNvSpPr/>
              <p:nvPr>
                <p:custDataLst>
                  <p:tags r:id="rId38"/>
                </p:custDataLst>
              </p:nvPr>
            </p:nvSpPr>
            <p:spPr bwMode="auto">
              <a:xfrm>
                <a:off x="4588603" y="-469483"/>
                <a:ext cx="929208" cy="1062729"/>
              </a:xfrm>
              <a:custGeom>
                <a:avLst/>
                <a:gdLst>
                  <a:gd name="T0" fmla="*/ 0 w 341"/>
                  <a:gd name="T1" fmla="*/ 196 h 390"/>
                  <a:gd name="T2" fmla="*/ 341 w 341"/>
                  <a:gd name="T3" fmla="*/ 390 h 390"/>
                  <a:gd name="T4" fmla="*/ 338 w 341"/>
                  <a:gd name="T5" fmla="*/ 0 h 390"/>
                  <a:gd name="T6" fmla="*/ 0 w 341"/>
                  <a:gd name="T7" fmla="*/ 196 h 390"/>
                </a:gdLst>
                <a:ahLst/>
                <a:cxnLst>
                  <a:cxn ang="0">
                    <a:pos x="T0" y="T1"/>
                  </a:cxn>
                  <a:cxn ang="0">
                    <a:pos x="T2" y="T3"/>
                  </a:cxn>
                  <a:cxn ang="0">
                    <a:pos x="T4" y="T5"/>
                  </a:cxn>
                  <a:cxn ang="0">
                    <a:pos x="T6" y="T7"/>
                  </a:cxn>
                </a:cxnLst>
                <a:rect l="0" t="0" r="r" b="b"/>
                <a:pathLst>
                  <a:path w="341" h="390">
                    <a:moveTo>
                      <a:pt x="0" y="196"/>
                    </a:moveTo>
                    <a:lnTo>
                      <a:pt x="341" y="390"/>
                    </a:lnTo>
                    <a:lnTo>
                      <a:pt x="338" y="0"/>
                    </a:lnTo>
                    <a:lnTo>
                      <a:pt x="0" y="196"/>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49" name="Freeform 42"/>
              <p:cNvSpPr/>
              <p:nvPr>
                <p:custDataLst>
                  <p:tags r:id="rId39"/>
                </p:custDataLst>
              </p:nvPr>
            </p:nvSpPr>
            <p:spPr bwMode="auto">
              <a:xfrm>
                <a:off x="5517809" y="64607"/>
                <a:ext cx="921032" cy="1065455"/>
              </a:xfrm>
              <a:custGeom>
                <a:avLst/>
                <a:gdLst>
                  <a:gd name="T0" fmla="*/ 0 w 338"/>
                  <a:gd name="T1" fmla="*/ 194 h 391"/>
                  <a:gd name="T2" fmla="*/ 338 w 338"/>
                  <a:gd name="T3" fmla="*/ 391 h 391"/>
                  <a:gd name="T4" fmla="*/ 338 w 338"/>
                  <a:gd name="T5" fmla="*/ 0 h 391"/>
                  <a:gd name="T6" fmla="*/ 0 w 338"/>
                  <a:gd name="T7" fmla="*/ 194 h 391"/>
                </a:gdLst>
                <a:ahLst/>
                <a:cxnLst>
                  <a:cxn ang="0">
                    <a:pos x="T0" y="T1"/>
                  </a:cxn>
                  <a:cxn ang="0">
                    <a:pos x="T2" y="T3"/>
                  </a:cxn>
                  <a:cxn ang="0">
                    <a:pos x="T4" y="T5"/>
                  </a:cxn>
                  <a:cxn ang="0">
                    <a:pos x="T6" y="T7"/>
                  </a:cxn>
                </a:cxnLst>
                <a:rect l="0" t="0" r="r" b="b"/>
                <a:pathLst>
                  <a:path w="338" h="391">
                    <a:moveTo>
                      <a:pt x="0" y="194"/>
                    </a:moveTo>
                    <a:lnTo>
                      <a:pt x="338" y="391"/>
                    </a:lnTo>
                    <a:lnTo>
                      <a:pt x="338" y="0"/>
                    </a:lnTo>
                    <a:lnTo>
                      <a:pt x="0" y="194"/>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50" name="Freeform 43"/>
              <p:cNvSpPr/>
              <p:nvPr>
                <p:custDataLst>
                  <p:tags r:id="rId40"/>
                </p:custDataLst>
              </p:nvPr>
            </p:nvSpPr>
            <p:spPr bwMode="auto">
              <a:xfrm>
                <a:off x="6438840" y="-469483"/>
                <a:ext cx="923758" cy="1062729"/>
              </a:xfrm>
              <a:custGeom>
                <a:avLst/>
                <a:gdLst>
                  <a:gd name="T0" fmla="*/ 0 w 339"/>
                  <a:gd name="T1" fmla="*/ 196 h 390"/>
                  <a:gd name="T2" fmla="*/ 339 w 339"/>
                  <a:gd name="T3" fmla="*/ 390 h 390"/>
                  <a:gd name="T4" fmla="*/ 339 w 339"/>
                  <a:gd name="T5" fmla="*/ 0 h 390"/>
                  <a:gd name="T6" fmla="*/ 0 w 339"/>
                  <a:gd name="T7" fmla="*/ 196 h 390"/>
                </a:gdLst>
                <a:ahLst/>
                <a:cxnLst>
                  <a:cxn ang="0">
                    <a:pos x="T0" y="T1"/>
                  </a:cxn>
                  <a:cxn ang="0">
                    <a:pos x="T2" y="T3"/>
                  </a:cxn>
                  <a:cxn ang="0">
                    <a:pos x="T4" y="T5"/>
                  </a:cxn>
                  <a:cxn ang="0">
                    <a:pos x="T6" y="T7"/>
                  </a:cxn>
                </a:cxnLst>
                <a:rect l="0" t="0" r="r" b="b"/>
                <a:pathLst>
                  <a:path w="339" h="390">
                    <a:moveTo>
                      <a:pt x="0" y="196"/>
                    </a:moveTo>
                    <a:lnTo>
                      <a:pt x="339" y="390"/>
                    </a:lnTo>
                    <a:lnTo>
                      <a:pt x="339" y="0"/>
                    </a:lnTo>
                    <a:lnTo>
                      <a:pt x="0" y="196"/>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51" name="Freeform 47"/>
              <p:cNvSpPr/>
              <p:nvPr>
                <p:custDataLst>
                  <p:tags r:id="rId41"/>
                </p:custDataLst>
              </p:nvPr>
            </p:nvSpPr>
            <p:spPr bwMode="auto">
              <a:xfrm>
                <a:off x="4594053" y="593246"/>
                <a:ext cx="923758" cy="1070905"/>
              </a:xfrm>
              <a:custGeom>
                <a:avLst/>
                <a:gdLst>
                  <a:gd name="T0" fmla="*/ 0 w 339"/>
                  <a:gd name="T1" fmla="*/ 197 h 393"/>
                  <a:gd name="T2" fmla="*/ 339 w 339"/>
                  <a:gd name="T3" fmla="*/ 393 h 393"/>
                  <a:gd name="T4" fmla="*/ 339 w 339"/>
                  <a:gd name="T5" fmla="*/ 0 h 393"/>
                  <a:gd name="T6" fmla="*/ 0 w 339"/>
                  <a:gd name="T7" fmla="*/ 197 h 393"/>
                </a:gdLst>
                <a:ahLst/>
                <a:cxnLst>
                  <a:cxn ang="0">
                    <a:pos x="T0" y="T1"/>
                  </a:cxn>
                  <a:cxn ang="0">
                    <a:pos x="T2" y="T3"/>
                  </a:cxn>
                  <a:cxn ang="0">
                    <a:pos x="T4" y="T5"/>
                  </a:cxn>
                  <a:cxn ang="0">
                    <a:pos x="T6" y="T7"/>
                  </a:cxn>
                </a:cxnLst>
                <a:rect l="0" t="0" r="r" b="b"/>
                <a:pathLst>
                  <a:path w="339" h="393">
                    <a:moveTo>
                      <a:pt x="0" y="197"/>
                    </a:moveTo>
                    <a:lnTo>
                      <a:pt x="339" y="393"/>
                    </a:lnTo>
                    <a:lnTo>
                      <a:pt x="339" y="0"/>
                    </a:lnTo>
                    <a:lnTo>
                      <a:pt x="0" y="197"/>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52" name="Freeform 76"/>
              <p:cNvSpPr/>
              <p:nvPr>
                <p:custDataLst>
                  <p:tags r:id="rId42"/>
                </p:custDataLst>
              </p:nvPr>
            </p:nvSpPr>
            <p:spPr bwMode="auto">
              <a:xfrm>
                <a:off x="3646908" y="1658700"/>
                <a:ext cx="923758" cy="1062729"/>
              </a:xfrm>
              <a:custGeom>
                <a:avLst/>
                <a:gdLst>
                  <a:gd name="T0" fmla="*/ 0 w 339"/>
                  <a:gd name="T1" fmla="*/ 390 h 390"/>
                  <a:gd name="T2" fmla="*/ 0 w 339"/>
                  <a:gd name="T3" fmla="*/ 0 h 390"/>
                  <a:gd name="T4" fmla="*/ 339 w 339"/>
                  <a:gd name="T5" fmla="*/ 196 h 390"/>
                  <a:gd name="T6" fmla="*/ 0 w 339"/>
                  <a:gd name="T7" fmla="*/ 390 h 390"/>
                </a:gdLst>
                <a:ahLst/>
                <a:cxnLst>
                  <a:cxn ang="0">
                    <a:pos x="T0" y="T1"/>
                  </a:cxn>
                  <a:cxn ang="0">
                    <a:pos x="T2" y="T3"/>
                  </a:cxn>
                  <a:cxn ang="0">
                    <a:pos x="T4" y="T5"/>
                  </a:cxn>
                  <a:cxn ang="0">
                    <a:pos x="T6" y="T7"/>
                  </a:cxn>
                </a:cxnLst>
                <a:rect l="0" t="0" r="r" b="b"/>
                <a:pathLst>
                  <a:path w="339" h="390">
                    <a:moveTo>
                      <a:pt x="0" y="390"/>
                    </a:moveTo>
                    <a:lnTo>
                      <a:pt x="0" y="0"/>
                    </a:lnTo>
                    <a:lnTo>
                      <a:pt x="339" y="196"/>
                    </a:lnTo>
                    <a:lnTo>
                      <a:pt x="0" y="390"/>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53" name="Freeform 77"/>
              <p:cNvSpPr/>
              <p:nvPr>
                <p:custDataLst>
                  <p:tags r:id="rId43"/>
                </p:custDataLst>
              </p:nvPr>
            </p:nvSpPr>
            <p:spPr bwMode="auto">
              <a:xfrm>
                <a:off x="5548104" y="1683977"/>
                <a:ext cx="921032" cy="1065455"/>
              </a:xfrm>
              <a:custGeom>
                <a:avLst/>
                <a:gdLst>
                  <a:gd name="T0" fmla="*/ 0 w 338"/>
                  <a:gd name="T1" fmla="*/ 391 h 391"/>
                  <a:gd name="T2" fmla="*/ 0 w 338"/>
                  <a:gd name="T3" fmla="*/ 0 h 391"/>
                  <a:gd name="T4" fmla="*/ 338 w 338"/>
                  <a:gd name="T5" fmla="*/ 197 h 391"/>
                  <a:gd name="T6" fmla="*/ 0 w 338"/>
                  <a:gd name="T7" fmla="*/ 391 h 391"/>
                </a:gdLst>
                <a:ahLst/>
                <a:cxnLst>
                  <a:cxn ang="0">
                    <a:pos x="T0" y="T1"/>
                  </a:cxn>
                  <a:cxn ang="0">
                    <a:pos x="T2" y="T3"/>
                  </a:cxn>
                  <a:cxn ang="0">
                    <a:pos x="T4" y="T5"/>
                  </a:cxn>
                  <a:cxn ang="0">
                    <a:pos x="T6" y="T7"/>
                  </a:cxn>
                </a:cxnLst>
                <a:rect l="0" t="0" r="r" b="b"/>
                <a:pathLst>
                  <a:path w="338" h="391">
                    <a:moveTo>
                      <a:pt x="0" y="391"/>
                    </a:moveTo>
                    <a:lnTo>
                      <a:pt x="0" y="0"/>
                    </a:lnTo>
                    <a:lnTo>
                      <a:pt x="338" y="197"/>
                    </a:lnTo>
                    <a:lnTo>
                      <a:pt x="0" y="391"/>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grpSp>
        <p:grpSp>
          <p:nvGrpSpPr>
            <p:cNvPr id="54" name="Group 50"/>
            <p:cNvGrpSpPr/>
            <p:nvPr>
              <p:custDataLst>
                <p:tags r:id="rId44"/>
              </p:custDataLst>
            </p:nvPr>
          </p:nvGrpSpPr>
          <p:grpSpPr>
            <a:xfrm>
              <a:off x="4518" y="1646"/>
              <a:ext cx="4107" cy="3089"/>
              <a:chOff x="1925461" y="-469483"/>
              <a:chExt cx="5437137" cy="4089296"/>
            </a:xfrm>
            <a:solidFill>
              <a:schemeClr val="accent3">
                <a:alpha val="15000"/>
              </a:schemeClr>
            </a:solidFill>
          </p:grpSpPr>
          <p:sp>
            <p:nvSpPr>
              <p:cNvPr id="55" name="Freeform 61"/>
              <p:cNvSpPr/>
              <p:nvPr>
                <p:custDataLst>
                  <p:tags r:id="rId45"/>
                </p:custDataLst>
              </p:nvPr>
            </p:nvSpPr>
            <p:spPr bwMode="auto">
              <a:xfrm>
                <a:off x="1925461" y="2554358"/>
                <a:ext cx="921032" cy="1065455"/>
              </a:xfrm>
              <a:custGeom>
                <a:avLst/>
                <a:gdLst>
                  <a:gd name="T0" fmla="*/ 0 w 338"/>
                  <a:gd name="T1" fmla="*/ 197 h 391"/>
                  <a:gd name="T2" fmla="*/ 338 w 338"/>
                  <a:gd name="T3" fmla="*/ 391 h 391"/>
                  <a:gd name="T4" fmla="*/ 338 w 338"/>
                  <a:gd name="T5" fmla="*/ 0 h 391"/>
                  <a:gd name="T6" fmla="*/ 0 w 338"/>
                  <a:gd name="T7" fmla="*/ 197 h 391"/>
                </a:gdLst>
                <a:ahLst/>
                <a:cxnLst>
                  <a:cxn ang="0">
                    <a:pos x="T0" y="T1"/>
                  </a:cxn>
                  <a:cxn ang="0">
                    <a:pos x="T2" y="T3"/>
                  </a:cxn>
                  <a:cxn ang="0">
                    <a:pos x="T4" y="T5"/>
                  </a:cxn>
                  <a:cxn ang="0">
                    <a:pos x="T6" y="T7"/>
                  </a:cxn>
                </a:cxnLst>
                <a:rect l="0" t="0" r="r" b="b"/>
                <a:pathLst>
                  <a:path w="338" h="391">
                    <a:moveTo>
                      <a:pt x="0" y="197"/>
                    </a:moveTo>
                    <a:lnTo>
                      <a:pt x="338" y="391"/>
                    </a:lnTo>
                    <a:lnTo>
                      <a:pt x="338" y="0"/>
                    </a:lnTo>
                    <a:lnTo>
                      <a:pt x="0" y="197"/>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56" name="Freeform 6"/>
              <p:cNvSpPr/>
              <p:nvPr>
                <p:custDataLst>
                  <p:tags r:id="rId46"/>
                </p:custDataLst>
              </p:nvPr>
            </p:nvSpPr>
            <p:spPr bwMode="auto">
              <a:xfrm>
                <a:off x="4588603" y="-469483"/>
                <a:ext cx="929208" cy="1062729"/>
              </a:xfrm>
              <a:custGeom>
                <a:avLst/>
                <a:gdLst>
                  <a:gd name="T0" fmla="*/ 0 w 341"/>
                  <a:gd name="T1" fmla="*/ 196 h 390"/>
                  <a:gd name="T2" fmla="*/ 341 w 341"/>
                  <a:gd name="T3" fmla="*/ 390 h 390"/>
                  <a:gd name="T4" fmla="*/ 338 w 341"/>
                  <a:gd name="T5" fmla="*/ 0 h 390"/>
                  <a:gd name="T6" fmla="*/ 0 w 341"/>
                  <a:gd name="T7" fmla="*/ 196 h 390"/>
                </a:gdLst>
                <a:ahLst/>
                <a:cxnLst>
                  <a:cxn ang="0">
                    <a:pos x="T0" y="T1"/>
                  </a:cxn>
                  <a:cxn ang="0">
                    <a:pos x="T2" y="T3"/>
                  </a:cxn>
                  <a:cxn ang="0">
                    <a:pos x="T4" y="T5"/>
                  </a:cxn>
                  <a:cxn ang="0">
                    <a:pos x="T6" y="T7"/>
                  </a:cxn>
                </a:cxnLst>
                <a:rect l="0" t="0" r="r" b="b"/>
                <a:pathLst>
                  <a:path w="341" h="390">
                    <a:moveTo>
                      <a:pt x="0" y="196"/>
                    </a:moveTo>
                    <a:lnTo>
                      <a:pt x="341" y="390"/>
                    </a:lnTo>
                    <a:lnTo>
                      <a:pt x="338" y="0"/>
                    </a:lnTo>
                    <a:lnTo>
                      <a:pt x="0" y="196"/>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57" name="Freeform 42"/>
              <p:cNvSpPr/>
              <p:nvPr>
                <p:custDataLst>
                  <p:tags r:id="rId47"/>
                </p:custDataLst>
              </p:nvPr>
            </p:nvSpPr>
            <p:spPr bwMode="auto">
              <a:xfrm>
                <a:off x="5517809" y="64607"/>
                <a:ext cx="921032" cy="1065455"/>
              </a:xfrm>
              <a:custGeom>
                <a:avLst/>
                <a:gdLst>
                  <a:gd name="T0" fmla="*/ 0 w 338"/>
                  <a:gd name="T1" fmla="*/ 194 h 391"/>
                  <a:gd name="T2" fmla="*/ 338 w 338"/>
                  <a:gd name="T3" fmla="*/ 391 h 391"/>
                  <a:gd name="T4" fmla="*/ 338 w 338"/>
                  <a:gd name="T5" fmla="*/ 0 h 391"/>
                  <a:gd name="T6" fmla="*/ 0 w 338"/>
                  <a:gd name="T7" fmla="*/ 194 h 391"/>
                </a:gdLst>
                <a:ahLst/>
                <a:cxnLst>
                  <a:cxn ang="0">
                    <a:pos x="T0" y="T1"/>
                  </a:cxn>
                  <a:cxn ang="0">
                    <a:pos x="T2" y="T3"/>
                  </a:cxn>
                  <a:cxn ang="0">
                    <a:pos x="T4" y="T5"/>
                  </a:cxn>
                  <a:cxn ang="0">
                    <a:pos x="T6" y="T7"/>
                  </a:cxn>
                </a:cxnLst>
                <a:rect l="0" t="0" r="r" b="b"/>
                <a:pathLst>
                  <a:path w="338" h="391">
                    <a:moveTo>
                      <a:pt x="0" y="194"/>
                    </a:moveTo>
                    <a:lnTo>
                      <a:pt x="338" y="391"/>
                    </a:lnTo>
                    <a:lnTo>
                      <a:pt x="338" y="0"/>
                    </a:lnTo>
                    <a:lnTo>
                      <a:pt x="0" y="194"/>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58" name="Freeform 43"/>
              <p:cNvSpPr/>
              <p:nvPr>
                <p:custDataLst>
                  <p:tags r:id="rId48"/>
                </p:custDataLst>
              </p:nvPr>
            </p:nvSpPr>
            <p:spPr bwMode="auto">
              <a:xfrm>
                <a:off x="6438840" y="-469483"/>
                <a:ext cx="923758" cy="1062729"/>
              </a:xfrm>
              <a:custGeom>
                <a:avLst/>
                <a:gdLst>
                  <a:gd name="T0" fmla="*/ 0 w 339"/>
                  <a:gd name="T1" fmla="*/ 196 h 390"/>
                  <a:gd name="T2" fmla="*/ 339 w 339"/>
                  <a:gd name="T3" fmla="*/ 390 h 390"/>
                  <a:gd name="T4" fmla="*/ 339 w 339"/>
                  <a:gd name="T5" fmla="*/ 0 h 390"/>
                  <a:gd name="T6" fmla="*/ 0 w 339"/>
                  <a:gd name="T7" fmla="*/ 196 h 390"/>
                </a:gdLst>
                <a:ahLst/>
                <a:cxnLst>
                  <a:cxn ang="0">
                    <a:pos x="T0" y="T1"/>
                  </a:cxn>
                  <a:cxn ang="0">
                    <a:pos x="T2" y="T3"/>
                  </a:cxn>
                  <a:cxn ang="0">
                    <a:pos x="T4" y="T5"/>
                  </a:cxn>
                  <a:cxn ang="0">
                    <a:pos x="T6" y="T7"/>
                  </a:cxn>
                </a:cxnLst>
                <a:rect l="0" t="0" r="r" b="b"/>
                <a:pathLst>
                  <a:path w="339" h="390">
                    <a:moveTo>
                      <a:pt x="0" y="196"/>
                    </a:moveTo>
                    <a:lnTo>
                      <a:pt x="339" y="390"/>
                    </a:lnTo>
                    <a:lnTo>
                      <a:pt x="339" y="0"/>
                    </a:lnTo>
                    <a:lnTo>
                      <a:pt x="0" y="196"/>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59" name="Freeform 55"/>
              <p:cNvSpPr/>
              <p:nvPr>
                <p:custDataLst>
                  <p:tags r:id="rId49"/>
                </p:custDataLst>
              </p:nvPr>
            </p:nvSpPr>
            <p:spPr bwMode="auto">
              <a:xfrm>
                <a:off x="4594053" y="593246"/>
                <a:ext cx="923758" cy="1070905"/>
              </a:xfrm>
              <a:custGeom>
                <a:avLst/>
                <a:gdLst>
                  <a:gd name="T0" fmla="*/ 0 w 339"/>
                  <a:gd name="T1" fmla="*/ 197 h 393"/>
                  <a:gd name="T2" fmla="*/ 339 w 339"/>
                  <a:gd name="T3" fmla="*/ 393 h 393"/>
                  <a:gd name="T4" fmla="*/ 339 w 339"/>
                  <a:gd name="T5" fmla="*/ 0 h 393"/>
                  <a:gd name="T6" fmla="*/ 0 w 339"/>
                  <a:gd name="T7" fmla="*/ 197 h 393"/>
                </a:gdLst>
                <a:ahLst/>
                <a:cxnLst>
                  <a:cxn ang="0">
                    <a:pos x="T0" y="T1"/>
                  </a:cxn>
                  <a:cxn ang="0">
                    <a:pos x="T2" y="T3"/>
                  </a:cxn>
                  <a:cxn ang="0">
                    <a:pos x="T4" y="T5"/>
                  </a:cxn>
                  <a:cxn ang="0">
                    <a:pos x="T6" y="T7"/>
                  </a:cxn>
                </a:cxnLst>
                <a:rect l="0" t="0" r="r" b="b"/>
                <a:pathLst>
                  <a:path w="339" h="393">
                    <a:moveTo>
                      <a:pt x="0" y="197"/>
                    </a:moveTo>
                    <a:lnTo>
                      <a:pt x="339" y="393"/>
                    </a:lnTo>
                    <a:lnTo>
                      <a:pt x="339" y="0"/>
                    </a:lnTo>
                    <a:lnTo>
                      <a:pt x="0" y="197"/>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60" name="Freeform 76"/>
              <p:cNvSpPr/>
              <p:nvPr>
                <p:custDataLst>
                  <p:tags r:id="rId50"/>
                </p:custDataLst>
              </p:nvPr>
            </p:nvSpPr>
            <p:spPr bwMode="auto">
              <a:xfrm>
                <a:off x="3646908" y="1658700"/>
                <a:ext cx="923758" cy="1062729"/>
              </a:xfrm>
              <a:custGeom>
                <a:avLst/>
                <a:gdLst>
                  <a:gd name="T0" fmla="*/ 0 w 339"/>
                  <a:gd name="T1" fmla="*/ 390 h 390"/>
                  <a:gd name="T2" fmla="*/ 0 w 339"/>
                  <a:gd name="T3" fmla="*/ 0 h 390"/>
                  <a:gd name="T4" fmla="*/ 339 w 339"/>
                  <a:gd name="T5" fmla="*/ 196 h 390"/>
                  <a:gd name="T6" fmla="*/ 0 w 339"/>
                  <a:gd name="T7" fmla="*/ 390 h 390"/>
                </a:gdLst>
                <a:ahLst/>
                <a:cxnLst>
                  <a:cxn ang="0">
                    <a:pos x="T0" y="T1"/>
                  </a:cxn>
                  <a:cxn ang="0">
                    <a:pos x="T2" y="T3"/>
                  </a:cxn>
                  <a:cxn ang="0">
                    <a:pos x="T4" y="T5"/>
                  </a:cxn>
                  <a:cxn ang="0">
                    <a:pos x="T6" y="T7"/>
                  </a:cxn>
                </a:cxnLst>
                <a:rect l="0" t="0" r="r" b="b"/>
                <a:pathLst>
                  <a:path w="339" h="390">
                    <a:moveTo>
                      <a:pt x="0" y="390"/>
                    </a:moveTo>
                    <a:lnTo>
                      <a:pt x="0" y="0"/>
                    </a:lnTo>
                    <a:lnTo>
                      <a:pt x="339" y="196"/>
                    </a:lnTo>
                    <a:lnTo>
                      <a:pt x="0" y="390"/>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sp>
            <p:nvSpPr>
              <p:cNvPr id="61" name="Freeform 77"/>
              <p:cNvSpPr/>
              <p:nvPr>
                <p:custDataLst>
                  <p:tags r:id="rId51"/>
                </p:custDataLst>
              </p:nvPr>
            </p:nvSpPr>
            <p:spPr bwMode="auto">
              <a:xfrm>
                <a:off x="5548104" y="1683977"/>
                <a:ext cx="921032" cy="1065455"/>
              </a:xfrm>
              <a:custGeom>
                <a:avLst/>
                <a:gdLst>
                  <a:gd name="T0" fmla="*/ 0 w 338"/>
                  <a:gd name="T1" fmla="*/ 391 h 391"/>
                  <a:gd name="T2" fmla="*/ 0 w 338"/>
                  <a:gd name="T3" fmla="*/ 0 h 391"/>
                  <a:gd name="T4" fmla="*/ 338 w 338"/>
                  <a:gd name="T5" fmla="*/ 197 h 391"/>
                  <a:gd name="T6" fmla="*/ 0 w 338"/>
                  <a:gd name="T7" fmla="*/ 391 h 391"/>
                </a:gdLst>
                <a:ahLst/>
                <a:cxnLst>
                  <a:cxn ang="0">
                    <a:pos x="T0" y="T1"/>
                  </a:cxn>
                  <a:cxn ang="0">
                    <a:pos x="T2" y="T3"/>
                  </a:cxn>
                  <a:cxn ang="0">
                    <a:pos x="T4" y="T5"/>
                  </a:cxn>
                  <a:cxn ang="0">
                    <a:pos x="T6" y="T7"/>
                  </a:cxn>
                </a:cxnLst>
                <a:rect l="0" t="0" r="r" b="b"/>
                <a:pathLst>
                  <a:path w="338" h="391">
                    <a:moveTo>
                      <a:pt x="0" y="391"/>
                    </a:moveTo>
                    <a:lnTo>
                      <a:pt x="0" y="0"/>
                    </a:lnTo>
                    <a:lnTo>
                      <a:pt x="338" y="197"/>
                    </a:lnTo>
                    <a:lnTo>
                      <a:pt x="0" y="391"/>
                    </a:lnTo>
                    <a:close/>
                  </a:path>
                </a:pathLst>
              </a:custGeom>
              <a:grpFill/>
              <a:ln w="15875" cap="flat">
                <a:solidFill>
                  <a:schemeClr val="bg1">
                    <a:alpha val="10000"/>
                  </a:schemeClr>
                </a:solidFill>
                <a:prstDash val="solid"/>
                <a:miter lim="800000"/>
              </a:ln>
            </p:spPr>
            <p:txBody>
              <a:bodyPr vert="horz" wrap="square" lIns="72008" tIns="36004" rIns="72008" bIns="36004" numCol="1" anchor="t" anchorCtr="0" compatLnSpc="1"/>
              <a:lstStyle/>
              <a:p>
                <a:endParaRPr lang="id-ID" sz="1415"/>
              </a:p>
            </p:txBody>
          </p:sp>
        </p:grpSp>
      </p:grpSp>
      <p:sp>
        <p:nvSpPr>
          <p:cNvPr id="2" name="标题 1"/>
          <p:cNvSpPr>
            <a:spLocks noGrp="1"/>
          </p:cNvSpPr>
          <p:nvPr>
            <p:ph type="ctrTitle" hasCustomPrompt="1"/>
            <p:custDataLst>
              <p:tags r:id="rId52"/>
            </p:custDataLst>
          </p:nvPr>
        </p:nvSpPr>
        <p:spPr>
          <a:xfrm>
            <a:off x="703377" y="1408665"/>
            <a:ext cx="5852872" cy="1245050"/>
          </a:xfrm>
        </p:spPr>
        <p:txBody>
          <a:bodyPr lIns="90000" tIns="46800" rIns="90000" bIns="46800" anchor="b" anchorCtr="0">
            <a:noAutofit/>
          </a:bodyPr>
          <a:lstStyle>
            <a:lvl1pPr algn="l">
              <a:defRPr sz="4620" b="0" spc="600" baseline="0">
                <a:solidFill>
                  <a:schemeClr val="bg1"/>
                </a:solidFill>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53"/>
            </p:custDataLst>
          </p:nvPr>
        </p:nvSpPr>
        <p:spPr>
          <a:xfrm>
            <a:off x="703377" y="2748743"/>
            <a:ext cx="5917406" cy="845504"/>
          </a:xfrm>
        </p:spPr>
        <p:txBody>
          <a:bodyPr lIns="90000" tIns="46800" rIns="90000" bIns="46800">
            <a:normAutofit/>
          </a:bodyPr>
          <a:lstStyle>
            <a:lvl1pPr marL="0" indent="0" algn="l" eaLnBrk="1" fontAlgn="auto" latinLnBrk="0" hangingPunct="1">
              <a:lnSpc>
                <a:spcPct val="100000"/>
              </a:lnSpc>
              <a:buNone/>
              <a:defRPr sz="3360" b="0" u="none" strike="noStrike" kern="1200" cap="none" spc="200" normalizeH="0" baseline="0">
                <a:solidFill>
                  <a:schemeClr val="bg1"/>
                </a:solidFill>
                <a:uFillTx/>
                <a:latin typeface="Arial" panose="020B0604020202020204" pitchFamily="34" charset="0"/>
                <a:ea typeface="微软雅黑" panose="020B0503020204020204" pitchFamily="34" charset="-122"/>
              </a:defRPr>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zh-CN" altLang="en-US" dirty="0"/>
              <a:t>单击此处编辑副标题</a:t>
            </a:r>
            <a:endParaRPr lang="zh-CN" altLang="en-US" dirty="0"/>
          </a:p>
        </p:txBody>
      </p:sp>
      <p:sp>
        <p:nvSpPr>
          <p:cNvPr id="5" name="文本占位符 4"/>
          <p:cNvSpPr>
            <a:spLocks noGrp="1"/>
          </p:cNvSpPr>
          <p:nvPr>
            <p:ph type="body" sz="quarter" idx="15" hasCustomPrompt="1"/>
            <p:custDataLst>
              <p:tags r:id="rId54"/>
            </p:custDataLst>
          </p:nvPr>
        </p:nvSpPr>
        <p:spPr>
          <a:xfrm>
            <a:off x="700282" y="4872483"/>
            <a:ext cx="1843605" cy="472500"/>
          </a:xfrm>
        </p:spPr>
        <p:txBody>
          <a:bodyPr/>
          <a:lstStyle>
            <a:lvl1pPr marL="0" indent="0">
              <a:buNone/>
              <a:defRPr baseline="0">
                <a:latin typeface="Arial" panose="020B0604020202020204" pitchFamily="34" charset="0"/>
                <a:ea typeface="微软雅黑" panose="020B0503020204020204" pitchFamily="34" charset="-122"/>
              </a:defRPr>
            </a:lvl1pPr>
          </a:lstStyle>
          <a:p>
            <a:pPr lvl="0"/>
            <a:r>
              <a:rPr lang="zh-CN" altLang="en-US" dirty="0"/>
              <a:t>编辑文本</a:t>
            </a:r>
            <a:endParaRPr lang="zh-CN" altLang="en-US" dirty="0"/>
          </a:p>
        </p:txBody>
      </p:sp>
      <p:sp>
        <p:nvSpPr>
          <p:cNvPr id="66" name="文本占位符 65"/>
          <p:cNvSpPr>
            <a:spLocks noGrp="1"/>
          </p:cNvSpPr>
          <p:nvPr>
            <p:ph type="body" sz="quarter" idx="16" hasCustomPrompt="1"/>
            <p:custDataLst>
              <p:tags r:id="rId55"/>
            </p:custDataLst>
          </p:nvPr>
        </p:nvSpPr>
        <p:spPr>
          <a:xfrm>
            <a:off x="716715" y="5432990"/>
            <a:ext cx="1843605" cy="472500"/>
          </a:xfrm>
        </p:spPr>
        <p:txBody>
          <a:bodyPr/>
          <a:lstStyle>
            <a:lvl1pPr marL="0" indent="0">
              <a:buNone/>
              <a:defRPr baseline="0">
                <a:latin typeface="Arial" panose="020B0604020202020204" pitchFamily="34" charset="0"/>
                <a:ea typeface="微软雅黑" panose="020B0503020204020204" pitchFamily="34" charset="-122"/>
              </a:defRPr>
            </a:lvl1pPr>
            <a:lvl2pPr marL="480060" indent="0">
              <a:buNone/>
              <a:defRPr/>
            </a:lvl2pPr>
          </a:lstStyle>
          <a:p>
            <a:pPr lvl="0"/>
            <a:r>
              <a:rPr lang="zh-CN" altLang="en-US" dirty="0"/>
              <a:t>编辑文本</a:t>
            </a:r>
            <a:endParaRPr lang="zh-CN" altLang="en-US" dirty="0"/>
          </a:p>
        </p:txBody>
      </p:sp>
      <p:sp>
        <p:nvSpPr>
          <p:cNvPr id="16" name="日期占位符 15"/>
          <p:cNvSpPr>
            <a:spLocks noGrp="1"/>
          </p:cNvSpPr>
          <p:nvPr>
            <p:ph type="dt" sz="half" idx="10"/>
            <p:custDataLst>
              <p:tags r:id="rId56"/>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7"/>
            </p:custDataLst>
          </p:nvPr>
        </p:nvSpPr>
        <p:spPr/>
        <p:txBody>
          <a:bodyPr/>
          <a:lstStyle/>
          <a:p>
            <a:endParaRPr lang="zh-CN" altLang="en-US" dirty="0"/>
          </a:p>
        </p:txBody>
      </p:sp>
      <p:sp>
        <p:nvSpPr>
          <p:cNvPr id="18" name="灯片编号占位符 17"/>
          <p:cNvSpPr>
            <a:spLocks noGrp="1"/>
          </p:cNvSpPr>
          <p:nvPr>
            <p:ph type="sldNum" sz="quarter" idx="12"/>
            <p:custDataLst>
              <p:tags r:id="rId5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image" Target="../media/image1.jpeg"/><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l="-6000" r="-6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40080" y="288370"/>
            <a:ext cx="11521441" cy="1200150"/>
          </a:xfrm>
          <a:prstGeom prst="rect">
            <a:avLst/>
          </a:prstGeom>
        </p:spPr>
        <p:txBody>
          <a:bodyPr vert="horz" lIns="106985" tIns="53492" rIns="106985" bIns="53492"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40080" y="1680212"/>
            <a:ext cx="11521441" cy="4752261"/>
          </a:xfrm>
          <a:prstGeom prst="rect">
            <a:avLst/>
          </a:prstGeom>
        </p:spPr>
        <p:txBody>
          <a:bodyPr vert="horz" lIns="106985" tIns="53492" rIns="106985" bIns="53492"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40080" y="6674169"/>
            <a:ext cx="2987040" cy="383381"/>
          </a:xfrm>
          <a:prstGeom prst="rect">
            <a:avLst/>
          </a:prstGeom>
        </p:spPr>
        <p:txBody>
          <a:bodyPr vert="horz" lIns="106985" tIns="53492" rIns="106985" bIns="53492" rtlCol="0" anchor="ctr"/>
          <a:lstStyle>
            <a:lvl1pPr algn="l">
              <a:defRPr sz="1400">
                <a:solidFill>
                  <a:schemeClr val="tx1">
                    <a:tint val="75000"/>
                  </a:schemeClr>
                </a:solidFill>
              </a:defRPr>
            </a:lvl1pPr>
          </a:lstStyle>
          <a:p>
            <a:fld id="{28C937AB-5291-48FC-9075-9F29944D13C7}" type="datetimeFigureOut">
              <a:rPr lang="zh-CN" altLang="en-US" smtClean="0"/>
            </a:fld>
            <a:endParaRPr lang="zh-CN" altLang="en-US"/>
          </a:p>
        </p:txBody>
      </p:sp>
      <p:sp>
        <p:nvSpPr>
          <p:cNvPr id="5" name="页脚占位符 4"/>
          <p:cNvSpPr>
            <a:spLocks noGrp="1"/>
          </p:cNvSpPr>
          <p:nvPr>
            <p:ph type="ftr" sz="quarter" idx="3"/>
          </p:nvPr>
        </p:nvSpPr>
        <p:spPr>
          <a:xfrm>
            <a:off x="4373881" y="6674169"/>
            <a:ext cx="4053840" cy="383381"/>
          </a:xfrm>
          <a:prstGeom prst="rect">
            <a:avLst/>
          </a:prstGeom>
        </p:spPr>
        <p:txBody>
          <a:bodyPr vert="horz" lIns="106985" tIns="53492" rIns="106985" bIns="53492"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174480" y="6674169"/>
            <a:ext cx="2987040" cy="383381"/>
          </a:xfrm>
          <a:prstGeom prst="rect">
            <a:avLst/>
          </a:prstGeom>
        </p:spPr>
        <p:txBody>
          <a:bodyPr vert="horz" lIns="106985" tIns="53492" rIns="106985" bIns="53492" rtlCol="0" anchor="ctr"/>
          <a:lstStyle>
            <a:lvl1pPr algn="r">
              <a:defRPr sz="1400">
                <a:solidFill>
                  <a:schemeClr val="tx1">
                    <a:tint val="75000"/>
                  </a:schemeClr>
                </a:solidFill>
              </a:defRPr>
            </a:lvl1pPr>
          </a:lstStyle>
          <a:p>
            <a:fld id="{78A3CECD-E187-45A6-BE7A-E277637993E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ctr" defTabSz="1069340" rtl="0" eaLnBrk="1" latinLnBrk="0" hangingPunct="1">
        <a:spcBef>
          <a:spcPct val="0"/>
        </a:spcBef>
        <a:buNone/>
        <a:defRPr sz="5100" kern="1200">
          <a:solidFill>
            <a:schemeClr val="tx1"/>
          </a:solidFill>
          <a:latin typeface="+mj-lt"/>
          <a:ea typeface="+mj-ea"/>
          <a:cs typeface="+mj-cs"/>
        </a:defRPr>
      </a:lvl1pPr>
    </p:titleStyle>
    <p:bodyStyle>
      <a:lvl1pPr marL="401320" indent="-401320" algn="l" defTabSz="106934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69315" indent="-334645" algn="l" defTabSz="1069340"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37310" indent="-267335" algn="l" defTabSz="106934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871980" indent="-267335" algn="l" defTabSz="106934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407285" indent="-267335" algn="l" defTabSz="106934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941955" indent="-267335" algn="l" defTabSz="106934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477260" indent="-267335" algn="l" defTabSz="106934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4011930" indent="-267335" algn="l" defTabSz="106934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546600" indent="-267335" algn="l" defTabSz="106934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zh-CN"/>
      </a:defPPr>
      <a:lvl1pPr marL="0" algn="l" defTabSz="1069340" rtl="0" eaLnBrk="1" latinLnBrk="0" hangingPunct="1">
        <a:defRPr sz="2100" kern="1200">
          <a:solidFill>
            <a:schemeClr val="tx1"/>
          </a:solidFill>
          <a:latin typeface="+mn-lt"/>
          <a:ea typeface="+mn-ea"/>
          <a:cs typeface="+mn-cs"/>
        </a:defRPr>
      </a:lvl1pPr>
      <a:lvl2pPr marL="534670" algn="l" defTabSz="1069340" rtl="0" eaLnBrk="1" latinLnBrk="0" hangingPunct="1">
        <a:defRPr sz="2100" kern="1200">
          <a:solidFill>
            <a:schemeClr val="tx1"/>
          </a:solidFill>
          <a:latin typeface="+mn-lt"/>
          <a:ea typeface="+mn-ea"/>
          <a:cs typeface="+mn-cs"/>
        </a:defRPr>
      </a:lvl2pPr>
      <a:lvl3pPr marL="1069975" algn="l" defTabSz="1069340" rtl="0" eaLnBrk="1" latinLnBrk="0" hangingPunct="1">
        <a:defRPr sz="2100" kern="1200">
          <a:solidFill>
            <a:schemeClr val="tx1"/>
          </a:solidFill>
          <a:latin typeface="+mn-lt"/>
          <a:ea typeface="+mn-ea"/>
          <a:cs typeface="+mn-cs"/>
        </a:defRPr>
      </a:lvl3pPr>
      <a:lvl4pPr marL="1604645" algn="l" defTabSz="1069340" rtl="0" eaLnBrk="1" latinLnBrk="0" hangingPunct="1">
        <a:defRPr sz="2100" kern="1200">
          <a:solidFill>
            <a:schemeClr val="tx1"/>
          </a:solidFill>
          <a:latin typeface="+mn-lt"/>
          <a:ea typeface="+mn-ea"/>
          <a:cs typeface="+mn-cs"/>
        </a:defRPr>
      </a:lvl4pPr>
      <a:lvl5pPr marL="2139950" algn="l" defTabSz="1069340" rtl="0" eaLnBrk="1" latinLnBrk="0" hangingPunct="1">
        <a:defRPr sz="2100" kern="1200">
          <a:solidFill>
            <a:schemeClr val="tx1"/>
          </a:solidFill>
          <a:latin typeface="+mn-lt"/>
          <a:ea typeface="+mn-ea"/>
          <a:cs typeface="+mn-cs"/>
        </a:defRPr>
      </a:lvl5pPr>
      <a:lvl6pPr marL="2674620" algn="l" defTabSz="1069340" rtl="0" eaLnBrk="1" latinLnBrk="0" hangingPunct="1">
        <a:defRPr sz="2100" kern="1200">
          <a:solidFill>
            <a:schemeClr val="tx1"/>
          </a:solidFill>
          <a:latin typeface="+mn-lt"/>
          <a:ea typeface="+mn-ea"/>
          <a:cs typeface="+mn-cs"/>
        </a:defRPr>
      </a:lvl6pPr>
      <a:lvl7pPr marL="3209290" algn="l" defTabSz="1069340" rtl="0" eaLnBrk="1" latinLnBrk="0" hangingPunct="1">
        <a:defRPr sz="2100" kern="1200">
          <a:solidFill>
            <a:schemeClr val="tx1"/>
          </a:solidFill>
          <a:latin typeface="+mn-lt"/>
          <a:ea typeface="+mn-ea"/>
          <a:cs typeface="+mn-cs"/>
        </a:defRPr>
      </a:lvl7pPr>
      <a:lvl8pPr marL="3744595" algn="l" defTabSz="1069340" rtl="0" eaLnBrk="1" latinLnBrk="0" hangingPunct="1">
        <a:defRPr sz="2100" kern="1200">
          <a:solidFill>
            <a:schemeClr val="tx1"/>
          </a:solidFill>
          <a:latin typeface="+mn-lt"/>
          <a:ea typeface="+mn-ea"/>
          <a:cs typeface="+mn-cs"/>
        </a:defRPr>
      </a:lvl8pPr>
      <a:lvl9pPr marL="4279265" algn="l" defTabSz="1069340"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02.xml"/></Relationships>
</file>

<file path=ppt/slides/_rels/slide1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110.xml"/><Relationship Id="rId7" Type="http://schemas.openxmlformats.org/officeDocument/2006/relationships/tags" Target="../tags/tag109.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tags" Target="../tags/tag104.xml"/><Relationship Id="rId10" Type="http://schemas.openxmlformats.org/officeDocument/2006/relationships/notesSlide" Target="../notesSlides/notesSlide8.xml"/><Relationship Id="rId1" Type="http://schemas.openxmlformats.org/officeDocument/2006/relationships/tags" Target="../tags/tag10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0.xml"/><Relationship Id="rId8" Type="http://schemas.openxmlformats.org/officeDocument/2006/relationships/slideLayout" Target="../slideLayouts/slideLayout2.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image" Target="../media/image5.png"/><Relationship Id="rId2" Type="http://schemas.openxmlformats.org/officeDocument/2006/relationships/tags" Target="../tags/tag113.xml"/><Relationship Id="rId1" Type="http://schemas.openxmlformats.org/officeDocument/2006/relationships/tags" Target="../tags/tag112.xml"/></Relationships>
</file>

<file path=ppt/slides/_rels/slide17.xml.rels><?xml version="1.0" encoding="UTF-8" standalone="yes"?>
<Relationships xmlns="http://schemas.openxmlformats.org/package/2006/relationships"><Relationship Id="rId9" Type="http://schemas.openxmlformats.org/officeDocument/2006/relationships/notesSlide" Target="../notesSlides/notesSlide11.xml"/><Relationship Id="rId8" Type="http://schemas.openxmlformats.org/officeDocument/2006/relationships/slideLayout" Target="../slideLayouts/slideLayout2.xml"/><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image" Target="../media/image5.png"/><Relationship Id="rId2" Type="http://schemas.openxmlformats.org/officeDocument/2006/relationships/tags" Target="../tags/tag119.xml"/><Relationship Id="rId1" Type="http://schemas.openxmlformats.org/officeDocument/2006/relationships/tags" Target="../tags/tag118.xml"/></Relationships>
</file>

<file path=ppt/slides/_rels/slide18.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2.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image" Target="../media/image5.png"/><Relationship Id="rId2" Type="http://schemas.openxmlformats.org/officeDocument/2006/relationships/tags" Target="../tags/tag125.xml"/><Relationship Id="rId1" Type="http://schemas.openxmlformats.org/officeDocument/2006/relationships/tags" Target="../tags/tag124.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5.xml"/><Relationship Id="rId4" Type="http://schemas.openxmlformats.org/officeDocument/2006/relationships/image" Target="../media/image9.png"/><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2" Type="http://schemas.openxmlformats.org/officeDocument/2006/relationships/slideLayout" Target="../slideLayouts/slideLayout4.xml"/><Relationship Id="rId11" Type="http://schemas.openxmlformats.org/officeDocument/2006/relationships/tags" Target="../tags/tag69.xml"/><Relationship Id="rId10" Type="http://schemas.openxmlformats.org/officeDocument/2006/relationships/tags" Target="../tags/tag68.xml"/><Relationship Id="rId1" Type="http://schemas.openxmlformats.org/officeDocument/2006/relationships/tags" Target="../tags/tag5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5.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s>
</file>

<file path=ppt/slides/_rels/slide22.xml.rels><?xml version="1.0" encoding="UTF-8" standalone="yes"?>
<Relationships xmlns="http://schemas.openxmlformats.org/package/2006/relationships"><Relationship Id="rId9" Type="http://schemas.openxmlformats.org/officeDocument/2006/relationships/tags" Target="../tags/tag145.xml"/><Relationship Id="rId8" Type="http://schemas.openxmlformats.org/officeDocument/2006/relationships/tags" Target="../tags/tag144.xml"/><Relationship Id="rId7" Type="http://schemas.openxmlformats.org/officeDocument/2006/relationships/tags" Target="../tags/tag143.xml"/><Relationship Id="rId6" Type="http://schemas.openxmlformats.org/officeDocument/2006/relationships/tags" Target="../tags/tag142.xml"/><Relationship Id="rId5" Type="http://schemas.openxmlformats.org/officeDocument/2006/relationships/tags" Target="../tags/tag141.xml"/><Relationship Id="rId4" Type="http://schemas.openxmlformats.org/officeDocument/2006/relationships/tags" Target="../tags/tag140.xml"/><Relationship Id="rId3" Type="http://schemas.openxmlformats.org/officeDocument/2006/relationships/tags" Target="../tags/tag139.xml"/><Relationship Id="rId20" Type="http://schemas.openxmlformats.org/officeDocument/2006/relationships/notesSlide" Target="../notesSlides/notesSlide16.xml"/><Relationship Id="rId2" Type="http://schemas.openxmlformats.org/officeDocument/2006/relationships/tags" Target="../tags/tag138.xml"/><Relationship Id="rId19" Type="http://schemas.openxmlformats.org/officeDocument/2006/relationships/slideLayout" Target="../slideLayouts/slideLayout5.xml"/><Relationship Id="rId18" Type="http://schemas.openxmlformats.org/officeDocument/2006/relationships/tags" Target="../tags/tag154.xml"/><Relationship Id="rId17" Type="http://schemas.openxmlformats.org/officeDocument/2006/relationships/tags" Target="../tags/tag153.xml"/><Relationship Id="rId16" Type="http://schemas.openxmlformats.org/officeDocument/2006/relationships/tags" Target="../tags/tag152.xml"/><Relationship Id="rId15" Type="http://schemas.openxmlformats.org/officeDocument/2006/relationships/tags" Target="../tags/tag151.xml"/><Relationship Id="rId14" Type="http://schemas.openxmlformats.org/officeDocument/2006/relationships/tags" Target="../tags/tag150.xml"/><Relationship Id="rId13" Type="http://schemas.openxmlformats.org/officeDocument/2006/relationships/tags" Target="../tags/tag149.xml"/><Relationship Id="rId12" Type="http://schemas.openxmlformats.org/officeDocument/2006/relationships/tags" Target="../tags/tag148.xml"/><Relationship Id="rId11" Type="http://schemas.openxmlformats.org/officeDocument/2006/relationships/tags" Target="../tags/tag147.xml"/><Relationship Id="rId10" Type="http://schemas.openxmlformats.org/officeDocument/2006/relationships/tags" Target="../tags/tag146.xml"/><Relationship Id="rId1" Type="http://schemas.openxmlformats.org/officeDocument/2006/relationships/tags" Target="../tags/tag13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5.xml"/></Relationships>
</file>

<file path=ppt/slides/_rels/slide24.xml.rels><?xml version="1.0" encoding="UTF-8" standalone="yes"?>
<Relationships xmlns="http://schemas.openxmlformats.org/package/2006/relationships"><Relationship Id="rId9" Type="http://schemas.openxmlformats.org/officeDocument/2006/relationships/tags" Target="../tags/tag164.xml"/><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tags" Target="../tags/tag161.xml"/><Relationship Id="rId5" Type="http://schemas.openxmlformats.org/officeDocument/2006/relationships/tags" Target="../tags/tag160.xml"/><Relationship Id="rId4" Type="http://schemas.openxmlformats.org/officeDocument/2006/relationships/tags" Target="../tags/tag159.xml"/><Relationship Id="rId3" Type="http://schemas.openxmlformats.org/officeDocument/2006/relationships/tags" Target="../tags/tag158.xml"/><Relationship Id="rId2" Type="http://schemas.openxmlformats.org/officeDocument/2006/relationships/tags" Target="../tags/tag157.xml"/><Relationship Id="rId17" Type="http://schemas.openxmlformats.org/officeDocument/2006/relationships/notesSlide" Target="../notesSlides/notesSlide17.xml"/><Relationship Id="rId16" Type="http://schemas.openxmlformats.org/officeDocument/2006/relationships/slideLayout" Target="../slideLayouts/slideLayout2.xml"/><Relationship Id="rId15" Type="http://schemas.openxmlformats.org/officeDocument/2006/relationships/tags" Target="../tags/tag170.xml"/><Relationship Id="rId14" Type="http://schemas.openxmlformats.org/officeDocument/2006/relationships/tags" Target="../tags/tag169.xml"/><Relationship Id="rId13" Type="http://schemas.openxmlformats.org/officeDocument/2006/relationships/tags" Target="../tags/tag168.xml"/><Relationship Id="rId12" Type="http://schemas.openxmlformats.org/officeDocument/2006/relationships/tags" Target="../tags/tag167.xml"/><Relationship Id="rId11" Type="http://schemas.openxmlformats.org/officeDocument/2006/relationships/tags" Target="../tags/tag166.xml"/><Relationship Id="rId10" Type="http://schemas.openxmlformats.org/officeDocument/2006/relationships/tags" Target="../tags/tag165.xml"/><Relationship Id="rId1" Type="http://schemas.openxmlformats.org/officeDocument/2006/relationships/tags" Target="../tags/tag156.xml"/></Relationships>
</file>

<file path=ppt/slides/_rels/slide25.xml.rels><?xml version="1.0" encoding="UTF-8" standalone="yes"?>
<Relationships xmlns="http://schemas.openxmlformats.org/package/2006/relationships"><Relationship Id="rId9" Type="http://schemas.openxmlformats.org/officeDocument/2006/relationships/tags" Target="../tags/tag179.xml"/><Relationship Id="rId8" Type="http://schemas.openxmlformats.org/officeDocument/2006/relationships/tags" Target="../tags/tag178.xml"/><Relationship Id="rId7" Type="http://schemas.openxmlformats.org/officeDocument/2006/relationships/tags" Target="../tags/tag177.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tags" Target="../tags/tag174.xml"/><Relationship Id="rId3" Type="http://schemas.openxmlformats.org/officeDocument/2006/relationships/tags" Target="../tags/tag173.xml"/><Relationship Id="rId2" Type="http://schemas.openxmlformats.org/officeDocument/2006/relationships/tags" Target="../tags/tag172.xml"/><Relationship Id="rId13" Type="http://schemas.openxmlformats.org/officeDocument/2006/relationships/notesSlide" Target="../notesSlides/notesSlide18.xml"/><Relationship Id="rId12" Type="http://schemas.openxmlformats.org/officeDocument/2006/relationships/slideLayout" Target="../slideLayouts/slideLayout2.xml"/><Relationship Id="rId11" Type="http://schemas.openxmlformats.org/officeDocument/2006/relationships/tags" Target="../tags/tag181.xml"/><Relationship Id="rId10" Type="http://schemas.openxmlformats.org/officeDocument/2006/relationships/tags" Target="../tags/tag180.xml"/><Relationship Id="rId1" Type="http://schemas.openxmlformats.org/officeDocument/2006/relationships/tags" Target="../tags/tag17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8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8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0.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84.xml"/></Relationships>
</file>

<file path=ppt/slides/_rels/slide31.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2.xml"/><Relationship Id="rId5" Type="http://schemas.openxmlformats.org/officeDocument/2006/relationships/tags" Target="../tags/tag188.xml"/><Relationship Id="rId4" Type="http://schemas.openxmlformats.org/officeDocument/2006/relationships/tags" Target="../tags/tag187.xml"/><Relationship Id="rId3" Type="http://schemas.openxmlformats.org/officeDocument/2006/relationships/image" Target="../media/image5.png"/><Relationship Id="rId2" Type="http://schemas.openxmlformats.org/officeDocument/2006/relationships/tags" Target="../tags/tag186.xml"/><Relationship Id="rId1" Type="http://schemas.openxmlformats.org/officeDocument/2006/relationships/tags" Target="../tags/tag185.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89.xml"/></Relationships>
</file>

<file path=ppt/slides/_rels/slide33.xml.rels><?xml version="1.0" encoding="UTF-8" standalone="yes"?>
<Relationships xmlns="http://schemas.openxmlformats.org/package/2006/relationships"><Relationship Id="rId9" Type="http://schemas.openxmlformats.org/officeDocument/2006/relationships/tags" Target="../tags/tag197.xml"/><Relationship Id="rId8" Type="http://schemas.openxmlformats.org/officeDocument/2006/relationships/tags" Target="../tags/tag196.xml"/><Relationship Id="rId7" Type="http://schemas.openxmlformats.org/officeDocument/2006/relationships/tags" Target="../tags/tag195.xml"/><Relationship Id="rId6" Type="http://schemas.openxmlformats.org/officeDocument/2006/relationships/tags" Target="../tags/tag194.xml"/><Relationship Id="rId5" Type="http://schemas.openxmlformats.org/officeDocument/2006/relationships/tags" Target="../tags/tag193.xml"/><Relationship Id="rId40" Type="http://schemas.openxmlformats.org/officeDocument/2006/relationships/notesSlide" Target="../notesSlides/notesSlide26.xml"/><Relationship Id="rId4" Type="http://schemas.openxmlformats.org/officeDocument/2006/relationships/tags" Target="../tags/tag192.xml"/><Relationship Id="rId39" Type="http://schemas.openxmlformats.org/officeDocument/2006/relationships/slideLayout" Target="../slideLayouts/slideLayout2.xml"/><Relationship Id="rId38" Type="http://schemas.openxmlformats.org/officeDocument/2006/relationships/image" Target="../media/image11.png"/><Relationship Id="rId37" Type="http://schemas.openxmlformats.org/officeDocument/2006/relationships/tags" Target="../tags/tag224.xml"/><Relationship Id="rId36" Type="http://schemas.openxmlformats.org/officeDocument/2006/relationships/tags" Target="../tags/tag223.xml"/><Relationship Id="rId35" Type="http://schemas.openxmlformats.org/officeDocument/2006/relationships/tags" Target="../tags/tag222.xml"/><Relationship Id="rId34" Type="http://schemas.openxmlformats.org/officeDocument/2006/relationships/tags" Target="../tags/tag221.xml"/><Relationship Id="rId33" Type="http://schemas.openxmlformats.org/officeDocument/2006/relationships/tags" Target="../tags/tag220.xml"/><Relationship Id="rId32" Type="http://schemas.openxmlformats.org/officeDocument/2006/relationships/tags" Target="../tags/tag219.xml"/><Relationship Id="rId31" Type="http://schemas.openxmlformats.org/officeDocument/2006/relationships/tags" Target="../tags/tag218.xml"/><Relationship Id="rId30" Type="http://schemas.openxmlformats.org/officeDocument/2006/relationships/image" Target="../media/image10.png"/><Relationship Id="rId3" Type="http://schemas.openxmlformats.org/officeDocument/2006/relationships/tags" Target="../tags/tag191.xml"/><Relationship Id="rId29" Type="http://schemas.openxmlformats.org/officeDocument/2006/relationships/tags" Target="../tags/tag217.xml"/><Relationship Id="rId28" Type="http://schemas.openxmlformats.org/officeDocument/2006/relationships/tags" Target="../tags/tag216.xml"/><Relationship Id="rId27" Type="http://schemas.openxmlformats.org/officeDocument/2006/relationships/tags" Target="../tags/tag215.xml"/><Relationship Id="rId26" Type="http://schemas.openxmlformats.org/officeDocument/2006/relationships/tags" Target="../tags/tag214.xml"/><Relationship Id="rId25" Type="http://schemas.openxmlformats.org/officeDocument/2006/relationships/tags" Target="../tags/tag213.xml"/><Relationship Id="rId24" Type="http://schemas.openxmlformats.org/officeDocument/2006/relationships/tags" Target="../tags/tag212.xml"/><Relationship Id="rId23" Type="http://schemas.openxmlformats.org/officeDocument/2006/relationships/tags" Target="../tags/tag211.xml"/><Relationship Id="rId22" Type="http://schemas.openxmlformats.org/officeDocument/2006/relationships/tags" Target="../tags/tag210.xml"/><Relationship Id="rId21" Type="http://schemas.openxmlformats.org/officeDocument/2006/relationships/tags" Target="../tags/tag209.xml"/><Relationship Id="rId20" Type="http://schemas.openxmlformats.org/officeDocument/2006/relationships/tags" Target="../tags/tag208.xml"/><Relationship Id="rId2" Type="http://schemas.openxmlformats.org/officeDocument/2006/relationships/tags" Target="../tags/tag190.xml"/><Relationship Id="rId19" Type="http://schemas.openxmlformats.org/officeDocument/2006/relationships/tags" Target="../tags/tag207.xml"/><Relationship Id="rId18" Type="http://schemas.openxmlformats.org/officeDocument/2006/relationships/tags" Target="../tags/tag206.xml"/><Relationship Id="rId17" Type="http://schemas.openxmlformats.org/officeDocument/2006/relationships/tags" Target="../tags/tag205.xml"/><Relationship Id="rId16" Type="http://schemas.openxmlformats.org/officeDocument/2006/relationships/tags" Target="../tags/tag204.xml"/><Relationship Id="rId15" Type="http://schemas.openxmlformats.org/officeDocument/2006/relationships/tags" Target="../tags/tag203.xml"/><Relationship Id="rId14" Type="http://schemas.openxmlformats.org/officeDocument/2006/relationships/tags" Target="../tags/tag202.xml"/><Relationship Id="rId13" Type="http://schemas.openxmlformats.org/officeDocument/2006/relationships/tags" Target="../tags/tag201.xml"/><Relationship Id="rId12" Type="http://schemas.openxmlformats.org/officeDocument/2006/relationships/tags" Target="../tags/tag200.xml"/><Relationship Id="rId11" Type="http://schemas.openxmlformats.org/officeDocument/2006/relationships/tags" Target="../tags/tag199.xml"/><Relationship Id="rId10" Type="http://schemas.openxmlformats.org/officeDocument/2006/relationships/tags" Target="../tags/tag198.xml"/><Relationship Id="rId1" Type="http://schemas.openxmlformats.org/officeDocument/2006/relationships/chart" Target="../charts/chart1.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7.xml"/><Relationship Id="rId2" Type="http://schemas.openxmlformats.org/officeDocument/2006/relationships/tags" Target="../tags/tag226.xml"/><Relationship Id="rId1" Type="http://schemas.openxmlformats.org/officeDocument/2006/relationships/tags" Target="../tags/tag2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2.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5.xml"/><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0" Type="http://schemas.openxmlformats.org/officeDocument/2006/relationships/notesSlide" Target="../notesSlides/notesSlide5.xml"/><Relationship Id="rId2" Type="http://schemas.openxmlformats.org/officeDocument/2006/relationships/tags" Target="../tags/tag74.xml"/><Relationship Id="rId19" Type="http://schemas.openxmlformats.org/officeDocument/2006/relationships/slideLayout" Target="../slideLayouts/slideLayout2.xml"/><Relationship Id="rId18" Type="http://schemas.openxmlformats.org/officeDocument/2006/relationships/tags" Target="../tags/tag90.xml"/><Relationship Id="rId17" Type="http://schemas.openxmlformats.org/officeDocument/2006/relationships/tags" Target="../tags/tag89.xml"/><Relationship Id="rId16" Type="http://schemas.openxmlformats.org/officeDocument/2006/relationships/tags" Target="../tags/tag88.xml"/><Relationship Id="rId15" Type="http://schemas.openxmlformats.org/officeDocument/2006/relationships/tags" Target="../tags/tag87.xml"/><Relationship Id="rId14" Type="http://schemas.openxmlformats.org/officeDocument/2006/relationships/tags" Target="../tags/tag86.xml"/><Relationship Id="rId13" Type="http://schemas.openxmlformats.org/officeDocument/2006/relationships/tags" Target="../tags/tag85.xml"/><Relationship Id="rId12" Type="http://schemas.openxmlformats.org/officeDocument/2006/relationships/tags" Target="../tags/tag84.xml"/><Relationship Id="rId11" Type="http://schemas.openxmlformats.org/officeDocument/2006/relationships/tags" Target="../tags/tag83.xml"/><Relationship Id="rId10" Type="http://schemas.openxmlformats.org/officeDocument/2006/relationships/tags" Target="../tags/tag82.xml"/><Relationship Id="rId1" Type="http://schemas.openxmlformats.org/officeDocument/2006/relationships/tags" Target="../tags/tag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p:cNvCxnSpPr/>
          <p:nvPr/>
        </p:nvCxnSpPr>
        <p:spPr>
          <a:xfrm>
            <a:off x="2038985" y="4152265"/>
            <a:ext cx="9216390" cy="0"/>
          </a:xfrm>
          <a:prstGeom prst="line">
            <a:avLst/>
          </a:prstGeom>
        </p:spPr>
        <p:style>
          <a:lnRef idx="3">
            <a:schemeClr val="accent5"/>
          </a:lnRef>
          <a:fillRef idx="0">
            <a:schemeClr val="accent5"/>
          </a:fillRef>
          <a:effectRef idx="2">
            <a:schemeClr val="accent5"/>
          </a:effectRef>
          <a:fontRef idx="minor">
            <a:schemeClr val="tx1"/>
          </a:fontRef>
        </p:style>
      </p:cxnSp>
      <p:grpSp>
        <p:nvGrpSpPr>
          <p:cNvPr id="8" name="组合 7"/>
          <p:cNvGrpSpPr/>
          <p:nvPr/>
        </p:nvGrpSpPr>
        <p:grpSpPr>
          <a:xfrm>
            <a:off x="855980" y="2097405"/>
            <a:ext cx="11285220" cy="2012950"/>
            <a:chOff x="2354821" y="2218331"/>
            <a:chExt cx="10426493" cy="1481930"/>
          </a:xfrm>
        </p:grpSpPr>
        <p:sp>
          <p:nvSpPr>
            <p:cNvPr id="9" name="TextBox 8"/>
            <p:cNvSpPr txBox="1"/>
            <p:nvPr/>
          </p:nvSpPr>
          <p:spPr>
            <a:xfrm>
              <a:off x="2354821" y="2218331"/>
              <a:ext cx="10426493" cy="1401990"/>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defPPr>
                <a:defRPr lang="zh-CN"/>
              </a:defPPr>
              <a:lvl1pPr algn="ctr">
                <a:defRPr sz="3200">
                  <a:solidFill>
                    <a:schemeClr val="bg1"/>
                  </a:solidFill>
                  <a:latin typeface="微软雅黑" panose="020B0503020204020204" pitchFamily="34" charset="-122"/>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zh-CN" altLang="en-US" sz="11500" dirty="0"/>
            </a:p>
          </p:txBody>
        </p:sp>
        <p:sp>
          <p:nvSpPr>
            <p:cNvPr id="10" name="TextBox 9"/>
            <p:cNvSpPr txBox="1"/>
            <p:nvPr/>
          </p:nvSpPr>
          <p:spPr>
            <a:xfrm>
              <a:off x="2732643" y="2545571"/>
              <a:ext cx="9670261" cy="1154690"/>
            </a:xfrm>
            <a:prstGeom prst="rect">
              <a:avLst/>
            </a:prstGeom>
            <a:noFill/>
            <a:ln>
              <a:noFill/>
            </a:ln>
            <a:extLst>
              <a:ext uri="{909E8E84-426E-40DD-AFC4-6F175D3DCCD1}">
                <a14:hiddenFill xmlns:a14="http://schemas.microsoft.com/office/drawing/2010/main">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14:hiddenFill>
              </a:ext>
            </a:extLst>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zh-CN" sz="4800" b="1" spc="600" dirty="0">
                  <a:solidFill>
                    <a:schemeClr val="bg1"/>
                  </a:solidFill>
                  <a:uFillTx/>
                  <a:latin typeface="Impact" panose="020B0806030902050204" pitchFamily="34" charset="0"/>
                  <a:ea typeface="微软雅黑" panose="020B0503020204020204" pitchFamily="34" charset="-122"/>
                </a:rPr>
                <a:t>疫情防控常态化的医疗管理重点工作</a:t>
              </a:r>
              <a:endParaRPr lang="zh-CN" sz="4800" b="1" spc="600" dirty="0">
                <a:solidFill>
                  <a:schemeClr val="bg1"/>
                </a:solidFill>
                <a:uFillTx/>
                <a:latin typeface="Impact" panose="020B0806030902050204" pitchFamily="34" charset="0"/>
                <a:ea typeface="微软雅黑" panose="020B0503020204020204" pitchFamily="34" charset="-122"/>
              </a:endParaRPr>
            </a:p>
          </p:txBody>
        </p:sp>
      </p:grpSp>
      <p:sp>
        <p:nvSpPr>
          <p:cNvPr id="13" name="TextBox 12"/>
          <p:cNvSpPr txBox="1"/>
          <p:nvPr/>
        </p:nvSpPr>
        <p:spPr>
          <a:xfrm>
            <a:off x="2757462" y="4951228"/>
            <a:ext cx="7779385" cy="1167130"/>
          </a:xfrm>
          <a:prstGeom prst="rect">
            <a:avLst/>
          </a:prstGeom>
          <a:noFill/>
        </p:spPr>
        <p:txBody>
          <a:bodyPr wrap="square" lIns="91393" tIns="45696" rIns="91393" bIns="45696" rtlCol="0">
            <a:spAutoFit/>
          </a:bodyPr>
          <a:lstStyle/>
          <a:p>
            <a:pPr algn="ctr"/>
            <a:r>
              <a:rPr lang="zh-CN" altLang="en-US" sz="2800" b="1" dirty="0">
                <a:solidFill>
                  <a:schemeClr val="tx1"/>
                </a:solidFill>
                <a:latin typeface="黑体" panose="02010609060101010101" charset="-122"/>
                <a:ea typeface="黑体" panose="02010609060101010101" charset="-122"/>
              </a:rPr>
              <a:t>自治区卫生健康委员会</a:t>
            </a:r>
            <a:r>
              <a:rPr lang="zh-CN" altLang="en-US" sz="2800" b="1" dirty="0">
                <a:latin typeface="黑体" panose="02010609060101010101" charset="-122"/>
                <a:ea typeface="黑体" panose="02010609060101010101" charset="-122"/>
              </a:rPr>
              <a:t>医政医管局</a:t>
            </a:r>
            <a:endParaRPr lang="zh-CN" altLang="en-US" sz="2800" b="1" dirty="0">
              <a:solidFill>
                <a:schemeClr val="tx1"/>
              </a:solidFill>
              <a:latin typeface="宋体" panose="02010600030101010101" pitchFamily="2" charset="-122"/>
              <a:ea typeface="宋体" panose="02010600030101010101" pitchFamily="2" charset="-122"/>
            </a:endParaRPr>
          </a:p>
          <a:p>
            <a:pPr algn="ctr"/>
            <a:endParaRPr lang="en-US" altLang="zh-CN" sz="1400" b="1" dirty="0">
              <a:solidFill>
                <a:schemeClr val="tx1"/>
              </a:solidFill>
              <a:latin typeface="宋体" panose="02010600030101010101" pitchFamily="2" charset="-122"/>
              <a:ea typeface="宋体" panose="02010600030101010101" pitchFamily="2" charset="-122"/>
            </a:endParaRPr>
          </a:p>
          <a:p>
            <a:pPr algn="ctr"/>
            <a:r>
              <a:rPr lang="en-US" altLang="zh-CN" sz="2800" b="1" dirty="0">
                <a:solidFill>
                  <a:schemeClr val="tx1"/>
                </a:solidFill>
                <a:latin typeface="黑体" panose="02010609060101010101" charset="-122"/>
                <a:ea typeface="黑体" panose="02010609060101010101" charset="-122"/>
                <a:cs typeface="黑体" panose="02010609060101010101" charset="-122"/>
              </a:rPr>
              <a:t>2021</a:t>
            </a:r>
            <a:r>
              <a:rPr lang="zh-CN" altLang="en-US" sz="2800" b="1" dirty="0" smtClean="0">
                <a:solidFill>
                  <a:schemeClr val="tx1"/>
                </a:solidFill>
                <a:latin typeface="黑体" panose="02010609060101010101" charset="-122"/>
                <a:ea typeface="黑体" panose="02010609060101010101" charset="-122"/>
                <a:cs typeface="黑体" panose="02010609060101010101" charset="-122"/>
              </a:rPr>
              <a:t>年</a:t>
            </a:r>
            <a:r>
              <a:rPr lang="en-US" altLang="zh-CN" sz="2800" b="1" dirty="0" smtClean="0">
                <a:solidFill>
                  <a:schemeClr val="tx1"/>
                </a:solidFill>
                <a:latin typeface="黑体" panose="02010609060101010101" charset="-122"/>
                <a:ea typeface="黑体" panose="02010609060101010101" charset="-122"/>
                <a:cs typeface="黑体" panose="02010609060101010101" charset="-122"/>
              </a:rPr>
              <a:t>5</a:t>
            </a:r>
            <a:r>
              <a:rPr lang="zh-CN" altLang="en-US" sz="2800" b="1" dirty="0" smtClean="0">
                <a:solidFill>
                  <a:schemeClr val="tx1"/>
                </a:solidFill>
                <a:latin typeface="黑体" panose="02010609060101010101" charset="-122"/>
                <a:ea typeface="黑体" panose="02010609060101010101" charset="-122"/>
                <a:cs typeface="黑体" panose="02010609060101010101" charset="-122"/>
              </a:rPr>
              <a:t>月</a:t>
            </a:r>
            <a:endParaRPr lang="zh-CN" altLang="en-US" sz="2800" b="1" dirty="0" smtClean="0">
              <a:solidFill>
                <a:schemeClr val="tx1"/>
              </a:solidFill>
              <a:latin typeface="黑体" panose="02010609060101010101" charset="-122"/>
              <a:ea typeface="黑体" panose="02010609060101010101" charset="-122"/>
              <a:cs typeface="黑体" panose="02010609060101010101" charset="-122"/>
            </a:endParaRPr>
          </a:p>
        </p:txBody>
      </p:sp>
    </p:spTree>
    <p:custDataLst>
      <p:tags r:id="rId1"/>
    </p:custDataLst>
  </p:cSld>
  <p:clrMapOvr>
    <a:masterClrMapping/>
  </p:clrMapOvr>
  <p:transition spd="slow" advTm="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县医院能力提升</a:t>
            </a:r>
            <a:endParaRPr lang="zh-CN" altLang="en-US" sz="3600" b="1" dirty="0">
              <a:solidFill>
                <a:schemeClr val="tx1">
                  <a:lumMod val="75000"/>
                  <a:lumOff val="25000"/>
                </a:schemeClr>
              </a:solidFill>
              <a:latin typeface="+mn-lt"/>
              <a:ea typeface="+mn-ea"/>
              <a:cs typeface="+mn-ea"/>
              <a:sym typeface="+mn-ea"/>
            </a:endParaRPr>
          </a:p>
        </p:txBody>
      </p:sp>
      <p:sp>
        <p:nvSpPr>
          <p:cNvPr id="14" name="文本框 13"/>
          <p:cNvSpPr txBox="1"/>
          <p:nvPr/>
        </p:nvSpPr>
        <p:spPr>
          <a:xfrm>
            <a:off x="403860" y="1067435"/>
            <a:ext cx="494538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spc="150" noProof="0" dirty="0">
                <a:solidFill>
                  <a:schemeClr val="bg1"/>
                </a:solidFill>
                <a:latin typeface="微软雅黑" panose="020B0503020204020204" pitchFamily="34" charset="-122"/>
                <a:ea typeface="微软雅黑" panose="020B0503020204020204" pitchFamily="34" charset="-122"/>
                <a:sym typeface="+mn-ea"/>
              </a:rPr>
              <a:t>县医院医疗服务能力达标情况</a:t>
            </a:r>
            <a:endParaRPr lang="zh-CN" altLang="en-US" sz="2400" b="1" spc="150" noProof="0" dirty="0">
              <a:solidFill>
                <a:schemeClr val="bg1"/>
              </a:solidFill>
              <a:latin typeface="微软雅黑" panose="020B0503020204020204" pitchFamily="34" charset="-122"/>
              <a:ea typeface="微软雅黑" panose="020B0503020204020204" pitchFamily="34" charset="-122"/>
              <a:sym typeface="+mn-ea"/>
            </a:endParaRPr>
          </a:p>
        </p:txBody>
      </p:sp>
      <p:sp>
        <p:nvSpPr>
          <p:cNvPr id="2" name="内容占位符 4"/>
          <p:cNvSpPr>
            <a:spLocks noGrp="1"/>
          </p:cNvSpPr>
          <p:nvPr/>
        </p:nvSpPr>
        <p:spPr>
          <a:xfrm>
            <a:off x="1673225" y="1957705"/>
            <a:ext cx="9232900" cy="1278890"/>
          </a:xfrm>
          <a:prstGeom prst="rect">
            <a:avLst/>
          </a:prstGeom>
          <a:solidFill>
            <a:sysClr val="window" lastClr="FFFFFF">
              <a:lumMod val="95000"/>
            </a:sysClr>
          </a:solidFill>
          <a:ln w="12700" cmpd="sng">
            <a:noFill/>
            <a:prstDash val="solid"/>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ysClr val="windowText" lastClr="000000"/>
                </a:solidFill>
                <a:latin typeface="Calibri" panose="020F0502020204030204" charset="0"/>
                <a:ea typeface="+mn-ea"/>
                <a:cs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ysClr val="windowText" lastClr="000000"/>
                </a:solidFill>
                <a:latin typeface="Calibri" panose="020F0502020204030204" charset="0"/>
                <a:ea typeface="+mn-ea"/>
                <a:cs typeface="+mn-ea"/>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ysClr val="windowText" lastClr="000000"/>
                </a:solidFill>
                <a:latin typeface="Calibri" panose="020F0502020204030204" charset="0"/>
                <a:ea typeface="+mn-ea"/>
                <a:cs typeface="+mn-ea"/>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9pPr>
          </a:lstStyle>
          <a:p>
            <a:pPr marL="0" indent="0" algn="just" fontAlgn="auto">
              <a:lnSpc>
                <a:spcPct val="150000"/>
              </a:lnSpc>
              <a:spcBef>
                <a:spcPts val="0"/>
              </a:spcBef>
              <a:buNone/>
            </a:pPr>
            <a:r>
              <a:rPr lang="en-US" altLang="zh-CN" sz="2400" dirty="0" smtClean="0">
                <a:latin typeface="宋体" panose="02010600030101010101" pitchFamily="2" charset="-122"/>
                <a:ea typeface="宋体" panose="02010600030101010101" pitchFamily="2" charset="-122"/>
                <a:cs typeface="宋体" panose="02010600030101010101" pitchFamily="2" charset="-122"/>
              </a:rPr>
              <a:t>   </a:t>
            </a:r>
            <a:r>
              <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rPr>
              <a:t>  2019</a:t>
            </a:r>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年对全国县医院能力评估结果显示，我区总体成绩排名倒数第</a:t>
            </a:r>
            <a:r>
              <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200" b="1" dirty="0">
                <a:solidFill>
                  <a:srgbClr val="1F4E79"/>
                </a:solidFill>
                <a:latin typeface="微软雅黑" panose="020B0503020204020204" pitchFamily="34" charset="-122"/>
                <a:ea typeface="微软雅黑" panose="020B0503020204020204" pitchFamily="34" charset="-122"/>
                <a:cs typeface="微软雅黑" panose="020B0503020204020204" pitchFamily="34" charset="-122"/>
              </a:rPr>
              <a:t>20</a:t>
            </a:r>
            <a:r>
              <a:rPr lang="en-US" sz="2200" b="1" dirty="0">
                <a:solidFill>
                  <a:srgbClr val="1F4E79"/>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2200" b="1" dirty="0">
                <a:solidFill>
                  <a:srgbClr val="1F4E79"/>
                </a:solidFill>
                <a:latin typeface="微软雅黑" panose="020B0503020204020204" pitchFamily="34" charset="-122"/>
                <a:ea typeface="微软雅黑" panose="020B0503020204020204" pitchFamily="34" charset="-122"/>
                <a:cs typeface="微软雅黑" panose="020B0503020204020204" pitchFamily="34" charset="-122"/>
              </a:rPr>
              <a:t>年</a:t>
            </a:r>
            <a:r>
              <a:rPr lang="zh-CN" altLang="en-US" sz="2200" dirty="0">
                <a:latin typeface="微软雅黑" panose="020B0503020204020204" pitchFamily="34" charset="-122"/>
                <a:ea typeface="微软雅黑" panose="020B0503020204020204" pitchFamily="34" charset="-122"/>
                <a:cs typeface="微软雅黑" panose="020B0503020204020204" pitchFamily="34" charset="-122"/>
              </a:rPr>
              <a:t>，对全国</a:t>
            </a:r>
            <a:r>
              <a:rPr lang="en-US" altLang="zh-CN" sz="2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2017</a:t>
            </a:r>
            <a:r>
              <a:rPr lang="zh-CN" altLang="en-US" sz="22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家</a:t>
            </a:r>
            <a:r>
              <a:rPr lang="zh-CN" altLang="en-US" sz="2200" dirty="0">
                <a:latin typeface="微软雅黑" panose="020B0503020204020204" pitchFamily="34" charset="-122"/>
                <a:ea typeface="微软雅黑" panose="020B0503020204020204" pitchFamily="34" charset="-122"/>
                <a:cs typeface="微软雅黑" panose="020B0503020204020204" pitchFamily="34" charset="-122"/>
              </a:rPr>
              <a:t>县医院开展</a:t>
            </a:r>
            <a:r>
              <a:rPr lang="zh-CN" altLang="en-US" sz="2200" b="1" dirty="0">
                <a:solidFill>
                  <a:srgbClr val="1F4E79"/>
                </a:solidFill>
                <a:latin typeface="微软雅黑" panose="020B0503020204020204" pitchFamily="34" charset="-122"/>
                <a:ea typeface="微软雅黑" panose="020B0503020204020204" pitchFamily="34" charset="-122"/>
                <a:cs typeface="微软雅黑" panose="020B0503020204020204" pitchFamily="34" charset="-122"/>
              </a:rPr>
              <a:t>县医院服务能力评价工作。</a:t>
            </a:r>
            <a:endParaRPr lang="zh-CN" altLang="en-US" sz="2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半闭框 2"/>
          <p:cNvSpPr/>
          <p:nvPr/>
        </p:nvSpPr>
        <p:spPr>
          <a:xfrm>
            <a:off x="1480185" y="1759585"/>
            <a:ext cx="574675" cy="583565"/>
          </a:xfrm>
          <a:prstGeom prst="halfFrame">
            <a:avLst/>
          </a:prstGeom>
          <a:solidFill>
            <a:srgbClr val="5B9BD5">
              <a:lumMod val="75000"/>
            </a:srgbClr>
          </a:solidFill>
          <a:ln w="12700" cap="flat" cmpd="sng" algn="ctr">
            <a:noFill/>
            <a:prstDash val="solid"/>
            <a:miter lim="800000"/>
          </a:ln>
          <a:effectLst>
            <a:outerShdw blurRad="63500" sx="102000" sy="102000" algn="ctr" rotWithShape="0">
              <a:prstClr val="black">
                <a:alpha val="40000"/>
              </a:prstClr>
            </a:outerShdw>
          </a:effectLst>
        </p:spPr>
        <p:txBody>
          <a:bodyPr rtlCol="0" anchor="ctr"/>
          <a:p>
            <a:pPr algn="ctr"/>
            <a:endParaRPr lang="zh-CN" altLang="en-US">
              <a:solidFill>
                <a:sysClr val="windowText" lastClr="000000"/>
              </a:solidFill>
            </a:endParaRPr>
          </a:p>
        </p:txBody>
      </p:sp>
      <p:sp>
        <p:nvSpPr>
          <p:cNvPr id="6" name="半闭框 5"/>
          <p:cNvSpPr/>
          <p:nvPr/>
        </p:nvSpPr>
        <p:spPr>
          <a:xfrm rot="10800000">
            <a:off x="10523220" y="2774950"/>
            <a:ext cx="574675" cy="583565"/>
          </a:xfrm>
          <a:prstGeom prst="halfFrame">
            <a:avLst/>
          </a:prstGeom>
          <a:solidFill>
            <a:srgbClr val="5B9BD5">
              <a:lumMod val="75000"/>
            </a:srgbClr>
          </a:solidFill>
          <a:ln w="12700" cap="flat" cmpd="sng" algn="ctr">
            <a:noFill/>
            <a:prstDash val="solid"/>
            <a:miter lim="800000"/>
          </a:ln>
          <a:effectLst>
            <a:outerShdw blurRad="63500" sx="102000" sy="102000" algn="ctr" rotWithShape="0">
              <a:prstClr val="black">
                <a:alpha val="40000"/>
              </a:prstClr>
            </a:outerShdw>
          </a:effectLst>
        </p:spPr>
        <p:txBody>
          <a:bodyPr rtlCol="0" anchor="ctr"/>
          <a:p>
            <a:pPr algn="ctr"/>
            <a:endParaRPr lang="zh-CN" altLang="en-US">
              <a:solidFill>
                <a:sysClr val="windowText" lastClr="000000"/>
              </a:solidFill>
            </a:endParaRPr>
          </a:p>
        </p:txBody>
      </p:sp>
      <p:graphicFrame>
        <p:nvGraphicFramePr>
          <p:cNvPr id="8" name="表格 7"/>
          <p:cNvGraphicFramePr/>
          <p:nvPr>
            <p:custDataLst>
              <p:tags r:id="rId1"/>
            </p:custDataLst>
          </p:nvPr>
        </p:nvGraphicFramePr>
        <p:xfrm>
          <a:off x="2359660" y="3510280"/>
          <a:ext cx="5375910" cy="2468880"/>
        </p:xfrm>
        <a:graphic>
          <a:graphicData uri="http://schemas.openxmlformats.org/drawingml/2006/table">
            <a:tbl>
              <a:tblPr firstRow="1" bandRow="1">
                <a:tableStyleId>{7DF18680-E054-41AD-8BC1-D1AEF772440D}</a:tableStyleId>
              </a:tblPr>
              <a:tblGrid>
                <a:gridCol w="1791970"/>
                <a:gridCol w="1791970"/>
                <a:gridCol w="1791970"/>
              </a:tblGrid>
              <a:tr h="411480">
                <a:tc>
                  <a:txBody>
                    <a:bodyPr/>
                    <a:p>
                      <a:pPr algn="ctr">
                        <a:buNone/>
                      </a:pPr>
                      <a:r>
                        <a:rPr lang="zh-CN" altLang="en-US"/>
                        <a:t>达标情况</a:t>
                      </a:r>
                      <a:endParaRPr lang="zh-CN" altLang="en-US"/>
                    </a:p>
                  </a:txBody>
                  <a:tcPr>
                    <a:solidFill>
                      <a:srgbClr val="002060"/>
                    </a:solidFill>
                  </a:tcPr>
                </a:tc>
                <a:tc>
                  <a:txBody>
                    <a:bodyPr/>
                    <a:p>
                      <a:pPr algn="ctr">
                        <a:buNone/>
                      </a:pPr>
                      <a:r>
                        <a:rPr lang="zh-CN" altLang="en-US"/>
                        <a:t>县医院数量</a:t>
                      </a:r>
                      <a:endParaRPr lang="zh-CN" altLang="en-US"/>
                    </a:p>
                  </a:txBody>
                  <a:tcPr>
                    <a:solidFill>
                      <a:srgbClr val="002060"/>
                    </a:solidFill>
                  </a:tcPr>
                </a:tc>
                <a:tc>
                  <a:txBody>
                    <a:bodyPr/>
                    <a:p>
                      <a:pPr algn="ctr">
                        <a:buNone/>
                      </a:pPr>
                      <a:r>
                        <a:rPr lang="zh-CN" altLang="en-US"/>
                        <a:t>占比</a:t>
                      </a:r>
                      <a:r>
                        <a:rPr lang="en-US" altLang="zh-CN"/>
                        <a:t>%</a:t>
                      </a:r>
                      <a:endParaRPr lang="en-US" altLang="zh-CN"/>
                    </a:p>
                  </a:txBody>
                  <a:tcPr>
                    <a:solidFill>
                      <a:srgbClr val="002060"/>
                    </a:solidFill>
                  </a:tcPr>
                </a:tc>
              </a:tr>
              <a:tr h="411480">
                <a:tc>
                  <a:txBody>
                    <a:bodyPr/>
                    <a:p>
                      <a:pPr algn="ctr">
                        <a:buNone/>
                      </a:pPr>
                      <a:r>
                        <a:rPr lang="zh-CN" altLang="en-US"/>
                        <a:t>优秀</a:t>
                      </a:r>
                      <a:endParaRPr lang="zh-CN" altLang="en-US"/>
                    </a:p>
                  </a:txBody>
                  <a:tcPr/>
                </a:tc>
                <a:tc>
                  <a:txBody>
                    <a:bodyPr/>
                    <a:p>
                      <a:pPr algn="ctr">
                        <a:buNone/>
                      </a:pPr>
                      <a:r>
                        <a:rPr lang="en-US" altLang="zh-CN"/>
                        <a:t>714</a:t>
                      </a:r>
                      <a:endParaRPr lang="en-US" altLang="zh-CN"/>
                    </a:p>
                  </a:txBody>
                  <a:tcPr/>
                </a:tc>
                <a:tc>
                  <a:txBody>
                    <a:bodyPr/>
                    <a:p>
                      <a:pPr algn="ctr">
                        <a:buNone/>
                      </a:pPr>
                      <a:r>
                        <a:rPr lang="en-US" altLang="zh-CN"/>
                        <a:t>35.4</a:t>
                      </a:r>
                      <a:endParaRPr lang="en-US" altLang="zh-CN"/>
                    </a:p>
                  </a:txBody>
                  <a:tcPr/>
                </a:tc>
              </a:tr>
              <a:tr h="381000">
                <a:tc>
                  <a:txBody>
                    <a:bodyPr/>
                    <a:p>
                      <a:pPr algn="ctr">
                        <a:buNone/>
                      </a:pPr>
                      <a:r>
                        <a:rPr lang="zh-CN" altLang="en-US"/>
                        <a:t>良好</a:t>
                      </a:r>
                      <a:endParaRPr lang="zh-CN" altLang="en-US"/>
                    </a:p>
                  </a:txBody>
                  <a:tcPr/>
                </a:tc>
                <a:tc>
                  <a:txBody>
                    <a:bodyPr/>
                    <a:p>
                      <a:pPr algn="ctr">
                        <a:buNone/>
                      </a:pPr>
                      <a:r>
                        <a:rPr lang="en-US" altLang="zh-CN"/>
                        <a:t>545</a:t>
                      </a:r>
                      <a:endParaRPr lang="en-US" altLang="zh-CN"/>
                    </a:p>
                  </a:txBody>
                  <a:tcPr/>
                </a:tc>
                <a:tc>
                  <a:txBody>
                    <a:bodyPr/>
                    <a:p>
                      <a:pPr algn="ctr">
                        <a:buNone/>
                      </a:pPr>
                      <a:r>
                        <a:rPr lang="en-US" altLang="zh-CN"/>
                        <a:t>27.0</a:t>
                      </a:r>
                      <a:endParaRPr lang="en-US" altLang="zh-CN"/>
                    </a:p>
                  </a:txBody>
                  <a:tcPr/>
                </a:tc>
              </a:tr>
              <a:tr h="381000">
                <a:tc>
                  <a:txBody>
                    <a:bodyPr/>
                    <a:p>
                      <a:pPr algn="ctr">
                        <a:buNone/>
                      </a:pPr>
                      <a:r>
                        <a:rPr lang="zh-CN" altLang="en-US"/>
                        <a:t>合格</a:t>
                      </a:r>
                      <a:endParaRPr lang="zh-CN" altLang="en-US"/>
                    </a:p>
                  </a:txBody>
                  <a:tcPr/>
                </a:tc>
                <a:tc>
                  <a:txBody>
                    <a:bodyPr/>
                    <a:p>
                      <a:pPr algn="ctr">
                        <a:buNone/>
                      </a:pPr>
                      <a:r>
                        <a:rPr lang="en-US" altLang="zh-CN"/>
                        <a:t>471</a:t>
                      </a:r>
                      <a:endParaRPr lang="en-US" altLang="zh-CN"/>
                    </a:p>
                  </a:txBody>
                  <a:tcPr/>
                </a:tc>
                <a:tc>
                  <a:txBody>
                    <a:bodyPr/>
                    <a:p>
                      <a:pPr algn="ctr">
                        <a:buNone/>
                      </a:pPr>
                      <a:r>
                        <a:rPr lang="en-US" altLang="zh-CN"/>
                        <a:t>23.4</a:t>
                      </a:r>
                      <a:endParaRPr lang="en-US" altLang="zh-CN"/>
                    </a:p>
                  </a:txBody>
                  <a:tcPr/>
                </a:tc>
              </a:tr>
              <a:tr h="411480">
                <a:tc>
                  <a:txBody>
                    <a:bodyPr/>
                    <a:p>
                      <a:pPr algn="ctr">
                        <a:buNone/>
                      </a:pPr>
                      <a:r>
                        <a:rPr lang="zh-CN" altLang="en-US"/>
                        <a:t>不及格</a:t>
                      </a:r>
                      <a:endParaRPr lang="zh-CN" altLang="en-US"/>
                    </a:p>
                  </a:txBody>
                  <a:tcPr/>
                </a:tc>
                <a:tc>
                  <a:txBody>
                    <a:bodyPr/>
                    <a:p>
                      <a:pPr algn="ctr">
                        <a:buNone/>
                      </a:pPr>
                      <a:r>
                        <a:rPr lang="en-US" altLang="zh-CN"/>
                        <a:t>287</a:t>
                      </a:r>
                      <a:endParaRPr lang="en-US" altLang="zh-CN"/>
                    </a:p>
                  </a:txBody>
                  <a:tcPr/>
                </a:tc>
                <a:tc>
                  <a:txBody>
                    <a:bodyPr/>
                    <a:p>
                      <a:pPr algn="ctr">
                        <a:buNone/>
                      </a:pPr>
                      <a:r>
                        <a:rPr lang="en-US" altLang="zh-CN"/>
                        <a:t>14.2</a:t>
                      </a:r>
                      <a:endParaRPr lang="en-US" altLang="zh-CN"/>
                    </a:p>
                  </a:txBody>
                  <a:tcPr/>
                </a:tc>
              </a:tr>
              <a:tr h="381000">
                <a:tc>
                  <a:txBody>
                    <a:bodyPr/>
                    <a:p>
                      <a:pPr algn="ctr">
                        <a:buNone/>
                      </a:pPr>
                      <a:r>
                        <a:rPr lang="zh-CN" altLang="en-US"/>
                        <a:t>合计</a:t>
                      </a:r>
                      <a:endParaRPr lang="zh-CN" altLang="en-US"/>
                    </a:p>
                  </a:txBody>
                  <a:tcPr/>
                </a:tc>
                <a:tc>
                  <a:txBody>
                    <a:bodyPr/>
                    <a:p>
                      <a:pPr algn="ctr">
                        <a:buNone/>
                      </a:pPr>
                      <a:r>
                        <a:rPr lang="en-US" altLang="zh-CN"/>
                        <a:t>2017</a:t>
                      </a:r>
                      <a:endParaRPr lang="en-US" altLang="zh-CN"/>
                    </a:p>
                  </a:txBody>
                  <a:tcPr/>
                </a:tc>
                <a:tc>
                  <a:txBody>
                    <a:bodyPr/>
                    <a:p>
                      <a:pPr algn="ctr">
                        <a:buNone/>
                      </a:pPr>
                      <a:r>
                        <a:rPr lang="en-US" altLang="zh-CN"/>
                        <a:t>100.0</a:t>
                      </a:r>
                      <a:endParaRPr lang="en-US" altLang="zh-CN"/>
                    </a:p>
                  </a:txBody>
                  <a:tcPr/>
                </a:tc>
              </a:tr>
            </a:tbl>
          </a:graphicData>
        </a:graphic>
      </p:graphicFrame>
      <p:sp>
        <p:nvSpPr>
          <p:cNvPr id="9" name="文本框 8"/>
          <p:cNvSpPr txBox="1"/>
          <p:nvPr/>
        </p:nvSpPr>
        <p:spPr>
          <a:xfrm>
            <a:off x="1673225" y="6123305"/>
            <a:ext cx="8419465" cy="491490"/>
          </a:xfrm>
          <a:prstGeom prst="rect">
            <a:avLst/>
          </a:prstGeom>
          <a:noFill/>
        </p:spPr>
        <p:txBody>
          <a:bodyPr wrap="square" rtlCol="0">
            <a:spAutoFit/>
          </a:bodyPr>
          <a:p>
            <a:pPr indent="0" algn="ctr">
              <a:lnSpc>
                <a:spcPct val="130000"/>
              </a:lnSpc>
              <a:buNone/>
            </a:pPr>
            <a:r>
              <a:rPr lang="zh-CN" altLang="en-US" sz="2000" b="1" spc="15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按照达到县医院能力基本标准的</a:t>
            </a:r>
            <a:r>
              <a:rPr lang="zh-CN" altLang="en-US" sz="2000" b="1" dirty="0">
                <a:solidFill>
                  <a:srgbClr val="1F4E79"/>
                </a:solidFill>
                <a:latin typeface="微软雅黑" panose="020B0503020204020204" pitchFamily="34" charset="-122"/>
                <a:ea typeface="微软雅黑" panose="020B0503020204020204" pitchFamily="34" charset="-122"/>
                <a:cs typeface="微软雅黑" panose="020B0503020204020204" pitchFamily="34" charset="-122"/>
                <a:sym typeface="+mn-ea"/>
              </a:rPr>
              <a:t>比例</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1" spc="15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rPr>
              <a:t>对县医院能力进行</a:t>
            </a:r>
            <a:r>
              <a:rPr lang="zh-CN" altLang="en-US" sz="2000" b="1" dirty="0">
                <a:solidFill>
                  <a:srgbClr val="1F4E79"/>
                </a:solidFill>
                <a:latin typeface="微软雅黑" panose="020B0503020204020204" pitchFamily="34" charset="-122"/>
                <a:ea typeface="微软雅黑" panose="020B0503020204020204" pitchFamily="34" charset="-122"/>
                <a:cs typeface="微软雅黑" panose="020B0503020204020204" pitchFamily="34" charset="-122"/>
                <a:sym typeface="+mn-ea"/>
              </a:rPr>
              <a:t>划分</a:t>
            </a:r>
            <a:endParaRPr lang="zh-CN" altLang="en-US" sz="2000" b="1" spc="15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矩形 9"/>
          <p:cNvSpPr/>
          <p:nvPr>
            <p:custDataLst>
              <p:tags r:id="rId2"/>
            </p:custDataLst>
          </p:nvPr>
        </p:nvSpPr>
        <p:spPr>
          <a:xfrm>
            <a:off x="8994140" y="3510280"/>
            <a:ext cx="2646680" cy="386715"/>
          </a:xfrm>
          <a:prstGeom prst="rect">
            <a:avLst/>
          </a:prstGeom>
        </p:spPr>
        <p:txBody>
          <a:bodyPr wrap="square" anchor="ctr" anchorCtr="0"/>
          <a:p>
            <a:pPr marL="0" lvl="0" indent="0" algn="l">
              <a:lnSpc>
                <a:spcPct val="120000"/>
              </a:lnSpc>
              <a:spcBef>
                <a:spcPts val="0"/>
              </a:spcBef>
              <a:spcAft>
                <a:spcPts val="1000"/>
              </a:spcAft>
              <a:buSzPct val="100000"/>
              <a:defRPr/>
            </a:pPr>
            <a:r>
              <a:rPr lang="zh-CN" altLang="en-US" sz="14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优秀：达到</a:t>
            </a:r>
            <a:r>
              <a:rPr lang="en-US" altLang="zh-CN" sz="1400" b="1" spc="150" dirty="0">
                <a:solidFill>
                  <a:srgbClr val="1F4E79"/>
                </a:solidFill>
                <a:latin typeface="微软雅黑" panose="020B0503020204020204" pitchFamily="34" charset="-122"/>
                <a:ea typeface="微软雅黑" panose="020B0503020204020204" pitchFamily="34" charset="-122"/>
                <a:cs typeface="微软雅黑" panose="020B0503020204020204" pitchFamily="34" charset="-122"/>
                <a:sym typeface="+mn-ea"/>
              </a:rPr>
              <a:t>90%</a:t>
            </a:r>
            <a:r>
              <a:rPr lang="zh-CN" altLang="en-US" sz="14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以上标准</a:t>
            </a:r>
            <a:endParaRPr lang="zh-CN" altLang="en-US" sz="14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2" name="矩形 21"/>
          <p:cNvSpPr/>
          <p:nvPr>
            <p:custDataLst>
              <p:tags r:id="rId3"/>
            </p:custDataLst>
          </p:nvPr>
        </p:nvSpPr>
        <p:spPr>
          <a:xfrm>
            <a:off x="8963025" y="4276090"/>
            <a:ext cx="3070860" cy="386715"/>
          </a:xfrm>
          <a:prstGeom prst="rect">
            <a:avLst/>
          </a:prstGeom>
        </p:spPr>
        <p:txBody>
          <a:bodyPr wrap="square" anchor="ctr" anchorCtr="0"/>
          <a:p>
            <a:pPr marL="0" lvl="0" indent="0" algn="l">
              <a:lnSpc>
                <a:spcPct val="120000"/>
              </a:lnSpc>
              <a:spcBef>
                <a:spcPts val="0"/>
              </a:spcBef>
              <a:spcAft>
                <a:spcPts val="1000"/>
              </a:spcAft>
              <a:buSzPct val="100000"/>
              <a:defRPr/>
            </a:pPr>
            <a:r>
              <a:rPr lang="zh-CN" altLang="en-US" sz="14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良好：达到</a:t>
            </a:r>
            <a:r>
              <a:rPr lang="en-US" altLang="zh-CN" sz="1400" b="1" spc="150" dirty="0">
                <a:solidFill>
                  <a:srgbClr val="1F4E79"/>
                </a:solidFill>
                <a:latin typeface="微软雅黑" panose="020B0503020204020204" pitchFamily="34" charset="-122"/>
                <a:ea typeface="微软雅黑" panose="020B0503020204020204" pitchFamily="34" charset="-122"/>
                <a:cs typeface="微软雅黑" panose="020B0503020204020204" pitchFamily="34" charset="-122"/>
                <a:sym typeface="+mn-ea"/>
              </a:rPr>
              <a:t>80%-90%</a:t>
            </a:r>
            <a:r>
              <a:rPr lang="zh-CN" altLang="en-US" sz="14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标准</a:t>
            </a:r>
            <a:endParaRPr lang="zh-CN" altLang="en-US" sz="14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3" name="矩形 22"/>
          <p:cNvSpPr/>
          <p:nvPr>
            <p:custDataLst>
              <p:tags r:id="rId4"/>
            </p:custDataLst>
          </p:nvPr>
        </p:nvSpPr>
        <p:spPr>
          <a:xfrm>
            <a:off x="8963025" y="5041265"/>
            <a:ext cx="2677795" cy="386715"/>
          </a:xfrm>
          <a:prstGeom prst="rect">
            <a:avLst/>
          </a:prstGeom>
        </p:spPr>
        <p:txBody>
          <a:bodyPr wrap="square" anchor="ctr" anchorCtr="0">
            <a:normAutofit fontScale="90000"/>
          </a:bodyPr>
          <a:p>
            <a:pPr marL="0" lvl="0" indent="0" algn="l">
              <a:lnSpc>
                <a:spcPct val="120000"/>
              </a:lnSpc>
              <a:spcBef>
                <a:spcPts val="0"/>
              </a:spcBef>
              <a:spcAft>
                <a:spcPts val="1000"/>
              </a:spcAft>
              <a:buSzPct val="100000"/>
              <a:defRPr/>
            </a:pPr>
            <a:r>
              <a:rPr lang="zh-CN" altLang="en-US" sz="16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合格：达到</a:t>
            </a:r>
            <a:r>
              <a:rPr lang="en-US" altLang="zh-CN" sz="1600" b="1" spc="150" dirty="0">
                <a:solidFill>
                  <a:srgbClr val="1F4E79"/>
                </a:solidFill>
                <a:latin typeface="微软雅黑" panose="020B0503020204020204" pitchFamily="34" charset="-122"/>
                <a:ea typeface="微软雅黑" panose="020B0503020204020204" pitchFamily="34" charset="-122"/>
                <a:cs typeface="微软雅黑" panose="020B0503020204020204" pitchFamily="34" charset="-122"/>
                <a:sym typeface="+mn-ea"/>
              </a:rPr>
              <a:t>60%-80%</a:t>
            </a:r>
            <a:r>
              <a:rPr lang="zh-CN" altLang="en-US" sz="16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标准</a:t>
            </a:r>
            <a:endParaRPr lang="zh-CN" altLang="en-US" sz="16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矩形 23"/>
          <p:cNvSpPr/>
          <p:nvPr>
            <p:custDataLst>
              <p:tags r:id="rId5"/>
            </p:custDataLst>
          </p:nvPr>
        </p:nvSpPr>
        <p:spPr>
          <a:xfrm>
            <a:off x="8953500" y="5761355"/>
            <a:ext cx="2790190" cy="386715"/>
          </a:xfrm>
          <a:prstGeom prst="rect">
            <a:avLst/>
          </a:prstGeom>
        </p:spPr>
        <p:txBody>
          <a:bodyPr wrap="square" anchor="ctr" anchorCtr="0"/>
          <a:p>
            <a:pPr marL="0" lvl="0" indent="0" algn="l">
              <a:lnSpc>
                <a:spcPct val="120000"/>
              </a:lnSpc>
              <a:spcBef>
                <a:spcPts val="0"/>
              </a:spcBef>
              <a:spcAft>
                <a:spcPts val="1000"/>
              </a:spcAft>
              <a:buSzPct val="100000"/>
              <a:defRPr/>
            </a:pPr>
            <a:r>
              <a:rPr lang="zh-CN" altLang="en-US" sz="14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不及格：未达到</a:t>
            </a:r>
            <a:r>
              <a:rPr lang="en-US" altLang="zh-CN" sz="1400" b="1" spc="15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60%</a:t>
            </a:r>
            <a:r>
              <a:rPr lang="zh-CN" altLang="en-US" sz="14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标准</a:t>
            </a:r>
            <a:endParaRPr lang="zh-CN" altLang="en-US" sz="1400" spc="15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15365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县医院能力提升</a:t>
            </a: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·下一步</a:t>
            </a:r>
            <a:endPar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文本框 13"/>
          <p:cNvSpPr txBox="1"/>
          <p:nvPr/>
        </p:nvSpPr>
        <p:spPr>
          <a:xfrm>
            <a:off x="374015" y="1056640"/>
            <a:ext cx="4998720" cy="510183"/>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sz="2400" b="1" spc="150">
                <a:solidFill>
                  <a:schemeClr val="bg1"/>
                </a:solidFill>
                <a:latin typeface="微软雅黑" panose="020B0503020204020204" pitchFamily="34" charset="-122"/>
                <a:ea typeface="微软雅黑" panose="020B0503020204020204" pitchFamily="34" charset="-122"/>
              </a:rPr>
              <a:t>“扶弱”，开展对口帮扶工作</a:t>
            </a:r>
            <a:endParaRPr lang="zh-CN" sz="2400" b="1" spc="150">
              <a:solidFill>
                <a:schemeClr val="bg1"/>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2090420" y="1511935"/>
            <a:ext cx="132715" cy="4373245"/>
            <a:chOff x="3032" y="2900"/>
            <a:chExt cx="209" cy="6633"/>
          </a:xfrm>
        </p:grpSpPr>
        <p:cxnSp>
          <p:nvCxnSpPr>
            <p:cNvPr id="8" name="Straight Connector 7"/>
            <p:cNvCxnSpPr/>
            <p:nvPr>
              <p:custDataLst>
                <p:tags r:id="rId1"/>
              </p:custDataLst>
            </p:nvPr>
          </p:nvCxnSpPr>
          <p:spPr>
            <a:xfrm>
              <a:off x="3129" y="2900"/>
              <a:ext cx="14" cy="6633"/>
            </a:xfrm>
            <a:prstGeom prst="line">
              <a:avLst/>
            </a:prstGeom>
            <a:ln w="38100">
              <a:solidFill>
                <a:sysClr val="window" lastClr="FFFFFF">
                  <a:lumMod val="85000"/>
                </a:sysClr>
              </a:solidFill>
              <a:headEnd type="none"/>
              <a:tailEnd type="triangle"/>
            </a:ln>
            <a:effectLst>
              <a:outerShdw blurRad="63500" sx="102000" sy="102000" algn="ctr" rotWithShape="0">
                <a:prstClr val="black">
                  <a:alpha val="40000"/>
                </a:prstClr>
              </a:outerShdw>
            </a:effectLst>
          </p:spPr>
          <p:style>
            <a:lnRef idx="1">
              <a:srgbClr val="1F74AD"/>
            </a:lnRef>
            <a:fillRef idx="0">
              <a:srgbClr val="1F74AD"/>
            </a:fillRef>
            <a:effectRef idx="0">
              <a:srgbClr val="1F74AD"/>
            </a:effectRef>
            <a:fontRef idx="minor">
              <a:srgbClr val="000000"/>
            </a:fontRef>
          </p:style>
        </p:cxnSp>
        <p:sp>
          <p:nvSpPr>
            <p:cNvPr id="2" name="Oval 14"/>
            <p:cNvSpPr/>
            <p:nvPr>
              <p:custDataLst>
                <p:tags r:id="rId2"/>
              </p:custDataLst>
            </p:nvPr>
          </p:nvSpPr>
          <p:spPr>
            <a:xfrm>
              <a:off x="3032" y="6119"/>
              <a:ext cx="209" cy="209"/>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algn="ctr"/>
              <a:endParaRPr lang="id-ID"/>
            </a:p>
          </p:txBody>
        </p:sp>
        <p:sp>
          <p:nvSpPr>
            <p:cNvPr id="3" name="Oval 8"/>
            <p:cNvSpPr/>
            <p:nvPr>
              <p:custDataLst>
                <p:tags r:id="rId3"/>
              </p:custDataLst>
            </p:nvPr>
          </p:nvSpPr>
          <p:spPr>
            <a:xfrm>
              <a:off x="3032" y="3556"/>
              <a:ext cx="209" cy="209"/>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algn="ctr"/>
              <a:endParaRPr lang="id-ID"/>
            </a:p>
          </p:txBody>
        </p:sp>
      </p:grpSp>
      <p:sp>
        <p:nvSpPr>
          <p:cNvPr id="89" name="TextBox 15"/>
          <p:cNvSpPr txBox="1"/>
          <p:nvPr>
            <p:custDataLst>
              <p:tags r:id="rId4"/>
            </p:custDataLst>
          </p:nvPr>
        </p:nvSpPr>
        <p:spPr>
          <a:xfrm>
            <a:off x="2425700" y="1775460"/>
            <a:ext cx="8192135" cy="798830"/>
          </a:xfrm>
          <a:prstGeom prst="rect">
            <a:avLst/>
          </a:prstGeom>
          <a:noFill/>
        </p:spPr>
        <p:txBody>
          <a:bodyPr wrap="square" lIns="90000" tIns="0" rIns="90000" bIns="46800" rtlCol="0"/>
          <a:p>
            <a:pPr algn="just">
              <a:lnSpc>
                <a:spcPct val="120000"/>
              </a:lnSpc>
            </a:pPr>
            <a:r>
              <a:rPr lang="zh-CN" altLang="en-US" sz="2800" b="1"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z="2800" b="1" spc="-1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关于调整三级医院帮扶县级医院关系的函</a:t>
            </a:r>
            <a:r>
              <a:rPr lang="zh-CN" altLang="en-US" sz="2800" b="1" spc="-15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endParaRPr lang="zh-CN" altLang="en-US" sz="2800" smtClean="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6" name="Title 1"/>
          <p:cNvSpPr txBox="1"/>
          <p:nvPr>
            <p:custDataLst>
              <p:tags r:id="rId5"/>
            </p:custDataLst>
          </p:nvPr>
        </p:nvSpPr>
        <p:spPr>
          <a:xfrm>
            <a:off x="332105" y="1775460"/>
            <a:ext cx="1623060" cy="47498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zh-CN" sz="2000" b="1" spc="100" dirty="0">
                <a:solidFill>
                  <a:schemeClr val="bg1"/>
                </a:solidFill>
                <a:uFillTx/>
                <a:latin typeface="微软雅黑" panose="020B0503020204020204" pitchFamily="34" charset="-122"/>
                <a:ea typeface="微软雅黑" panose="020B0503020204020204" pitchFamily="34" charset="-122"/>
              </a:rPr>
              <a:t>20</a:t>
            </a:r>
            <a:r>
              <a:rPr lang="en-US" altLang="zh-CN" sz="2000" b="1" spc="100" dirty="0">
                <a:solidFill>
                  <a:schemeClr val="bg1"/>
                </a:solidFill>
                <a:uFillTx/>
                <a:latin typeface="微软雅黑" panose="020B0503020204020204" pitchFamily="34" charset="-122"/>
                <a:ea typeface="微软雅黑" panose="020B0503020204020204" pitchFamily="34" charset="-122"/>
              </a:rPr>
              <a:t>21</a:t>
            </a:r>
            <a:r>
              <a:rPr lang="zh-CN" sz="2000" b="1" spc="100" dirty="0">
                <a:solidFill>
                  <a:schemeClr val="bg1"/>
                </a:solidFill>
                <a:uFillTx/>
                <a:latin typeface="微软雅黑" panose="020B0503020204020204" pitchFamily="34" charset="-122"/>
                <a:ea typeface="微软雅黑" panose="020B0503020204020204" pitchFamily="34" charset="-122"/>
              </a:rPr>
              <a:t>年</a:t>
            </a:r>
            <a:r>
              <a:rPr lang="en-US" altLang="zh-CN" sz="2000" b="1" spc="100" dirty="0">
                <a:solidFill>
                  <a:schemeClr val="bg1"/>
                </a:solidFill>
                <a:uFillTx/>
                <a:latin typeface="微软雅黑" panose="020B0503020204020204" pitchFamily="34" charset="-122"/>
                <a:ea typeface="微软雅黑" panose="020B0503020204020204" pitchFamily="34" charset="-122"/>
              </a:rPr>
              <a:t>3</a:t>
            </a:r>
            <a:r>
              <a:rPr lang="zh-CN" sz="2000" b="1" spc="100" dirty="0">
                <a:solidFill>
                  <a:schemeClr val="bg1"/>
                </a:solidFill>
                <a:uFillTx/>
                <a:latin typeface="微软雅黑" panose="020B0503020204020204" pitchFamily="34" charset="-122"/>
                <a:ea typeface="微软雅黑" panose="020B0503020204020204" pitchFamily="34" charset="-122"/>
              </a:rPr>
              <a:t>月</a:t>
            </a:r>
            <a:endParaRPr lang="zh-CN" sz="2000" b="1" spc="100" dirty="0">
              <a:solidFill>
                <a:schemeClr val="bg1"/>
              </a:solidFill>
              <a:uFillTx/>
              <a:latin typeface="微软雅黑" panose="020B0503020204020204" pitchFamily="34" charset="-122"/>
              <a:ea typeface="微软雅黑" panose="020B0503020204020204" pitchFamily="34" charset="-122"/>
            </a:endParaRPr>
          </a:p>
        </p:txBody>
      </p:sp>
      <p:sp>
        <p:nvSpPr>
          <p:cNvPr id="7" name="Title 1"/>
          <p:cNvSpPr txBox="1"/>
          <p:nvPr>
            <p:custDataLst>
              <p:tags r:id="rId6"/>
            </p:custDataLst>
          </p:nvPr>
        </p:nvSpPr>
        <p:spPr>
          <a:xfrm>
            <a:off x="2425700" y="3480435"/>
            <a:ext cx="8917305" cy="903605"/>
          </a:xfrm>
          <a:prstGeom prst="rect">
            <a:avLst/>
          </a:prstGeom>
        </p:spPr>
        <p:txBody>
          <a:bodyPr wrap="square" bIns="0" anchor="b"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just">
              <a:lnSpc>
                <a:spcPct val="120000"/>
              </a:lnSpc>
            </a:pPr>
            <a:endParaRPr lang="zh-CN" altLang="en-US" sz="2400" b="1"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a:p>
            <a:pPr algn="just">
              <a:lnSpc>
                <a:spcPct val="120000"/>
              </a:lnSpc>
            </a:pPr>
            <a:endParaRPr lang="zh-CN" altLang="en-US" sz="2400" b="1"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a:p>
            <a:pPr algn="just">
              <a:lnSpc>
                <a:spcPct val="120000"/>
              </a:lnSpc>
            </a:pPr>
            <a:endParaRPr lang="zh-CN" altLang="en-US" sz="2400" b="1"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a:p>
            <a:pPr algn="just">
              <a:lnSpc>
                <a:spcPct val="120000"/>
              </a:lnSpc>
            </a:pPr>
            <a:r>
              <a:rPr lang="zh-CN" altLang="en-US" sz="2400" b="1" dirty="0" smtClean="0">
                <a:solidFill>
                  <a:schemeClr val="tx1">
                    <a:lumMod val="85000"/>
                    <a:lumOff val="15000"/>
                  </a:schemeClr>
                </a:solidFill>
                <a:uFillTx/>
                <a:latin typeface="微软雅黑" panose="020B0503020204020204" pitchFamily="34" charset="-122"/>
                <a:ea typeface="微软雅黑" panose="020B0503020204020204" pitchFamily="34" charset="-122"/>
              </a:rPr>
              <a:t>下一步，继续开展京蒙对口帮扶工作，自治区近期会与北京市对接相关工作</a:t>
            </a:r>
            <a:endParaRPr lang="zh-CN" altLang="en-US" sz="2400" b="1"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cxnSp>
        <p:nvCxnSpPr>
          <p:cNvPr id="16" name="直接连接符 15"/>
          <p:cNvCxnSpPr/>
          <p:nvPr/>
        </p:nvCxnSpPr>
        <p:spPr>
          <a:xfrm>
            <a:off x="771525" y="5884863"/>
            <a:ext cx="10571163" cy="0"/>
          </a:xfrm>
          <a:prstGeom prst="line">
            <a:avLst/>
          </a:prstGeom>
          <a:ln w="19050">
            <a:solidFill>
              <a:srgbClr val="0070C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0001" y="2377631"/>
            <a:ext cx="12830270" cy="2343626"/>
            <a:chOff x="163941" y="171177"/>
            <a:chExt cx="3809937" cy="683374"/>
          </a:xfrm>
        </p:grpSpPr>
        <p:sp>
          <p:nvSpPr>
            <p:cNvPr id="4" name="等腰三角形 3"/>
            <p:cNvSpPr/>
            <p:nvPr/>
          </p:nvSpPr>
          <p:spPr>
            <a:xfrm>
              <a:off x="846577" y="171177"/>
              <a:ext cx="355284" cy="356514"/>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5" name="等腰三角形 4"/>
            <p:cNvSpPr/>
            <p:nvPr/>
          </p:nvSpPr>
          <p:spPr>
            <a:xfrm flipV="1">
              <a:off x="192412" y="497991"/>
              <a:ext cx="366114" cy="356560"/>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6" name="矩形 5"/>
            <p:cNvSpPr/>
            <p:nvPr/>
          </p:nvSpPr>
          <p:spPr>
            <a:xfrm>
              <a:off x="163941" y="278300"/>
              <a:ext cx="3809937" cy="435687"/>
            </a:xfrm>
            <a:prstGeom prst="rect">
              <a:avLst/>
            </a:prstGeom>
            <a:solidFill>
              <a:srgbClr val="5B9BD5">
                <a:lumMod val="50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9" name="平行四边形 8"/>
            <p:cNvSpPr/>
            <p:nvPr/>
          </p:nvSpPr>
          <p:spPr>
            <a:xfrm>
              <a:off x="374740" y="171177"/>
              <a:ext cx="649734" cy="683374"/>
            </a:xfrm>
            <a:prstGeom prst="parallelogram">
              <a:avLst>
                <a:gd name="adj" fmla="val 48207"/>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10" name="文本框 6"/>
            <p:cNvSpPr txBox="1"/>
            <p:nvPr/>
          </p:nvSpPr>
          <p:spPr>
            <a:xfrm>
              <a:off x="421892" y="369138"/>
              <a:ext cx="569115" cy="254223"/>
            </a:xfrm>
            <a:prstGeom prst="rect">
              <a:avLst/>
            </a:prstGeom>
            <a:noFill/>
          </p:spPr>
          <p:txBody>
            <a:bodyPr wrap="square" lIns="0" tIns="0" rIns="0" bIns="0" rtlCol="0">
              <a:spAutoFit/>
            </a:bodyPr>
            <a:p>
              <a:pPr algn="ctr"/>
              <a:r>
                <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rPr>
                <a:t>四</a:t>
              </a:r>
              <a:endPar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endParaRPr>
            </a:p>
          </p:txBody>
        </p:sp>
      </p:grpSp>
      <p:sp>
        <p:nvSpPr>
          <p:cNvPr id="11" name="文本框 10"/>
          <p:cNvSpPr txBox="1"/>
          <p:nvPr/>
        </p:nvSpPr>
        <p:spPr>
          <a:xfrm>
            <a:off x="2522220" y="3098165"/>
            <a:ext cx="10055225" cy="829945"/>
          </a:xfrm>
          <a:prstGeom prst="rect">
            <a:avLst/>
          </a:prstGeom>
          <a:noFill/>
          <a:ln w="9525">
            <a:noFill/>
          </a:ln>
        </p:spPr>
        <p:txBody>
          <a:bodyPr wrap="square">
            <a:spAutoFit/>
          </a:bodyPr>
          <a:p>
            <a:pPr indent="0" algn="ctr" fontAlgn="auto"/>
            <a:r>
              <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促进合理医疗检查</a:t>
            </a:r>
            <a:endPar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15365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促进合理医疗检查</a:t>
            </a: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·相关政策</a:t>
            </a:r>
            <a:endPar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9" name="组合 8"/>
          <p:cNvGrpSpPr/>
          <p:nvPr/>
        </p:nvGrpSpPr>
        <p:grpSpPr>
          <a:xfrm>
            <a:off x="2090420" y="1511935"/>
            <a:ext cx="132715" cy="4373245"/>
            <a:chOff x="3032" y="2900"/>
            <a:chExt cx="209" cy="6633"/>
          </a:xfrm>
        </p:grpSpPr>
        <p:cxnSp>
          <p:nvCxnSpPr>
            <p:cNvPr id="8" name="Straight Connector 7"/>
            <p:cNvCxnSpPr/>
            <p:nvPr>
              <p:custDataLst>
                <p:tags r:id="rId1"/>
              </p:custDataLst>
            </p:nvPr>
          </p:nvCxnSpPr>
          <p:spPr>
            <a:xfrm>
              <a:off x="3129" y="2900"/>
              <a:ext cx="14" cy="6633"/>
            </a:xfrm>
            <a:prstGeom prst="line">
              <a:avLst/>
            </a:prstGeom>
            <a:ln w="38100">
              <a:solidFill>
                <a:sysClr val="window" lastClr="FFFFFF">
                  <a:lumMod val="85000"/>
                </a:sysClr>
              </a:solidFill>
              <a:headEnd type="none"/>
              <a:tailEnd type="triangle"/>
            </a:ln>
            <a:effectLst>
              <a:outerShdw blurRad="63500" sx="102000" sy="102000" algn="ctr" rotWithShape="0">
                <a:prstClr val="black">
                  <a:alpha val="40000"/>
                </a:prstClr>
              </a:outerShdw>
            </a:effectLst>
          </p:spPr>
          <p:style>
            <a:lnRef idx="1">
              <a:srgbClr val="1F74AD"/>
            </a:lnRef>
            <a:fillRef idx="0">
              <a:srgbClr val="1F74AD"/>
            </a:fillRef>
            <a:effectRef idx="0">
              <a:srgbClr val="1F74AD"/>
            </a:effectRef>
            <a:fontRef idx="minor">
              <a:srgbClr val="000000"/>
            </a:fontRef>
          </p:style>
        </p:cxnSp>
        <p:sp>
          <p:nvSpPr>
            <p:cNvPr id="2" name="Oval 14"/>
            <p:cNvSpPr/>
            <p:nvPr>
              <p:custDataLst>
                <p:tags r:id="rId2"/>
              </p:custDataLst>
            </p:nvPr>
          </p:nvSpPr>
          <p:spPr>
            <a:xfrm>
              <a:off x="3032" y="6119"/>
              <a:ext cx="209" cy="209"/>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algn="ctr"/>
              <a:endParaRPr lang="id-ID"/>
            </a:p>
          </p:txBody>
        </p:sp>
        <p:sp>
          <p:nvSpPr>
            <p:cNvPr id="3" name="Oval 8"/>
            <p:cNvSpPr/>
            <p:nvPr>
              <p:custDataLst>
                <p:tags r:id="rId3"/>
              </p:custDataLst>
            </p:nvPr>
          </p:nvSpPr>
          <p:spPr>
            <a:xfrm>
              <a:off x="3032" y="3556"/>
              <a:ext cx="209" cy="209"/>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algn="ctr"/>
              <a:endParaRPr lang="id-ID"/>
            </a:p>
          </p:txBody>
        </p:sp>
      </p:grpSp>
      <p:grpSp>
        <p:nvGrpSpPr>
          <p:cNvPr id="5" name="组合 4"/>
          <p:cNvGrpSpPr/>
          <p:nvPr/>
        </p:nvGrpSpPr>
        <p:grpSpPr>
          <a:xfrm>
            <a:off x="2223135" y="1822450"/>
            <a:ext cx="9812020" cy="749300"/>
            <a:chOff x="3088" y="4225"/>
            <a:chExt cx="15874" cy="2037"/>
          </a:xfrm>
        </p:grpSpPr>
        <p:sp>
          <p:nvSpPr>
            <p:cNvPr id="89" name="TextBox 15"/>
            <p:cNvSpPr txBox="1"/>
            <p:nvPr>
              <p:custDataLst>
                <p:tags r:id="rId4"/>
              </p:custDataLst>
            </p:nvPr>
          </p:nvSpPr>
          <p:spPr>
            <a:xfrm>
              <a:off x="3754" y="5004"/>
              <a:ext cx="12901" cy="1258"/>
            </a:xfrm>
            <a:prstGeom prst="rect">
              <a:avLst/>
            </a:prstGeom>
            <a:noFill/>
          </p:spPr>
          <p:txBody>
            <a:bodyPr wrap="square" lIns="90000" tIns="0" rIns="90000" bIns="46800" rtlCol="0"/>
            <a:p>
              <a:pPr indent="0" algn="l">
                <a:lnSpc>
                  <a:spcPct val="150000"/>
                </a:lnSpc>
                <a:buClrTx/>
                <a:buSzTx/>
                <a:buFont typeface="Wingdings" panose="05000000000000000000" charset="0"/>
                <a:buNone/>
              </a:pPr>
              <a:r>
                <a:rPr lang="zh-CN" altLang="en-US" sz="1600" smtClean="0">
                  <a:solidFill>
                    <a:schemeClr val="tx1">
                      <a:lumMod val="85000"/>
                      <a:lumOff val="15000"/>
                    </a:schemeClr>
                  </a:solidFill>
                  <a:uFillTx/>
                  <a:latin typeface="微软雅黑" panose="020B0503020204020204" pitchFamily="34" charset="-122"/>
                  <a:ea typeface="微软雅黑" panose="020B0503020204020204" pitchFamily="34" charset="-122"/>
                </a:rPr>
                <a:t>内容：进一步规范医疗行为； 促进资源共享（推进检查结果互认，促进检查资料共享）；加强监管；优化政策环境（完善绩效分配、大型医用设备配置、医疗服务价格改革、医保支付改革、医疗机构运行考核）</a:t>
              </a:r>
              <a:endParaRPr lang="zh-CN" altLang="en-US" sz="1600" smtClean="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90" name="Title 1"/>
            <p:cNvSpPr txBox="1"/>
            <p:nvPr>
              <p:custDataLst>
                <p:tags r:id="rId5"/>
              </p:custDataLst>
            </p:nvPr>
          </p:nvSpPr>
          <p:spPr>
            <a:xfrm>
              <a:off x="3088" y="4225"/>
              <a:ext cx="15874" cy="1128"/>
            </a:xfrm>
            <a:prstGeom prst="rect">
              <a:avLst/>
            </a:prstGeom>
          </p:spPr>
          <p:txBody>
            <a:bodyPr wrap="square" bIns="0" anchor="b"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just">
                <a:lnSpc>
                  <a:spcPct val="120000"/>
                </a:lnSpc>
              </a:pPr>
              <a:r>
                <a:rPr lang="zh-CN" altLang="en-US" sz="2400" b="1"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《关于进一步规范医疗行为促进合理医疗检查的指导意见</a:t>
              </a:r>
              <a:r>
                <a:rPr lang="zh-CN" altLang="en-US" sz="2400" b="1" spc="-15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zh-CN" altLang="en-US" sz="24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（国卫医发〔20</a:t>
              </a:r>
              <a:r>
                <a:rPr lang="en-US" altLang="zh-CN" sz="24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20</a:t>
              </a:r>
              <a:r>
                <a:rPr lang="zh-CN" altLang="en-US" sz="24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a:t>
              </a:r>
              <a:r>
                <a:rPr lang="en-US" altLang="zh-CN" sz="24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29</a:t>
              </a:r>
              <a:r>
                <a:rPr lang="zh-CN" altLang="en-US" sz="2400" dirty="0" smtClean="0">
                  <a:solidFill>
                    <a:schemeClr val="tx1">
                      <a:lumMod val="85000"/>
                      <a:lumOff val="15000"/>
                    </a:schemeClr>
                  </a:solidFill>
                  <a:uFillTx/>
                  <a:latin typeface="微软雅黑" panose="020B0503020204020204" pitchFamily="34" charset="-122"/>
                  <a:ea typeface="微软雅黑" panose="020B0503020204020204" pitchFamily="34" charset="-122"/>
                  <a:sym typeface="+mn-ea"/>
                </a:rPr>
                <a:t>号）</a:t>
              </a:r>
              <a:endParaRPr lang="zh-CN" altLang="en-US" sz="2400"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grpSp>
      <p:sp>
        <p:nvSpPr>
          <p:cNvPr id="47" name="Title 1"/>
          <p:cNvSpPr txBox="1"/>
          <p:nvPr>
            <p:custDataLst>
              <p:tags r:id="rId6"/>
            </p:custDataLst>
          </p:nvPr>
        </p:nvSpPr>
        <p:spPr>
          <a:xfrm>
            <a:off x="332105" y="1823085"/>
            <a:ext cx="1740535" cy="636905"/>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2000" b="1" spc="100" dirty="0">
                <a:solidFill>
                  <a:schemeClr val="bg1"/>
                </a:solidFill>
                <a:uFillTx/>
                <a:latin typeface="微软雅黑" panose="020B0503020204020204" pitchFamily="34" charset="-122"/>
                <a:ea typeface="微软雅黑" panose="020B0503020204020204" pitchFamily="34" charset="-122"/>
              </a:rPr>
              <a:t>2020</a:t>
            </a:r>
            <a:r>
              <a:rPr lang="zh-CN" altLang="en-US" sz="2000" b="1" spc="100" dirty="0">
                <a:solidFill>
                  <a:schemeClr val="bg1"/>
                </a:solidFill>
                <a:uFillTx/>
                <a:latin typeface="微软雅黑" panose="020B0503020204020204" pitchFamily="34" charset="-122"/>
                <a:ea typeface="微软雅黑" panose="020B0503020204020204" pitchFamily="34" charset="-122"/>
              </a:rPr>
              <a:t>年</a:t>
            </a:r>
            <a:r>
              <a:rPr lang="en-US" altLang="zh-CN" sz="2000" b="1" spc="100" dirty="0">
                <a:solidFill>
                  <a:schemeClr val="bg1"/>
                </a:solidFill>
                <a:uFillTx/>
                <a:latin typeface="微软雅黑" panose="020B0503020204020204" pitchFamily="34" charset="-122"/>
                <a:ea typeface="微软雅黑" panose="020B0503020204020204" pitchFamily="34" charset="-122"/>
              </a:rPr>
              <a:t>1</a:t>
            </a:r>
            <a:r>
              <a:rPr lang="en-US" altLang="zh-CN" sz="2000" b="1" spc="100" dirty="0">
                <a:solidFill>
                  <a:schemeClr val="bg1"/>
                </a:solidFill>
                <a:uFillTx/>
                <a:latin typeface="微软雅黑" panose="020B0503020204020204" pitchFamily="34" charset="-122"/>
                <a:ea typeface="微软雅黑" panose="020B0503020204020204" pitchFamily="34" charset="-122"/>
              </a:rPr>
              <a:t>2</a:t>
            </a:r>
            <a:r>
              <a:rPr lang="zh-CN" altLang="en-US" sz="2000" b="1" spc="100" dirty="0">
                <a:solidFill>
                  <a:schemeClr val="bg1"/>
                </a:solidFill>
                <a:uFillTx/>
                <a:latin typeface="微软雅黑" panose="020B0503020204020204" pitchFamily="34" charset="-122"/>
                <a:ea typeface="微软雅黑" panose="020B0503020204020204" pitchFamily="34" charset="-122"/>
              </a:rPr>
              <a:t>月</a:t>
            </a:r>
            <a:endParaRPr lang="zh-CN" altLang="en-US" sz="2000" b="1" spc="100" dirty="0">
              <a:solidFill>
                <a:schemeClr val="bg1"/>
              </a:solidFill>
              <a:uFillTx/>
              <a:latin typeface="微软雅黑" panose="020B0503020204020204" pitchFamily="34" charset="-122"/>
              <a:ea typeface="微软雅黑" panose="020B0503020204020204" pitchFamily="34" charset="-122"/>
            </a:endParaRPr>
          </a:p>
        </p:txBody>
      </p:sp>
      <p:cxnSp>
        <p:nvCxnSpPr>
          <p:cNvPr id="16" name="直接连接符 15"/>
          <p:cNvCxnSpPr/>
          <p:nvPr/>
        </p:nvCxnSpPr>
        <p:spPr>
          <a:xfrm>
            <a:off x="771525" y="5884863"/>
            <a:ext cx="10571163" cy="0"/>
          </a:xfrm>
          <a:prstGeom prst="line">
            <a:avLst/>
          </a:prstGeom>
          <a:ln w="1905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12" name="Title 1"/>
          <p:cNvSpPr txBox="1"/>
          <p:nvPr>
            <p:custDataLst>
              <p:tags r:id="rId7"/>
            </p:custDataLst>
          </p:nvPr>
        </p:nvSpPr>
        <p:spPr>
          <a:xfrm>
            <a:off x="2223135" y="3771900"/>
            <a:ext cx="9620250" cy="2320290"/>
          </a:xfrm>
          <a:prstGeom prst="rect">
            <a:avLst/>
          </a:prstGeom>
        </p:spPr>
        <p:txBody>
          <a:bodyPr wrap="square" bIns="0" anchor="b"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just">
              <a:lnSpc>
                <a:spcPct val="120000"/>
              </a:lnSpc>
            </a:pPr>
            <a:r>
              <a:rPr lang="zh-CN" altLang="en-US" sz="2400" b="1" dirty="0" smtClean="0">
                <a:solidFill>
                  <a:schemeClr val="tx1">
                    <a:lumMod val="85000"/>
                    <a:lumOff val="15000"/>
                  </a:schemeClr>
                </a:solidFill>
                <a:uFillTx/>
                <a:latin typeface="微软雅黑" panose="020B0503020204020204" pitchFamily="34" charset="-122"/>
                <a:ea typeface="微软雅黑" panose="020B0503020204020204" pitchFamily="34" charset="-122"/>
              </a:rPr>
              <a:t>《关于开展不合理医疗检查专项治理行动的通知》</a:t>
            </a:r>
            <a:endParaRPr lang="zh-CN" altLang="en-US" sz="2400" b="1"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a:p>
            <a:pPr algn="just">
              <a:lnSpc>
                <a:spcPct val="120000"/>
              </a:lnSpc>
            </a:pPr>
            <a:r>
              <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将于</a:t>
            </a:r>
            <a:r>
              <a:rPr lang="en-US" altLang="zh-CN"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2021</a:t>
            </a:r>
            <a:r>
              <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年</a:t>
            </a:r>
            <a:r>
              <a:rPr lang="en-US" altLang="zh-CN"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4</a:t>
            </a:r>
            <a:r>
              <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月</a:t>
            </a:r>
            <a:r>
              <a:rPr lang="en-US" altLang="zh-CN"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--2022</a:t>
            </a:r>
            <a:r>
              <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年</a:t>
            </a:r>
            <a:r>
              <a:rPr lang="en-US" altLang="zh-CN"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3</a:t>
            </a:r>
            <a:r>
              <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月开展为期一年的专项治理行动</a:t>
            </a:r>
            <a:endPar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a:p>
            <a:pPr algn="just">
              <a:lnSpc>
                <a:spcPct val="120000"/>
              </a:lnSpc>
            </a:pPr>
            <a:r>
              <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范围：各级各类医疗机构</a:t>
            </a:r>
            <a:endPar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a:p>
            <a:pPr algn="just">
              <a:lnSpc>
                <a:spcPct val="120000"/>
              </a:lnSpc>
            </a:pPr>
            <a:r>
              <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rPr>
              <a:t>内容：对违反相关法律法规、诊疗技术规范，损害人民群众利益的不合理医疗检查行为进行查处</a:t>
            </a:r>
            <a:endPar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a:p>
            <a:pPr algn="just">
              <a:lnSpc>
                <a:spcPct val="120000"/>
              </a:lnSpc>
            </a:pPr>
            <a:endParaRPr lang="zh-CN" altLang="en-US" sz="2000"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a:p>
            <a:pPr algn="just">
              <a:lnSpc>
                <a:spcPct val="120000"/>
              </a:lnSpc>
            </a:pPr>
            <a:endParaRPr lang="zh-CN" altLang="en-US" sz="1600" dirty="0" smtClean="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sp>
        <p:nvSpPr>
          <p:cNvPr id="13" name="Title 1"/>
          <p:cNvSpPr txBox="1"/>
          <p:nvPr>
            <p:custDataLst>
              <p:tags r:id="rId8"/>
            </p:custDataLst>
          </p:nvPr>
        </p:nvSpPr>
        <p:spPr>
          <a:xfrm>
            <a:off x="390525" y="3634105"/>
            <a:ext cx="1623060" cy="47498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zh-CN" sz="2000" b="1" spc="100" dirty="0">
                <a:solidFill>
                  <a:schemeClr val="bg1"/>
                </a:solidFill>
                <a:uFillTx/>
                <a:latin typeface="微软雅黑" panose="020B0503020204020204" pitchFamily="34" charset="-122"/>
                <a:ea typeface="微软雅黑" panose="020B0503020204020204" pitchFamily="34" charset="-122"/>
              </a:rPr>
              <a:t>20</a:t>
            </a:r>
            <a:r>
              <a:rPr lang="en-US" altLang="zh-CN" sz="2000" b="1" spc="100" dirty="0">
                <a:solidFill>
                  <a:schemeClr val="bg1"/>
                </a:solidFill>
                <a:uFillTx/>
                <a:latin typeface="微软雅黑" panose="020B0503020204020204" pitchFamily="34" charset="-122"/>
                <a:ea typeface="微软雅黑" panose="020B0503020204020204" pitchFamily="34" charset="-122"/>
              </a:rPr>
              <a:t>21</a:t>
            </a:r>
            <a:r>
              <a:rPr lang="zh-CN" sz="2000" b="1" spc="100" dirty="0">
                <a:solidFill>
                  <a:schemeClr val="bg1"/>
                </a:solidFill>
                <a:uFillTx/>
                <a:latin typeface="微软雅黑" panose="020B0503020204020204" pitchFamily="34" charset="-122"/>
                <a:ea typeface="微软雅黑" panose="020B0503020204020204" pitchFamily="34" charset="-122"/>
              </a:rPr>
              <a:t>年</a:t>
            </a:r>
            <a:r>
              <a:rPr lang="en-US" altLang="zh-CN" sz="2000" b="1" spc="100" dirty="0">
                <a:solidFill>
                  <a:schemeClr val="bg1"/>
                </a:solidFill>
                <a:uFillTx/>
                <a:latin typeface="微软雅黑" panose="020B0503020204020204" pitchFamily="34" charset="-122"/>
                <a:ea typeface="微软雅黑" panose="020B0503020204020204" pitchFamily="34" charset="-122"/>
              </a:rPr>
              <a:t>4</a:t>
            </a:r>
            <a:r>
              <a:rPr lang="zh-CN" sz="2000" b="1" spc="100" dirty="0">
                <a:solidFill>
                  <a:schemeClr val="bg1"/>
                </a:solidFill>
                <a:uFillTx/>
                <a:latin typeface="微软雅黑" panose="020B0503020204020204" pitchFamily="34" charset="-122"/>
                <a:ea typeface="微软雅黑" panose="020B0503020204020204" pitchFamily="34" charset="-122"/>
              </a:rPr>
              <a:t>月</a:t>
            </a:r>
            <a:endParaRPr lang="zh-CN" sz="2000" b="1" spc="100" dirty="0">
              <a:solidFill>
                <a:schemeClr val="bg1"/>
              </a:solidFill>
              <a:uFillTx/>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0001" y="2377631"/>
            <a:ext cx="12830270" cy="2343626"/>
            <a:chOff x="163941" y="171177"/>
            <a:chExt cx="3809937" cy="683374"/>
          </a:xfrm>
        </p:grpSpPr>
        <p:sp>
          <p:nvSpPr>
            <p:cNvPr id="4" name="等腰三角形 3"/>
            <p:cNvSpPr/>
            <p:nvPr/>
          </p:nvSpPr>
          <p:spPr>
            <a:xfrm>
              <a:off x="846577" y="171177"/>
              <a:ext cx="355284" cy="356514"/>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5" name="等腰三角形 4"/>
            <p:cNvSpPr/>
            <p:nvPr/>
          </p:nvSpPr>
          <p:spPr>
            <a:xfrm flipV="1">
              <a:off x="192412" y="497991"/>
              <a:ext cx="366114" cy="356560"/>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6" name="矩形 5"/>
            <p:cNvSpPr/>
            <p:nvPr/>
          </p:nvSpPr>
          <p:spPr>
            <a:xfrm>
              <a:off x="163941" y="278300"/>
              <a:ext cx="3809937" cy="435687"/>
            </a:xfrm>
            <a:prstGeom prst="rect">
              <a:avLst/>
            </a:prstGeom>
            <a:solidFill>
              <a:srgbClr val="5B9BD5">
                <a:lumMod val="50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9" name="平行四边形 8"/>
            <p:cNvSpPr/>
            <p:nvPr/>
          </p:nvSpPr>
          <p:spPr>
            <a:xfrm>
              <a:off x="374740" y="171177"/>
              <a:ext cx="649734" cy="683374"/>
            </a:xfrm>
            <a:prstGeom prst="parallelogram">
              <a:avLst>
                <a:gd name="adj" fmla="val 48207"/>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10" name="文本框 6"/>
            <p:cNvSpPr txBox="1"/>
            <p:nvPr/>
          </p:nvSpPr>
          <p:spPr>
            <a:xfrm>
              <a:off x="421892" y="369138"/>
              <a:ext cx="569115" cy="254223"/>
            </a:xfrm>
            <a:prstGeom prst="rect">
              <a:avLst/>
            </a:prstGeom>
            <a:noFill/>
          </p:spPr>
          <p:txBody>
            <a:bodyPr wrap="square" lIns="0" tIns="0" rIns="0" bIns="0" rtlCol="0">
              <a:spAutoFit/>
            </a:bodyPr>
            <a:p>
              <a:pPr algn="ctr"/>
              <a:r>
                <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rPr>
                <a:t>五</a:t>
              </a:r>
              <a:endPar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endParaRPr>
            </a:p>
          </p:txBody>
        </p:sp>
      </p:grpSp>
      <p:sp>
        <p:nvSpPr>
          <p:cNvPr id="11" name="文本框 10"/>
          <p:cNvSpPr txBox="1"/>
          <p:nvPr/>
        </p:nvSpPr>
        <p:spPr>
          <a:xfrm>
            <a:off x="2522220" y="3098165"/>
            <a:ext cx="10055225" cy="829945"/>
          </a:xfrm>
          <a:prstGeom prst="rect">
            <a:avLst/>
          </a:prstGeom>
          <a:noFill/>
          <a:ln w="9525">
            <a:noFill/>
          </a:ln>
        </p:spPr>
        <p:txBody>
          <a:bodyPr wrap="square">
            <a:spAutoFit/>
          </a:bodyPr>
          <a:p>
            <a:pPr indent="0" algn="ctr" fontAlgn="auto"/>
            <a:r>
              <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公立医院高质量发展与绩效考核</a:t>
            </a:r>
            <a:endPar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文本框 35"/>
          <p:cNvSpPr txBox="1"/>
          <p:nvPr/>
        </p:nvSpPr>
        <p:spPr>
          <a:xfrm>
            <a:off x="610235" y="1091565"/>
            <a:ext cx="6268720" cy="510183"/>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lstStyle/>
          <a:p>
            <a:pPr indent="0" algn="ctr">
              <a:buFont typeface="Wingdings" panose="05000000000000000000" charset="0"/>
              <a:buNone/>
            </a:pPr>
            <a:r>
              <a:rPr sz="2400" b="1" spc="160" dirty="0">
                <a:solidFill>
                  <a:schemeClr val="bg1"/>
                </a:solidFill>
                <a:latin typeface="微软雅黑" panose="020B0503020204020204" pitchFamily="34" charset="-122"/>
                <a:ea typeface="微软雅黑" panose="020B0503020204020204" pitchFamily="34" charset="-122"/>
                <a:sym typeface="+mn-ea"/>
              </a:rPr>
              <a:t>推动公立医院高质量发展的总体要求</a:t>
            </a:r>
            <a:endParaRPr sz="2400" b="1" spc="160" dirty="0">
              <a:solidFill>
                <a:schemeClr val="bg1"/>
              </a:solidFill>
              <a:latin typeface="微软雅黑" panose="020B0503020204020204" pitchFamily="34" charset="-122"/>
              <a:ea typeface="微软雅黑" panose="020B0503020204020204" pitchFamily="34" charset="-122"/>
              <a:sym typeface="+mn-ea"/>
            </a:endParaRPr>
          </a:p>
        </p:txBody>
      </p:sp>
      <p:sp>
        <p:nvSpPr>
          <p:cNvPr id="5" name="Title 1"/>
          <p:cNvSpPr txBox="1"/>
          <p:nvPr/>
        </p:nvSpPr>
        <p:spPr>
          <a:xfrm>
            <a:off x="1170305" y="295275"/>
            <a:ext cx="517779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dirty="0">
                <a:solidFill>
                  <a:schemeClr val="tx1"/>
                </a:solidFill>
                <a:latin typeface="+mn-lt"/>
                <a:ea typeface="+mn-ea"/>
                <a:cs typeface="+mn-ea"/>
                <a:sym typeface="+mn-lt"/>
              </a:rPr>
              <a:t>公立医院高质量发展方向</a:t>
            </a:r>
            <a:endParaRPr lang="zh-CN" altLang="en-US" sz="3600" b="1" dirty="0">
              <a:solidFill>
                <a:schemeClr val="tx1"/>
              </a:solidFill>
              <a:latin typeface="+mn-lt"/>
              <a:ea typeface="+mn-ea"/>
              <a:cs typeface="+mn-ea"/>
              <a:sym typeface="+mn-lt"/>
            </a:endParaRPr>
          </a:p>
        </p:txBody>
      </p:sp>
      <p:sp>
        <p:nvSpPr>
          <p:cNvPr id="6" name="内容占位符 4"/>
          <p:cNvSpPr>
            <a:spLocks noGrp="1"/>
          </p:cNvSpPr>
          <p:nvPr/>
        </p:nvSpPr>
        <p:spPr>
          <a:xfrm>
            <a:off x="1673225" y="2029460"/>
            <a:ext cx="9232900" cy="2658745"/>
          </a:xfrm>
          <a:prstGeom prst="rect">
            <a:avLst/>
          </a:prstGeom>
          <a:solidFill>
            <a:sysClr val="window" lastClr="FFFFFF">
              <a:lumMod val="95000"/>
            </a:sysClr>
          </a:solidFill>
          <a:ln w="12700" cmpd="sng">
            <a:noFill/>
            <a:prstDash val="solid"/>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ysClr val="windowText" lastClr="000000"/>
                </a:solidFill>
                <a:latin typeface="Calibri" panose="020F0502020204030204" charset="0"/>
                <a:ea typeface="+mn-ea"/>
                <a:cs typeface="+mn-e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ysClr val="windowText" lastClr="000000"/>
                </a:solidFill>
                <a:latin typeface="Calibri" panose="020F0502020204030204" charset="0"/>
                <a:ea typeface="+mn-ea"/>
                <a:cs typeface="+mn-ea"/>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ysClr val="windowText" lastClr="000000"/>
                </a:solidFill>
                <a:latin typeface="Calibri" panose="020F0502020204030204" charset="0"/>
                <a:ea typeface="+mn-ea"/>
                <a:cs typeface="+mn-ea"/>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ysClr val="windowText" lastClr="000000"/>
                </a:solidFill>
                <a:latin typeface="Calibri" panose="020F0502020204030204" charset="0"/>
                <a:ea typeface="+mn-ea"/>
                <a:cs typeface="+mn-ea"/>
              </a:defRPr>
            </a:lvl9pPr>
          </a:lstStyle>
          <a:p>
            <a:pPr marL="0" indent="0" algn="just" fontAlgn="auto">
              <a:lnSpc>
                <a:spcPct val="150000"/>
              </a:lnSpc>
              <a:spcBef>
                <a:spcPts val="0"/>
              </a:spcBef>
              <a:buFont typeface="Wingdings" panose="05000000000000000000" charset="0"/>
              <a:buNone/>
            </a:pPr>
            <a:r>
              <a:rPr lang="en-US" altLang="zh-CN" sz="2200" dirty="0">
                <a:latin typeface="微软雅黑" panose="020B0503020204020204" pitchFamily="34" charset="-122"/>
                <a:ea typeface="微软雅黑" panose="020B0503020204020204" pitchFamily="34" charset="-122"/>
                <a:cs typeface="微软雅黑" panose="020B0503020204020204" pitchFamily="34" charset="-122"/>
              </a:rPr>
              <a:t>       </a:t>
            </a:r>
            <a:r>
              <a:rPr lang="zh-CN" sz="2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推动公立医院高质量发展，要坚持以人民健康为中心，坚持基本医疗卫生事业公益性，坚持医防融合、平急结合、中西医并重，以健全现代医院管理制度为目标，强化体系创新、技术创新、模式创新和管理创新，加快优质医疗资源扩容和区域均衡布局，为更好提供优质高效医疗卫生服务、防范化解重大疫情和突发公共卫生风险、建设健康中国提供有力支撑。</a:t>
            </a:r>
            <a:endParaRPr lang="zh-CN" sz="2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just" fontAlgn="auto">
              <a:lnSpc>
                <a:spcPct val="150000"/>
              </a:lnSpc>
              <a:spcBef>
                <a:spcPts val="0"/>
              </a:spcBef>
              <a:buFont typeface="Wingdings" panose="05000000000000000000" charset="0"/>
              <a:buChar char="Ø"/>
            </a:pPr>
            <a:endParaRPr lang="zh-CN" sz="22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半闭框 6"/>
          <p:cNvSpPr/>
          <p:nvPr/>
        </p:nvSpPr>
        <p:spPr>
          <a:xfrm>
            <a:off x="1480185" y="1831340"/>
            <a:ext cx="574675" cy="583565"/>
          </a:xfrm>
          <a:prstGeom prst="halfFrame">
            <a:avLst/>
          </a:prstGeom>
          <a:solidFill>
            <a:srgbClr val="5B9BD5">
              <a:lumMod val="75000"/>
            </a:srgbClr>
          </a:solidFill>
          <a:ln w="12700" cap="flat" cmpd="sng" algn="ctr">
            <a:noFill/>
            <a:prstDash val="solid"/>
            <a:miter lim="800000"/>
          </a:ln>
          <a:effectLst>
            <a:outerShdw blurRad="63500" sx="102000" sy="102000" algn="ctr" rotWithShape="0">
              <a:prstClr val="black">
                <a:alpha val="40000"/>
              </a:prstClr>
            </a:outerShdw>
          </a:effectLst>
        </p:spPr>
        <p:txBody>
          <a:bodyPr rtlCol="0" anchor="ctr"/>
          <a:p>
            <a:pPr algn="ctr"/>
            <a:endParaRPr lang="zh-CN" altLang="en-US">
              <a:solidFill>
                <a:sysClr val="windowText" lastClr="000000"/>
              </a:solidFill>
            </a:endParaRPr>
          </a:p>
        </p:txBody>
      </p:sp>
      <p:sp>
        <p:nvSpPr>
          <p:cNvPr id="10" name="半闭框 9"/>
          <p:cNvSpPr/>
          <p:nvPr/>
        </p:nvSpPr>
        <p:spPr>
          <a:xfrm rot="10800000">
            <a:off x="10433050" y="4320540"/>
            <a:ext cx="579755" cy="583565"/>
          </a:xfrm>
          <a:prstGeom prst="halfFrame">
            <a:avLst/>
          </a:prstGeom>
          <a:solidFill>
            <a:srgbClr val="5B9BD5">
              <a:lumMod val="75000"/>
            </a:srgbClr>
          </a:solidFill>
          <a:ln w="12700" cap="flat" cmpd="sng" algn="ctr">
            <a:noFill/>
            <a:prstDash val="solid"/>
            <a:miter lim="800000"/>
          </a:ln>
          <a:effectLst>
            <a:outerShdw blurRad="63500" sx="102000" sy="102000" algn="ctr" rotWithShape="0">
              <a:prstClr val="black">
                <a:alpha val="40000"/>
              </a:prstClr>
            </a:outerShdw>
          </a:effectLst>
        </p:spPr>
        <p:txBody>
          <a:bodyPr rtlCol="0" anchor="ctr"/>
          <a:p>
            <a:pPr algn="ctr"/>
            <a:endParaRPr lang="zh-CN" altLang="en-US">
              <a:solidFill>
                <a:sysClr val="windowText" lastClr="000000"/>
              </a:solidFill>
            </a:endParaRPr>
          </a:p>
        </p:txBody>
      </p:sp>
      <p:sp>
        <p:nvSpPr>
          <p:cNvPr id="12" name="文本框 11"/>
          <p:cNvSpPr txBox="1"/>
          <p:nvPr/>
        </p:nvSpPr>
        <p:spPr>
          <a:xfrm>
            <a:off x="1360170" y="5256530"/>
            <a:ext cx="9811385" cy="922020"/>
          </a:xfrm>
          <a:prstGeom prst="rect">
            <a:avLst/>
          </a:prstGeom>
          <a:noFill/>
        </p:spPr>
        <p:txBody>
          <a:bodyPr wrap="square" rtlCol="0" anchor="t">
            <a:spAutoFit/>
          </a:bodyPr>
          <a:p>
            <a:pPr algn="just" fontAlgn="auto">
              <a:lnSpc>
                <a:spcPct val="150000"/>
              </a:lnSpc>
              <a:spcBef>
                <a:spcPts val="0"/>
              </a:spcBef>
              <a:buFont typeface="Wingdings" panose="05000000000000000000" charset="0"/>
              <a:buChar char="Ø"/>
            </a:pPr>
            <a:r>
              <a:rPr sz="1800" b="1" dirty="0">
                <a:latin typeface="微软雅黑" panose="020B0503020204020204" pitchFamily="34" charset="-122"/>
                <a:ea typeface="微软雅黑" panose="020B0503020204020204" pitchFamily="34" charset="-122"/>
                <a:cs typeface="微软雅黑" panose="020B0503020204020204" pitchFamily="34" charset="-122"/>
                <a:sym typeface="+mn-ea"/>
              </a:rPr>
              <a:t>2021年2月19日，习近平总书记主持召开中央全面深化改革委员会第十八次会议，审议通过了</a:t>
            </a:r>
            <a:r>
              <a:rPr sz="1800" b="1" dirty="0">
                <a:solidFill>
                  <a:schemeClr val="accent5">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《关于推动公立医院高质量发展的意见</a:t>
            </a:r>
            <a:r>
              <a:rPr lang="zh-CN" sz="1800" b="1" dirty="0">
                <a:solidFill>
                  <a:schemeClr val="accent5">
                    <a:lumMod val="7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18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p:nvPr/>
        </p:nvSpPr>
        <p:spPr>
          <a:xfrm>
            <a:off x="1170305" y="295275"/>
            <a:ext cx="771017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dirty="0">
                <a:solidFill>
                  <a:schemeClr val="tx1"/>
                </a:solidFill>
                <a:latin typeface="+mn-lt"/>
                <a:ea typeface="+mn-ea"/>
                <a:cs typeface="+mn-ea"/>
                <a:sym typeface="+mn-ea"/>
              </a:rPr>
              <a:t>推动公立医院高质量发展的重点任务</a:t>
            </a:r>
            <a:endParaRPr lang="zh-CN" altLang="en-US" sz="3600" b="1" dirty="0">
              <a:solidFill>
                <a:schemeClr val="tx1"/>
              </a:solidFill>
              <a:latin typeface="+mn-lt"/>
              <a:ea typeface="+mn-ea"/>
              <a:cs typeface="+mn-ea"/>
              <a:sym typeface="+mn-ea"/>
            </a:endParaRPr>
          </a:p>
        </p:txBody>
      </p:sp>
      <p:sp>
        <p:nvSpPr>
          <p:cNvPr id="18" name="矩形 17"/>
          <p:cNvSpPr/>
          <p:nvPr>
            <p:custDataLst>
              <p:tags r:id="rId1"/>
            </p:custDataLst>
          </p:nvPr>
        </p:nvSpPr>
        <p:spPr>
          <a:xfrm>
            <a:off x="784225" y="1948180"/>
            <a:ext cx="11208385" cy="1809619"/>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19" name="文本框 18"/>
          <p:cNvSpPr txBox="1"/>
          <p:nvPr>
            <p:custDataLst>
              <p:tags r:id="rId2"/>
            </p:custDataLst>
          </p:nvPr>
        </p:nvSpPr>
        <p:spPr>
          <a:xfrm>
            <a:off x="1564330" y="2151957"/>
            <a:ext cx="3628614" cy="519445"/>
          </a:xfrm>
          <a:prstGeom prst="rect">
            <a:avLst/>
          </a:prstGeom>
          <a:noFill/>
        </p:spPr>
        <p:txBody>
          <a:bodyPr wrap="square" rtlCol="0" anchor="t" anchorCtr="0">
            <a:no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rPr>
              <a:t>打造国家和省级高水平医院</a:t>
            </a:r>
            <a:endParaRPr lang="zh-CN" altLang="en-US" sz="1800" dirty="0">
              <a:latin typeface="Times New Roman" panose="02020603050405020304" pitchFamily="18" charset="0"/>
              <a:ea typeface="微软雅黑" panose="020B0503020204020204" pitchFamily="34" charset="-122"/>
            </a:endParaRPr>
          </a:p>
          <a:p>
            <a:pPr lvl="0" indent="0" algn="just">
              <a:lnSpc>
                <a:spcPct val="140000"/>
              </a:lnSpc>
              <a:spcAft>
                <a:spcPts val="600"/>
              </a:spcAft>
              <a:buClr>
                <a:srgbClr val="231D24"/>
              </a:buClr>
              <a:buSzTx/>
              <a:buFont typeface="Wingdings" panose="05000000000000000000" charset="0"/>
              <a:buNone/>
            </a:pPr>
            <a:endParaRPr lang="zh-CN" altLang="en-US" sz="1800" dirty="0">
              <a:latin typeface="Times New Roman" panose="02020603050405020304" pitchFamily="18" charset="0"/>
              <a:ea typeface="微软雅黑" panose="020B0503020204020204" pitchFamily="34" charset="-122"/>
            </a:endParaRPr>
          </a:p>
        </p:txBody>
      </p:sp>
      <p:pic>
        <p:nvPicPr>
          <p:cNvPr id="20" name="图片 19" descr="3732085"/>
          <p:cNvPicPr>
            <a:picLocks noChangeAspect="1"/>
          </p:cNvPicPr>
          <p:nvPr/>
        </p:nvPicPr>
        <p:blipFill>
          <a:blip r:embed="rId3"/>
          <a:stretch>
            <a:fillRect/>
          </a:stretch>
        </p:blipFill>
        <p:spPr>
          <a:xfrm>
            <a:off x="928370" y="2088515"/>
            <a:ext cx="521335" cy="478155"/>
          </a:xfrm>
          <a:prstGeom prst="rect">
            <a:avLst/>
          </a:prstGeom>
        </p:spPr>
      </p:pic>
      <p:sp>
        <p:nvSpPr>
          <p:cNvPr id="22" name="文本框 21"/>
          <p:cNvSpPr txBox="1"/>
          <p:nvPr/>
        </p:nvSpPr>
        <p:spPr>
          <a:xfrm>
            <a:off x="6102350" y="2161540"/>
            <a:ext cx="4940935" cy="478155"/>
          </a:xfrm>
          <a:prstGeom prst="rect">
            <a:avLst/>
          </a:prstGeom>
          <a:noFill/>
        </p:spPr>
        <p:txBody>
          <a:bodyPr wrap="square" rtlCol="0" anchor="t">
            <a:sp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发挥公立医院在城市医疗集团中的牵头作用</a:t>
            </a:r>
            <a:endParaRPr lang="zh-CN" altLang="en-US" sz="1800" dirty="0">
              <a:latin typeface="Times New Roman" panose="02020603050405020304" pitchFamily="18" charset="0"/>
              <a:ea typeface="微软雅黑" panose="020B0503020204020204" pitchFamily="34" charset="-122"/>
              <a:sym typeface="+mn-ea"/>
            </a:endParaRPr>
          </a:p>
        </p:txBody>
      </p:sp>
      <p:sp>
        <p:nvSpPr>
          <p:cNvPr id="2" name="文本框 1"/>
          <p:cNvSpPr txBox="1"/>
          <p:nvPr/>
        </p:nvSpPr>
        <p:spPr>
          <a:xfrm>
            <a:off x="610235" y="1091565"/>
            <a:ext cx="626872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sz="2400" b="1" spc="160" dirty="0">
                <a:solidFill>
                  <a:schemeClr val="bg1"/>
                </a:solidFill>
                <a:latin typeface="微软雅黑" panose="020B0503020204020204" pitchFamily="34" charset="-122"/>
                <a:ea typeface="微软雅黑" panose="020B0503020204020204" pitchFamily="34" charset="-122"/>
                <a:sym typeface="+mn-ea"/>
              </a:rPr>
              <a:t>构建公立医院高质量发展新体系</a:t>
            </a:r>
            <a:endParaRPr sz="2400" b="1" spc="160" dirty="0">
              <a:solidFill>
                <a:schemeClr val="bg1"/>
              </a:solidFill>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495935" y="4061460"/>
            <a:ext cx="626872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sz="2400" b="1" spc="160" dirty="0">
                <a:solidFill>
                  <a:schemeClr val="bg1"/>
                </a:solidFill>
                <a:latin typeface="微软雅黑" panose="020B0503020204020204" pitchFamily="34" charset="-122"/>
                <a:ea typeface="微软雅黑" panose="020B0503020204020204" pitchFamily="34" charset="-122"/>
                <a:sym typeface="+mn-ea"/>
              </a:rPr>
              <a:t>引领公立医院高质量发展新趋势</a:t>
            </a:r>
            <a:endParaRPr sz="2400" b="1" spc="160" dirty="0">
              <a:solidFill>
                <a:schemeClr val="bg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360170" y="3025140"/>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发挥县级医院在县域医共体中的龙头作用</a:t>
            </a:r>
            <a:endParaRPr lang="zh-CN" altLang="en-US" sz="1800" dirty="0">
              <a:latin typeface="Times New Roman" panose="02020603050405020304" pitchFamily="18" charset="0"/>
              <a:ea typeface="微软雅黑" panose="020B0503020204020204" pitchFamily="34" charset="-122"/>
              <a:sym typeface="+mn-ea"/>
            </a:endParaRPr>
          </a:p>
        </p:txBody>
      </p:sp>
      <p:sp>
        <p:nvSpPr>
          <p:cNvPr id="7" name="文本框 6"/>
          <p:cNvSpPr txBox="1"/>
          <p:nvPr/>
        </p:nvSpPr>
        <p:spPr>
          <a:xfrm>
            <a:off x="6356350" y="2989580"/>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建立健全分级分层分流的重大疫情救治体系</a:t>
            </a:r>
            <a:endParaRPr lang="zh-CN" altLang="en-US" sz="1800" dirty="0">
              <a:latin typeface="Times New Roman" panose="02020603050405020304" pitchFamily="18" charset="0"/>
              <a:ea typeface="微软雅黑" panose="020B0503020204020204" pitchFamily="34" charset="-122"/>
              <a:sym typeface="+mn-ea"/>
            </a:endParaRPr>
          </a:p>
        </p:txBody>
      </p:sp>
      <p:sp>
        <p:nvSpPr>
          <p:cNvPr id="8" name="矩形 7"/>
          <p:cNvSpPr/>
          <p:nvPr>
            <p:custDataLst>
              <p:tags r:id="rId4"/>
            </p:custDataLst>
          </p:nvPr>
        </p:nvSpPr>
        <p:spPr>
          <a:xfrm>
            <a:off x="839470" y="4801870"/>
            <a:ext cx="11208385" cy="1809619"/>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9" name="文本框 8"/>
          <p:cNvSpPr txBox="1"/>
          <p:nvPr>
            <p:custDataLst>
              <p:tags r:id="rId5"/>
            </p:custDataLst>
          </p:nvPr>
        </p:nvSpPr>
        <p:spPr>
          <a:xfrm>
            <a:off x="1619575" y="5005647"/>
            <a:ext cx="3628614" cy="519445"/>
          </a:xfrm>
          <a:prstGeom prst="rect">
            <a:avLst/>
          </a:prstGeom>
          <a:noFill/>
        </p:spPr>
        <p:txBody>
          <a:bodyPr wrap="square" rtlCol="0" anchor="t" anchorCtr="0">
            <a:no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rPr>
              <a:t>加强临床专科建设</a:t>
            </a:r>
            <a:endParaRPr lang="zh-CN" altLang="en-US" sz="1800" dirty="0">
              <a:latin typeface="Times New Roman" panose="02020603050405020304" pitchFamily="18" charset="0"/>
              <a:ea typeface="微软雅黑" panose="020B0503020204020204" pitchFamily="34" charset="-122"/>
            </a:endParaRPr>
          </a:p>
          <a:p>
            <a:pPr lvl="0" indent="0" algn="just">
              <a:lnSpc>
                <a:spcPct val="140000"/>
              </a:lnSpc>
              <a:spcAft>
                <a:spcPts val="600"/>
              </a:spcAft>
              <a:buClr>
                <a:srgbClr val="231D24"/>
              </a:buClr>
              <a:buSzTx/>
              <a:buFont typeface="Wingdings" panose="05000000000000000000" charset="0"/>
              <a:buNone/>
            </a:pPr>
            <a:endParaRPr lang="zh-CN" altLang="en-US" sz="1800" dirty="0">
              <a:latin typeface="Times New Roman" panose="02020603050405020304" pitchFamily="18" charset="0"/>
              <a:ea typeface="微软雅黑" panose="020B0503020204020204" pitchFamily="34" charset="-122"/>
            </a:endParaRPr>
          </a:p>
        </p:txBody>
      </p:sp>
      <p:pic>
        <p:nvPicPr>
          <p:cNvPr id="10" name="图片 9" descr="3732085"/>
          <p:cNvPicPr>
            <a:picLocks noChangeAspect="1"/>
          </p:cNvPicPr>
          <p:nvPr/>
        </p:nvPicPr>
        <p:blipFill>
          <a:blip r:embed="rId3"/>
          <a:stretch>
            <a:fillRect/>
          </a:stretch>
        </p:blipFill>
        <p:spPr>
          <a:xfrm>
            <a:off x="983615" y="4942205"/>
            <a:ext cx="521335" cy="478155"/>
          </a:xfrm>
          <a:prstGeom prst="rect">
            <a:avLst/>
          </a:prstGeom>
        </p:spPr>
      </p:pic>
      <p:sp>
        <p:nvSpPr>
          <p:cNvPr id="11" name="文本框 10"/>
          <p:cNvSpPr txBox="1"/>
          <p:nvPr/>
        </p:nvSpPr>
        <p:spPr>
          <a:xfrm>
            <a:off x="6157595" y="5015230"/>
            <a:ext cx="4940935" cy="478155"/>
          </a:xfrm>
          <a:prstGeom prst="rect">
            <a:avLst/>
          </a:prstGeom>
          <a:noFill/>
        </p:spPr>
        <p:txBody>
          <a:bodyPr wrap="square" rtlCol="0" anchor="t">
            <a:sp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推进医学技术创新</a:t>
            </a:r>
            <a:endParaRPr lang="zh-CN" altLang="en-US" sz="1800" dirty="0">
              <a:latin typeface="Times New Roman" panose="02020603050405020304" pitchFamily="18" charset="0"/>
              <a:ea typeface="微软雅黑" panose="020B0503020204020204" pitchFamily="34" charset="-122"/>
              <a:sym typeface="+mn-ea"/>
            </a:endParaRPr>
          </a:p>
        </p:txBody>
      </p:sp>
      <p:sp>
        <p:nvSpPr>
          <p:cNvPr id="12" name="文本框 11"/>
          <p:cNvSpPr txBox="1"/>
          <p:nvPr/>
        </p:nvSpPr>
        <p:spPr>
          <a:xfrm>
            <a:off x="1558925" y="5663565"/>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推进医疗服务模式创新</a:t>
            </a:r>
            <a:endParaRPr lang="zh-CN" altLang="en-US" sz="1800" dirty="0">
              <a:latin typeface="Times New Roman" panose="02020603050405020304" pitchFamily="18" charset="0"/>
              <a:ea typeface="微软雅黑" panose="020B0503020204020204" pitchFamily="34" charset="-122"/>
              <a:sym typeface="+mn-ea"/>
            </a:endParaRPr>
          </a:p>
        </p:txBody>
      </p:sp>
      <p:sp>
        <p:nvSpPr>
          <p:cNvPr id="13" name="文本框 12"/>
          <p:cNvSpPr txBox="1"/>
          <p:nvPr/>
        </p:nvSpPr>
        <p:spPr>
          <a:xfrm>
            <a:off x="6196330" y="5663565"/>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强化信息化支撑作用</a:t>
            </a:r>
            <a:endParaRPr lang="zh-CN" altLang="en-US" sz="1800" dirty="0">
              <a:latin typeface="Times New Roman" panose="02020603050405020304" pitchFamily="18" charset="0"/>
              <a:ea typeface="微软雅黑" panose="020B0503020204020204" pitchFamily="34" charset="-122"/>
              <a:sym typeface="+mn-ea"/>
            </a:endParaRPr>
          </a:p>
        </p:txBody>
      </p:sp>
      <p:sp>
        <p:nvSpPr>
          <p:cNvPr id="14" name="矩形 13"/>
          <p:cNvSpPr/>
          <p:nvPr>
            <p:custDataLst>
              <p:tags r:id="rId6"/>
            </p:custDataLst>
          </p:nvPr>
        </p:nvSpPr>
        <p:spPr>
          <a:xfrm>
            <a:off x="767715" y="1931670"/>
            <a:ext cx="11208385" cy="1809619"/>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15" name="文本框 14"/>
          <p:cNvSpPr txBox="1"/>
          <p:nvPr>
            <p:custDataLst>
              <p:tags r:id="rId7"/>
            </p:custDataLst>
          </p:nvPr>
        </p:nvSpPr>
        <p:spPr>
          <a:xfrm>
            <a:off x="1691330" y="2135447"/>
            <a:ext cx="3628614" cy="519445"/>
          </a:xfrm>
          <a:prstGeom prst="rect">
            <a:avLst/>
          </a:prstGeom>
          <a:noFill/>
        </p:spPr>
        <p:txBody>
          <a:bodyPr wrap="square" rtlCol="0" anchor="t" anchorCtr="0">
            <a:no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rPr>
              <a:t>打造国家和省级高水平医院</a:t>
            </a:r>
            <a:endParaRPr lang="zh-CN" altLang="en-US" sz="1800" dirty="0">
              <a:latin typeface="Times New Roman" panose="02020603050405020304" pitchFamily="18" charset="0"/>
              <a:ea typeface="微软雅黑" panose="020B0503020204020204" pitchFamily="34" charset="-122"/>
            </a:endParaRPr>
          </a:p>
          <a:p>
            <a:pPr lvl="0" indent="0" algn="just">
              <a:lnSpc>
                <a:spcPct val="140000"/>
              </a:lnSpc>
              <a:spcAft>
                <a:spcPts val="600"/>
              </a:spcAft>
              <a:buClr>
                <a:srgbClr val="231D24"/>
              </a:buClr>
              <a:buSzTx/>
              <a:buFont typeface="Wingdings" panose="05000000000000000000" charset="0"/>
              <a:buNone/>
            </a:pPr>
            <a:endParaRPr lang="zh-CN" altLang="en-US" sz="1800" dirty="0">
              <a:latin typeface="Times New Roman" panose="02020603050405020304" pitchFamily="18" charset="0"/>
              <a:ea typeface="微软雅黑" panose="020B0503020204020204" pitchFamily="34" charset="-122"/>
            </a:endParaRPr>
          </a:p>
        </p:txBody>
      </p:sp>
      <p:pic>
        <p:nvPicPr>
          <p:cNvPr id="16" name="图片 15" descr="3732085"/>
          <p:cNvPicPr>
            <a:picLocks noChangeAspect="1"/>
          </p:cNvPicPr>
          <p:nvPr/>
        </p:nvPicPr>
        <p:blipFill>
          <a:blip r:embed="rId3"/>
          <a:stretch>
            <a:fillRect/>
          </a:stretch>
        </p:blipFill>
        <p:spPr>
          <a:xfrm>
            <a:off x="1055370" y="2215515"/>
            <a:ext cx="521335" cy="478155"/>
          </a:xfrm>
          <a:prstGeom prst="rect">
            <a:avLst/>
          </a:prstGeom>
        </p:spPr>
      </p:pic>
      <p:sp>
        <p:nvSpPr>
          <p:cNvPr id="17" name="文本框 16"/>
          <p:cNvSpPr txBox="1"/>
          <p:nvPr/>
        </p:nvSpPr>
        <p:spPr>
          <a:xfrm>
            <a:off x="6229350" y="2145030"/>
            <a:ext cx="4940935" cy="478155"/>
          </a:xfrm>
          <a:prstGeom prst="rect">
            <a:avLst/>
          </a:prstGeom>
          <a:noFill/>
        </p:spPr>
        <p:txBody>
          <a:bodyPr wrap="square" rtlCol="0" anchor="t">
            <a:sp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发挥公立医院在城市医疗集团中的牵头作用</a:t>
            </a:r>
            <a:endParaRPr lang="zh-CN" altLang="en-US" sz="1800" dirty="0">
              <a:latin typeface="Times New Roman" panose="02020603050405020304" pitchFamily="18" charset="0"/>
              <a:ea typeface="微软雅黑" panose="020B0503020204020204" pitchFamily="34" charset="-122"/>
              <a:sym typeface="+mn-ea"/>
            </a:endParaRPr>
          </a:p>
        </p:txBody>
      </p:sp>
      <p:sp>
        <p:nvSpPr>
          <p:cNvPr id="21" name="文本框 20"/>
          <p:cNvSpPr txBox="1"/>
          <p:nvPr/>
        </p:nvSpPr>
        <p:spPr>
          <a:xfrm>
            <a:off x="1702435" y="2829560"/>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发挥县级医院在县域医共体中的龙头作用</a:t>
            </a:r>
            <a:endParaRPr lang="zh-CN" altLang="en-US" sz="1800" dirty="0">
              <a:latin typeface="Times New Roman" panose="02020603050405020304" pitchFamily="18" charset="0"/>
              <a:ea typeface="微软雅黑" panose="020B0503020204020204" pitchFamily="34" charset="-122"/>
              <a:sym typeface="+mn-ea"/>
            </a:endParaRPr>
          </a:p>
        </p:txBody>
      </p:sp>
      <p:sp>
        <p:nvSpPr>
          <p:cNvPr id="23" name="文本框 22"/>
          <p:cNvSpPr txBox="1"/>
          <p:nvPr/>
        </p:nvSpPr>
        <p:spPr>
          <a:xfrm>
            <a:off x="6483350" y="2829560"/>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建立健全分级分层分流的重大疫情救治体系</a:t>
            </a:r>
            <a:endParaRPr lang="zh-CN" altLang="en-US" sz="1800" dirty="0">
              <a:latin typeface="Times New Roman" panose="02020603050405020304" pitchFamily="18" charset="0"/>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custDataLst>
              <p:tags r:id="rId1"/>
            </p:custDataLst>
          </p:nvPr>
        </p:nvSpPr>
        <p:spPr>
          <a:xfrm>
            <a:off x="784225" y="1948180"/>
            <a:ext cx="11208385" cy="1809619"/>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19" name="文本框 18"/>
          <p:cNvSpPr txBox="1"/>
          <p:nvPr>
            <p:custDataLst>
              <p:tags r:id="rId2"/>
            </p:custDataLst>
          </p:nvPr>
        </p:nvSpPr>
        <p:spPr>
          <a:xfrm>
            <a:off x="1564330" y="2151957"/>
            <a:ext cx="3628614" cy="519445"/>
          </a:xfrm>
          <a:prstGeom prst="rect">
            <a:avLst/>
          </a:prstGeom>
          <a:noFill/>
        </p:spPr>
        <p:txBody>
          <a:bodyPr wrap="square" rtlCol="0" anchor="t" anchorCtr="0">
            <a:no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rPr>
              <a:t>打造国家和省级高水平医院</a:t>
            </a:r>
            <a:endParaRPr lang="zh-CN" altLang="en-US" sz="1800" dirty="0">
              <a:latin typeface="Times New Roman" panose="02020603050405020304" pitchFamily="18" charset="0"/>
              <a:ea typeface="微软雅黑" panose="020B0503020204020204" pitchFamily="34" charset="-122"/>
            </a:endParaRPr>
          </a:p>
          <a:p>
            <a:pPr lvl="0" indent="0" algn="just">
              <a:lnSpc>
                <a:spcPct val="140000"/>
              </a:lnSpc>
              <a:spcAft>
                <a:spcPts val="600"/>
              </a:spcAft>
              <a:buClr>
                <a:srgbClr val="231D24"/>
              </a:buClr>
              <a:buSzTx/>
              <a:buFont typeface="Wingdings" panose="05000000000000000000" charset="0"/>
              <a:buNone/>
            </a:pPr>
            <a:endParaRPr lang="zh-CN" altLang="en-US" sz="1800" dirty="0">
              <a:latin typeface="Times New Roman" panose="02020603050405020304" pitchFamily="18" charset="0"/>
              <a:ea typeface="微软雅黑" panose="020B0503020204020204" pitchFamily="34" charset="-122"/>
            </a:endParaRPr>
          </a:p>
        </p:txBody>
      </p:sp>
      <p:pic>
        <p:nvPicPr>
          <p:cNvPr id="20" name="图片 19" descr="3732085"/>
          <p:cNvPicPr>
            <a:picLocks noChangeAspect="1"/>
          </p:cNvPicPr>
          <p:nvPr/>
        </p:nvPicPr>
        <p:blipFill>
          <a:blip r:embed="rId3"/>
          <a:stretch>
            <a:fillRect/>
          </a:stretch>
        </p:blipFill>
        <p:spPr>
          <a:xfrm>
            <a:off x="928370" y="2088515"/>
            <a:ext cx="521335" cy="478155"/>
          </a:xfrm>
          <a:prstGeom prst="rect">
            <a:avLst/>
          </a:prstGeom>
        </p:spPr>
      </p:pic>
      <p:sp>
        <p:nvSpPr>
          <p:cNvPr id="22" name="文本框 21"/>
          <p:cNvSpPr txBox="1"/>
          <p:nvPr/>
        </p:nvSpPr>
        <p:spPr>
          <a:xfrm>
            <a:off x="6102350" y="2161540"/>
            <a:ext cx="4940935" cy="478155"/>
          </a:xfrm>
          <a:prstGeom prst="rect">
            <a:avLst/>
          </a:prstGeom>
          <a:noFill/>
        </p:spPr>
        <p:txBody>
          <a:bodyPr wrap="square" rtlCol="0" anchor="t">
            <a:sp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发挥公立医院在城市医疗集团中的牵头作用</a:t>
            </a:r>
            <a:endParaRPr lang="zh-CN" altLang="en-US" sz="1800" dirty="0">
              <a:latin typeface="Times New Roman" panose="02020603050405020304" pitchFamily="18" charset="0"/>
              <a:ea typeface="微软雅黑" panose="020B0503020204020204" pitchFamily="34" charset="-122"/>
              <a:sym typeface="+mn-ea"/>
            </a:endParaRPr>
          </a:p>
        </p:txBody>
      </p:sp>
      <p:sp>
        <p:nvSpPr>
          <p:cNvPr id="2" name="文本框 1"/>
          <p:cNvSpPr txBox="1"/>
          <p:nvPr/>
        </p:nvSpPr>
        <p:spPr>
          <a:xfrm>
            <a:off x="610235" y="1091565"/>
            <a:ext cx="626872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sz="2400" b="1" spc="160" dirty="0">
                <a:solidFill>
                  <a:schemeClr val="bg1"/>
                </a:solidFill>
                <a:latin typeface="微软雅黑" panose="020B0503020204020204" pitchFamily="34" charset="-122"/>
                <a:ea typeface="微软雅黑" panose="020B0503020204020204" pitchFamily="34" charset="-122"/>
                <a:sym typeface="+mn-ea"/>
              </a:rPr>
              <a:t>提升公立医院高质量发展新效能</a:t>
            </a:r>
            <a:endParaRPr sz="2400" b="1" spc="160" dirty="0">
              <a:solidFill>
                <a:schemeClr val="bg1"/>
              </a:solidFill>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495935" y="4061460"/>
            <a:ext cx="626872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sz="2400" b="1" spc="160" dirty="0">
                <a:solidFill>
                  <a:schemeClr val="bg1"/>
                </a:solidFill>
                <a:latin typeface="微软雅黑" panose="020B0503020204020204" pitchFamily="34" charset="-122"/>
                <a:ea typeface="微软雅黑" panose="020B0503020204020204" pitchFamily="34" charset="-122"/>
                <a:sym typeface="+mn-ea"/>
              </a:rPr>
              <a:t>激活公立医院高质量发展新动力</a:t>
            </a:r>
            <a:endParaRPr sz="2400" b="1" spc="160" dirty="0">
              <a:solidFill>
                <a:schemeClr val="bg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360170" y="3025140"/>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发挥县级医院在县域医共体中的龙头作用</a:t>
            </a:r>
            <a:endParaRPr lang="zh-CN" altLang="en-US" sz="1800" dirty="0">
              <a:latin typeface="Times New Roman" panose="02020603050405020304" pitchFamily="18" charset="0"/>
              <a:ea typeface="微软雅黑" panose="020B0503020204020204" pitchFamily="34" charset="-122"/>
              <a:sym typeface="+mn-ea"/>
            </a:endParaRPr>
          </a:p>
        </p:txBody>
      </p:sp>
      <p:sp>
        <p:nvSpPr>
          <p:cNvPr id="7" name="文本框 6"/>
          <p:cNvSpPr txBox="1"/>
          <p:nvPr/>
        </p:nvSpPr>
        <p:spPr>
          <a:xfrm>
            <a:off x="6356350" y="2989580"/>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建立健全分级分层分流的重大疫情救治体系</a:t>
            </a:r>
            <a:endParaRPr lang="zh-CN" altLang="en-US" sz="1800" dirty="0">
              <a:latin typeface="Times New Roman" panose="02020603050405020304" pitchFamily="18" charset="0"/>
              <a:ea typeface="微软雅黑" panose="020B0503020204020204" pitchFamily="34" charset="-122"/>
              <a:sym typeface="+mn-ea"/>
            </a:endParaRPr>
          </a:p>
        </p:txBody>
      </p:sp>
      <p:sp>
        <p:nvSpPr>
          <p:cNvPr id="8" name="矩形 7"/>
          <p:cNvSpPr/>
          <p:nvPr>
            <p:custDataLst>
              <p:tags r:id="rId4"/>
            </p:custDataLst>
          </p:nvPr>
        </p:nvSpPr>
        <p:spPr>
          <a:xfrm>
            <a:off x="839470" y="4801870"/>
            <a:ext cx="11208385" cy="1809619"/>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9" name="文本框 8"/>
          <p:cNvSpPr txBox="1"/>
          <p:nvPr>
            <p:custDataLst>
              <p:tags r:id="rId5"/>
            </p:custDataLst>
          </p:nvPr>
        </p:nvSpPr>
        <p:spPr>
          <a:xfrm>
            <a:off x="1619575" y="5114290"/>
            <a:ext cx="3628614" cy="519430"/>
          </a:xfrm>
          <a:prstGeom prst="rect">
            <a:avLst/>
          </a:prstGeom>
          <a:noFill/>
        </p:spPr>
        <p:txBody>
          <a:bodyPr wrap="square" rtlCol="0" anchor="t" anchorCtr="0">
            <a:no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rPr>
              <a:t>改革人事管理制度</a:t>
            </a:r>
            <a:endParaRPr lang="zh-CN" altLang="en-US" sz="1800" dirty="0">
              <a:latin typeface="Times New Roman" panose="02020603050405020304" pitchFamily="18" charset="0"/>
              <a:ea typeface="微软雅黑" panose="020B0503020204020204" pitchFamily="34" charset="-122"/>
            </a:endParaRPr>
          </a:p>
        </p:txBody>
      </p:sp>
      <p:pic>
        <p:nvPicPr>
          <p:cNvPr id="10" name="图片 9" descr="3732085"/>
          <p:cNvPicPr>
            <a:picLocks noChangeAspect="1"/>
          </p:cNvPicPr>
          <p:nvPr/>
        </p:nvPicPr>
        <p:blipFill>
          <a:blip r:embed="rId3"/>
          <a:stretch>
            <a:fillRect/>
          </a:stretch>
        </p:blipFill>
        <p:spPr>
          <a:xfrm>
            <a:off x="983615" y="4942205"/>
            <a:ext cx="521335" cy="478155"/>
          </a:xfrm>
          <a:prstGeom prst="rect">
            <a:avLst/>
          </a:prstGeom>
        </p:spPr>
      </p:pic>
      <p:sp>
        <p:nvSpPr>
          <p:cNvPr id="11" name="文本框 10"/>
          <p:cNvSpPr txBox="1"/>
          <p:nvPr/>
        </p:nvSpPr>
        <p:spPr>
          <a:xfrm>
            <a:off x="4499524" y="5114290"/>
            <a:ext cx="3371215" cy="478155"/>
          </a:xfrm>
          <a:prstGeom prst="rect">
            <a:avLst/>
          </a:prstGeom>
          <a:noFill/>
        </p:spPr>
        <p:txBody>
          <a:bodyPr wrap="square" rtlCol="0" anchor="t">
            <a:sp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改革薪酬分配制度</a:t>
            </a:r>
            <a:endParaRPr lang="zh-CN" altLang="en-US" sz="1800" dirty="0">
              <a:latin typeface="Times New Roman" panose="02020603050405020304" pitchFamily="18" charset="0"/>
              <a:ea typeface="微软雅黑" panose="020B0503020204020204" pitchFamily="34" charset="-122"/>
              <a:sym typeface="+mn-ea"/>
            </a:endParaRPr>
          </a:p>
        </p:txBody>
      </p:sp>
      <p:sp>
        <p:nvSpPr>
          <p:cNvPr id="12" name="文本框 11"/>
          <p:cNvSpPr txBox="1"/>
          <p:nvPr/>
        </p:nvSpPr>
        <p:spPr>
          <a:xfrm>
            <a:off x="7122074" y="5114290"/>
            <a:ext cx="330136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健全医务人员培养评价制度</a:t>
            </a:r>
            <a:endParaRPr lang="zh-CN" altLang="en-US" sz="1800" dirty="0">
              <a:latin typeface="Times New Roman" panose="02020603050405020304" pitchFamily="18" charset="0"/>
              <a:ea typeface="微软雅黑" panose="020B0503020204020204" pitchFamily="34" charset="-122"/>
              <a:sym typeface="+mn-ea"/>
            </a:endParaRPr>
          </a:p>
        </p:txBody>
      </p:sp>
      <p:sp>
        <p:nvSpPr>
          <p:cNvPr id="13" name="文本框 12"/>
          <p:cNvSpPr txBox="1"/>
          <p:nvPr/>
        </p:nvSpPr>
        <p:spPr>
          <a:xfrm>
            <a:off x="1587500" y="5801360"/>
            <a:ext cx="424751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深化医疗服务价格改革</a:t>
            </a:r>
            <a:endParaRPr lang="zh-CN" altLang="en-US" sz="1800" dirty="0">
              <a:latin typeface="Times New Roman" panose="02020603050405020304" pitchFamily="18" charset="0"/>
              <a:ea typeface="微软雅黑" panose="020B0503020204020204" pitchFamily="34" charset="-122"/>
              <a:sym typeface="+mn-ea"/>
            </a:endParaRPr>
          </a:p>
        </p:txBody>
      </p:sp>
      <p:sp>
        <p:nvSpPr>
          <p:cNvPr id="14" name="矩形 13"/>
          <p:cNvSpPr/>
          <p:nvPr>
            <p:custDataLst>
              <p:tags r:id="rId6"/>
            </p:custDataLst>
          </p:nvPr>
        </p:nvSpPr>
        <p:spPr>
          <a:xfrm>
            <a:off x="767715" y="1931670"/>
            <a:ext cx="11208385" cy="1809619"/>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15" name="文本框 14"/>
          <p:cNvSpPr txBox="1"/>
          <p:nvPr>
            <p:custDataLst>
              <p:tags r:id="rId7"/>
            </p:custDataLst>
          </p:nvPr>
        </p:nvSpPr>
        <p:spPr>
          <a:xfrm>
            <a:off x="1691330" y="2135447"/>
            <a:ext cx="3628614" cy="519445"/>
          </a:xfrm>
          <a:prstGeom prst="rect">
            <a:avLst/>
          </a:prstGeom>
          <a:noFill/>
        </p:spPr>
        <p:txBody>
          <a:bodyPr wrap="square" rtlCol="0" anchor="t" anchorCtr="0">
            <a:no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rPr>
              <a:t>健全运行管理体系</a:t>
            </a:r>
            <a:endParaRPr lang="zh-CN" altLang="en-US" sz="1800" dirty="0">
              <a:latin typeface="Times New Roman" panose="02020603050405020304" pitchFamily="18" charset="0"/>
              <a:ea typeface="微软雅黑" panose="020B0503020204020204" pitchFamily="34" charset="-122"/>
            </a:endParaRPr>
          </a:p>
          <a:p>
            <a:pPr lvl="0" indent="0" algn="just">
              <a:lnSpc>
                <a:spcPct val="140000"/>
              </a:lnSpc>
              <a:spcAft>
                <a:spcPts val="600"/>
              </a:spcAft>
              <a:buClr>
                <a:srgbClr val="231D24"/>
              </a:buClr>
              <a:buSzTx/>
              <a:buFont typeface="Wingdings" panose="05000000000000000000" charset="0"/>
              <a:buNone/>
            </a:pPr>
            <a:endParaRPr lang="zh-CN" altLang="en-US" sz="1800" dirty="0">
              <a:latin typeface="Times New Roman" panose="02020603050405020304" pitchFamily="18" charset="0"/>
              <a:ea typeface="微软雅黑" panose="020B0503020204020204" pitchFamily="34" charset="-122"/>
            </a:endParaRPr>
          </a:p>
        </p:txBody>
      </p:sp>
      <p:pic>
        <p:nvPicPr>
          <p:cNvPr id="16" name="图片 15" descr="3732085"/>
          <p:cNvPicPr>
            <a:picLocks noChangeAspect="1"/>
          </p:cNvPicPr>
          <p:nvPr/>
        </p:nvPicPr>
        <p:blipFill>
          <a:blip r:embed="rId3"/>
          <a:stretch>
            <a:fillRect/>
          </a:stretch>
        </p:blipFill>
        <p:spPr>
          <a:xfrm>
            <a:off x="1055370" y="2215515"/>
            <a:ext cx="521335" cy="478155"/>
          </a:xfrm>
          <a:prstGeom prst="rect">
            <a:avLst/>
          </a:prstGeom>
        </p:spPr>
      </p:pic>
      <p:sp>
        <p:nvSpPr>
          <p:cNvPr id="17" name="文本框 16"/>
          <p:cNvSpPr txBox="1"/>
          <p:nvPr/>
        </p:nvSpPr>
        <p:spPr>
          <a:xfrm>
            <a:off x="6229350" y="2145030"/>
            <a:ext cx="4940935" cy="478155"/>
          </a:xfrm>
          <a:prstGeom prst="rect">
            <a:avLst/>
          </a:prstGeom>
          <a:noFill/>
        </p:spPr>
        <p:txBody>
          <a:bodyPr wrap="square" rtlCol="0" anchor="t">
            <a:sp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加强全面预算管理</a:t>
            </a:r>
            <a:endParaRPr lang="zh-CN" altLang="en-US" sz="1800" dirty="0">
              <a:latin typeface="Times New Roman" panose="02020603050405020304" pitchFamily="18" charset="0"/>
              <a:ea typeface="微软雅黑" panose="020B0503020204020204" pitchFamily="34" charset="-122"/>
              <a:sym typeface="+mn-ea"/>
            </a:endParaRPr>
          </a:p>
        </p:txBody>
      </p:sp>
      <p:sp>
        <p:nvSpPr>
          <p:cNvPr id="21" name="文本框 20"/>
          <p:cNvSpPr txBox="1"/>
          <p:nvPr/>
        </p:nvSpPr>
        <p:spPr>
          <a:xfrm>
            <a:off x="1702435" y="2793365"/>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完善内部控制制度</a:t>
            </a:r>
            <a:endParaRPr lang="zh-CN" altLang="en-US" sz="1800" dirty="0">
              <a:latin typeface="Times New Roman" panose="02020603050405020304" pitchFamily="18" charset="0"/>
              <a:ea typeface="微软雅黑" panose="020B0503020204020204" pitchFamily="34" charset="-122"/>
              <a:sym typeface="+mn-ea"/>
            </a:endParaRPr>
          </a:p>
        </p:txBody>
      </p:sp>
      <p:sp>
        <p:nvSpPr>
          <p:cNvPr id="23" name="文本框 22"/>
          <p:cNvSpPr txBox="1"/>
          <p:nvPr/>
        </p:nvSpPr>
        <p:spPr>
          <a:xfrm>
            <a:off x="6196330" y="2757805"/>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健全绩效评价机制</a:t>
            </a:r>
            <a:endParaRPr lang="zh-CN" altLang="en-US" sz="1800" dirty="0">
              <a:latin typeface="Times New Roman" panose="02020603050405020304" pitchFamily="18" charset="0"/>
              <a:ea typeface="微软雅黑" panose="020B0503020204020204" pitchFamily="34" charset="-122"/>
              <a:sym typeface="+mn-ea"/>
            </a:endParaRPr>
          </a:p>
        </p:txBody>
      </p:sp>
      <p:sp>
        <p:nvSpPr>
          <p:cNvPr id="25" name="文本框 24"/>
          <p:cNvSpPr txBox="1"/>
          <p:nvPr/>
        </p:nvSpPr>
        <p:spPr>
          <a:xfrm>
            <a:off x="4943475" y="5784850"/>
            <a:ext cx="424751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深化医保支付方式改革</a:t>
            </a:r>
            <a:endParaRPr lang="zh-CN" altLang="en-US" sz="1800" dirty="0">
              <a:latin typeface="Times New Roman" panose="02020603050405020304" pitchFamily="18" charset="0"/>
              <a:ea typeface="微软雅黑" panose="020B0503020204020204" pitchFamily="34" charset="-122"/>
              <a:sym typeface="+mn-ea"/>
            </a:endParaRPr>
          </a:p>
        </p:txBody>
      </p:sp>
      <p:sp>
        <p:nvSpPr>
          <p:cNvPr id="26" name="Title 1"/>
          <p:cNvSpPr txBox="1"/>
          <p:nvPr/>
        </p:nvSpPr>
        <p:spPr>
          <a:xfrm>
            <a:off x="1170305" y="295275"/>
            <a:ext cx="783971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dirty="0">
                <a:solidFill>
                  <a:schemeClr val="tx1"/>
                </a:solidFill>
                <a:latin typeface="+mn-lt"/>
                <a:ea typeface="+mn-ea"/>
                <a:cs typeface="+mn-ea"/>
                <a:sym typeface="+mn-ea"/>
              </a:rPr>
              <a:t>推动公立医院高质量发展的重点任务</a:t>
            </a:r>
            <a:endParaRPr lang="zh-CN" altLang="en-US" sz="3600" b="1" dirty="0">
              <a:solidFill>
                <a:schemeClr val="tx1"/>
              </a:solidFill>
              <a:latin typeface="+mn-lt"/>
              <a:ea typeface="+mn-ea"/>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custDataLst>
              <p:tags r:id="rId1"/>
            </p:custDataLst>
          </p:nvPr>
        </p:nvSpPr>
        <p:spPr>
          <a:xfrm>
            <a:off x="784225" y="1948180"/>
            <a:ext cx="11208385" cy="1809619"/>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19" name="文本框 18"/>
          <p:cNvSpPr txBox="1"/>
          <p:nvPr>
            <p:custDataLst>
              <p:tags r:id="rId2"/>
            </p:custDataLst>
          </p:nvPr>
        </p:nvSpPr>
        <p:spPr>
          <a:xfrm>
            <a:off x="1564330" y="2151957"/>
            <a:ext cx="3628614" cy="519445"/>
          </a:xfrm>
          <a:prstGeom prst="rect">
            <a:avLst/>
          </a:prstGeom>
          <a:noFill/>
        </p:spPr>
        <p:txBody>
          <a:bodyPr wrap="square" rtlCol="0" anchor="t" anchorCtr="0">
            <a:no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rPr>
              <a:t>打造国家和省级高水平医院</a:t>
            </a:r>
            <a:endParaRPr lang="zh-CN" altLang="en-US" sz="1800" dirty="0">
              <a:latin typeface="Times New Roman" panose="02020603050405020304" pitchFamily="18" charset="0"/>
              <a:ea typeface="微软雅黑" panose="020B0503020204020204" pitchFamily="34" charset="-122"/>
            </a:endParaRPr>
          </a:p>
          <a:p>
            <a:pPr lvl="0" indent="0" algn="just">
              <a:lnSpc>
                <a:spcPct val="140000"/>
              </a:lnSpc>
              <a:spcAft>
                <a:spcPts val="600"/>
              </a:spcAft>
              <a:buClr>
                <a:srgbClr val="231D24"/>
              </a:buClr>
              <a:buSzTx/>
              <a:buFont typeface="Wingdings" panose="05000000000000000000" charset="0"/>
              <a:buNone/>
            </a:pPr>
            <a:endParaRPr lang="zh-CN" altLang="en-US" sz="1800" dirty="0">
              <a:latin typeface="Times New Roman" panose="02020603050405020304" pitchFamily="18" charset="0"/>
              <a:ea typeface="微软雅黑" panose="020B0503020204020204" pitchFamily="34" charset="-122"/>
            </a:endParaRPr>
          </a:p>
        </p:txBody>
      </p:sp>
      <p:pic>
        <p:nvPicPr>
          <p:cNvPr id="20" name="图片 19" descr="3732085"/>
          <p:cNvPicPr>
            <a:picLocks noChangeAspect="1"/>
          </p:cNvPicPr>
          <p:nvPr/>
        </p:nvPicPr>
        <p:blipFill>
          <a:blip r:embed="rId3"/>
          <a:stretch>
            <a:fillRect/>
          </a:stretch>
        </p:blipFill>
        <p:spPr>
          <a:xfrm>
            <a:off x="928370" y="2088515"/>
            <a:ext cx="521335" cy="478155"/>
          </a:xfrm>
          <a:prstGeom prst="rect">
            <a:avLst/>
          </a:prstGeom>
        </p:spPr>
      </p:pic>
      <p:sp>
        <p:nvSpPr>
          <p:cNvPr id="22" name="文本框 21"/>
          <p:cNvSpPr txBox="1"/>
          <p:nvPr/>
        </p:nvSpPr>
        <p:spPr>
          <a:xfrm>
            <a:off x="6102350" y="2161540"/>
            <a:ext cx="4940935" cy="478155"/>
          </a:xfrm>
          <a:prstGeom prst="rect">
            <a:avLst/>
          </a:prstGeom>
          <a:noFill/>
        </p:spPr>
        <p:txBody>
          <a:bodyPr wrap="square" rtlCol="0" anchor="t">
            <a:sp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发挥公立医院在城市医疗集团中的牵头作用</a:t>
            </a:r>
            <a:endParaRPr lang="zh-CN" altLang="en-US" sz="1800" dirty="0">
              <a:latin typeface="Times New Roman" panose="02020603050405020304" pitchFamily="18" charset="0"/>
              <a:ea typeface="微软雅黑" panose="020B0503020204020204" pitchFamily="34" charset="-122"/>
              <a:sym typeface="+mn-ea"/>
            </a:endParaRPr>
          </a:p>
        </p:txBody>
      </p:sp>
      <p:sp>
        <p:nvSpPr>
          <p:cNvPr id="2" name="文本框 1"/>
          <p:cNvSpPr txBox="1"/>
          <p:nvPr/>
        </p:nvSpPr>
        <p:spPr>
          <a:xfrm>
            <a:off x="610235" y="1091565"/>
            <a:ext cx="626872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sz="2400" b="1" spc="160" dirty="0">
                <a:solidFill>
                  <a:schemeClr val="bg1"/>
                </a:solidFill>
                <a:latin typeface="微软雅黑" panose="020B0503020204020204" pitchFamily="34" charset="-122"/>
                <a:ea typeface="微软雅黑" panose="020B0503020204020204" pitchFamily="34" charset="-122"/>
                <a:sym typeface="+mn-ea"/>
              </a:rPr>
              <a:t>建设公立医院高质量发展新文化</a:t>
            </a:r>
            <a:endParaRPr sz="2400" b="1" spc="160" dirty="0">
              <a:solidFill>
                <a:schemeClr val="bg1"/>
              </a:solidFill>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495935" y="4061460"/>
            <a:ext cx="6268720" cy="514051"/>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sz="2400" b="1" spc="160" dirty="0">
                <a:solidFill>
                  <a:schemeClr val="bg1"/>
                </a:solidFill>
                <a:latin typeface="微软雅黑" panose="020B0503020204020204" pitchFamily="34" charset="-122"/>
                <a:ea typeface="微软雅黑" panose="020B0503020204020204" pitchFamily="34" charset="-122"/>
                <a:sym typeface="+mn-ea"/>
              </a:rPr>
              <a:t>坚持和加强党对公立医院的全面领导</a:t>
            </a:r>
            <a:endParaRPr sz="2400" b="1" spc="160" dirty="0">
              <a:solidFill>
                <a:schemeClr val="bg1"/>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1360170" y="3025140"/>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发挥县级医院在县域医共体中的龙头作用</a:t>
            </a:r>
            <a:endParaRPr lang="zh-CN" altLang="en-US" sz="1800" dirty="0">
              <a:latin typeface="Times New Roman" panose="02020603050405020304" pitchFamily="18" charset="0"/>
              <a:ea typeface="微软雅黑" panose="020B0503020204020204" pitchFamily="34" charset="-122"/>
              <a:sym typeface="+mn-ea"/>
            </a:endParaRPr>
          </a:p>
        </p:txBody>
      </p:sp>
      <p:sp>
        <p:nvSpPr>
          <p:cNvPr id="7" name="文本框 6"/>
          <p:cNvSpPr txBox="1"/>
          <p:nvPr/>
        </p:nvSpPr>
        <p:spPr>
          <a:xfrm>
            <a:off x="6356350" y="2989580"/>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建立健全分级分层分流的重大疫情救治体系</a:t>
            </a:r>
            <a:endParaRPr lang="zh-CN" altLang="en-US" sz="1800" dirty="0">
              <a:latin typeface="Times New Roman" panose="02020603050405020304" pitchFamily="18" charset="0"/>
              <a:ea typeface="微软雅黑" panose="020B0503020204020204" pitchFamily="34" charset="-122"/>
              <a:sym typeface="+mn-ea"/>
            </a:endParaRPr>
          </a:p>
        </p:txBody>
      </p:sp>
      <p:sp>
        <p:nvSpPr>
          <p:cNvPr id="8" name="矩形 7"/>
          <p:cNvSpPr/>
          <p:nvPr>
            <p:custDataLst>
              <p:tags r:id="rId4"/>
            </p:custDataLst>
          </p:nvPr>
        </p:nvSpPr>
        <p:spPr>
          <a:xfrm>
            <a:off x="839470" y="4801870"/>
            <a:ext cx="11208385" cy="1809619"/>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9" name="文本框 8"/>
          <p:cNvSpPr txBox="1"/>
          <p:nvPr>
            <p:custDataLst>
              <p:tags r:id="rId5"/>
            </p:custDataLst>
          </p:nvPr>
        </p:nvSpPr>
        <p:spPr>
          <a:xfrm>
            <a:off x="1619885" y="5114290"/>
            <a:ext cx="4672330" cy="519430"/>
          </a:xfrm>
          <a:prstGeom prst="rect">
            <a:avLst/>
          </a:prstGeom>
          <a:noFill/>
        </p:spPr>
        <p:txBody>
          <a:bodyPr wrap="square" rtlCol="0" anchor="t" anchorCtr="0">
            <a:no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rPr>
              <a:t>全面执行和落实党委领导下的院长负责制</a:t>
            </a:r>
            <a:endParaRPr lang="zh-CN" altLang="en-US" sz="1800" dirty="0">
              <a:latin typeface="Times New Roman" panose="02020603050405020304" pitchFamily="18" charset="0"/>
              <a:ea typeface="微软雅黑" panose="020B0503020204020204" pitchFamily="34" charset="-122"/>
            </a:endParaRPr>
          </a:p>
        </p:txBody>
      </p:sp>
      <p:pic>
        <p:nvPicPr>
          <p:cNvPr id="10" name="图片 9" descr="3732085"/>
          <p:cNvPicPr>
            <a:picLocks noChangeAspect="1"/>
          </p:cNvPicPr>
          <p:nvPr/>
        </p:nvPicPr>
        <p:blipFill>
          <a:blip r:embed="rId3"/>
          <a:stretch>
            <a:fillRect/>
          </a:stretch>
        </p:blipFill>
        <p:spPr>
          <a:xfrm>
            <a:off x="983615" y="4942205"/>
            <a:ext cx="521335" cy="478155"/>
          </a:xfrm>
          <a:prstGeom prst="rect">
            <a:avLst/>
          </a:prstGeom>
        </p:spPr>
      </p:pic>
      <p:sp>
        <p:nvSpPr>
          <p:cNvPr id="11" name="文本框 10"/>
          <p:cNvSpPr txBox="1"/>
          <p:nvPr/>
        </p:nvSpPr>
        <p:spPr>
          <a:xfrm>
            <a:off x="6867525" y="5114290"/>
            <a:ext cx="4869815" cy="478155"/>
          </a:xfrm>
          <a:prstGeom prst="rect">
            <a:avLst/>
          </a:prstGeom>
          <a:noFill/>
        </p:spPr>
        <p:txBody>
          <a:bodyPr wrap="square" rtlCol="0" anchor="t">
            <a:sp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加强公立医院领导班子和干部人才队伍建设</a:t>
            </a:r>
            <a:endParaRPr lang="zh-CN" altLang="en-US" sz="1800" dirty="0">
              <a:latin typeface="Times New Roman" panose="02020603050405020304" pitchFamily="18" charset="0"/>
              <a:ea typeface="微软雅黑" panose="020B0503020204020204" pitchFamily="34" charset="-122"/>
              <a:sym typeface="+mn-ea"/>
            </a:endParaRPr>
          </a:p>
        </p:txBody>
      </p:sp>
      <p:sp>
        <p:nvSpPr>
          <p:cNvPr id="12" name="文本框 11"/>
          <p:cNvSpPr txBox="1"/>
          <p:nvPr/>
        </p:nvSpPr>
        <p:spPr>
          <a:xfrm>
            <a:off x="1577975" y="5784850"/>
            <a:ext cx="5289550"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全面提升公立医院党组织和党员队伍建设质量</a:t>
            </a:r>
            <a:endParaRPr lang="zh-CN" altLang="en-US" sz="1800" dirty="0">
              <a:latin typeface="Times New Roman" panose="02020603050405020304" pitchFamily="18" charset="0"/>
              <a:ea typeface="微软雅黑" panose="020B0503020204020204" pitchFamily="34" charset="-122"/>
              <a:sym typeface="+mn-ea"/>
            </a:endParaRPr>
          </a:p>
        </p:txBody>
      </p:sp>
      <p:sp>
        <p:nvSpPr>
          <p:cNvPr id="14" name="矩形 13"/>
          <p:cNvSpPr/>
          <p:nvPr>
            <p:custDataLst>
              <p:tags r:id="rId6"/>
            </p:custDataLst>
          </p:nvPr>
        </p:nvSpPr>
        <p:spPr>
          <a:xfrm>
            <a:off x="767715" y="1931670"/>
            <a:ext cx="11208385" cy="1809619"/>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15" name="文本框 14"/>
          <p:cNvSpPr txBox="1"/>
          <p:nvPr>
            <p:custDataLst>
              <p:tags r:id="rId7"/>
            </p:custDataLst>
          </p:nvPr>
        </p:nvSpPr>
        <p:spPr>
          <a:xfrm>
            <a:off x="1691330" y="2135447"/>
            <a:ext cx="3628614" cy="519445"/>
          </a:xfrm>
          <a:prstGeom prst="rect">
            <a:avLst/>
          </a:prstGeom>
          <a:noFill/>
        </p:spPr>
        <p:txBody>
          <a:bodyPr wrap="square" rtlCol="0" anchor="t" anchorCtr="0">
            <a:no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rPr>
              <a:t>建设特色鲜明的医院文化</a:t>
            </a:r>
            <a:endParaRPr lang="zh-CN" altLang="en-US" sz="1800" dirty="0">
              <a:latin typeface="Times New Roman" panose="02020603050405020304" pitchFamily="18" charset="0"/>
              <a:ea typeface="微软雅黑" panose="020B0503020204020204" pitchFamily="34" charset="-122"/>
            </a:endParaRPr>
          </a:p>
          <a:p>
            <a:pPr lvl="0" indent="0" algn="just">
              <a:lnSpc>
                <a:spcPct val="140000"/>
              </a:lnSpc>
              <a:spcAft>
                <a:spcPts val="600"/>
              </a:spcAft>
              <a:buClr>
                <a:srgbClr val="231D24"/>
              </a:buClr>
              <a:buSzTx/>
              <a:buFont typeface="Wingdings" panose="05000000000000000000" charset="0"/>
              <a:buNone/>
            </a:pPr>
            <a:endParaRPr lang="zh-CN" altLang="en-US" sz="1800" dirty="0">
              <a:latin typeface="Times New Roman" panose="02020603050405020304" pitchFamily="18" charset="0"/>
              <a:ea typeface="微软雅黑" panose="020B0503020204020204" pitchFamily="34" charset="-122"/>
            </a:endParaRPr>
          </a:p>
        </p:txBody>
      </p:sp>
      <p:pic>
        <p:nvPicPr>
          <p:cNvPr id="16" name="图片 15" descr="3732085"/>
          <p:cNvPicPr>
            <a:picLocks noChangeAspect="1"/>
          </p:cNvPicPr>
          <p:nvPr/>
        </p:nvPicPr>
        <p:blipFill>
          <a:blip r:embed="rId3"/>
          <a:stretch>
            <a:fillRect/>
          </a:stretch>
        </p:blipFill>
        <p:spPr>
          <a:xfrm>
            <a:off x="1055370" y="2215515"/>
            <a:ext cx="521335" cy="478155"/>
          </a:xfrm>
          <a:prstGeom prst="rect">
            <a:avLst/>
          </a:prstGeom>
        </p:spPr>
      </p:pic>
      <p:sp>
        <p:nvSpPr>
          <p:cNvPr id="17" name="文本框 16"/>
          <p:cNvSpPr txBox="1"/>
          <p:nvPr/>
        </p:nvSpPr>
        <p:spPr>
          <a:xfrm>
            <a:off x="6229350" y="2145030"/>
            <a:ext cx="4940935" cy="478155"/>
          </a:xfrm>
          <a:prstGeom prst="rect">
            <a:avLst/>
          </a:prstGeom>
          <a:noFill/>
        </p:spPr>
        <p:txBody>
          <a:bodyPr wrap="square" rtlCol="0" anchor="t">
            <a:spAutoFit/>
          </a:bodyPr>
          <a:p>
            <a:pPr marL="285750" lvl="0" indent="-285750" algn="just">
              <a:lnSpc>
                <a:spcPct val="140000"/>
              </a:lnSpc>
              <a:spcAft>
                <a:spcPts val="600"/>
              </a:spcAft>
              <a:buClr>
                <a:srgbClr val="231D24"/>
              </a:buClr>
              <a:buSzTx/>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强化患者需求导向</a:t>
            </a:r>
            <a:endParaRPr lang="zh-CN" altLang="en-US" sz="1800" dirty="0">
              <a:latin typeface="Times New Roman" panose="02020603050405020304" pitchFamily="18" charset="0"/>
              <a:ea typeface="微软雅黑" panose="020B0503020204020204" pitchFamily="34" charset="-122"/>
              <a:sym typeface="+mn-ea"/>
            </a:endParaRPr>
          </a:p>
        </p:txBody>
      </p:sp>
      <p:sp>
        <p:nvSpPr>
          <p:cNvPr id="21" name="文本框 20"/>
          <p:cNvSpPr txBox="1"/>
          <p:nvPr/>
        </p:nvSpPr>
        <p:spPr>
          <a:xfrm>
            <a:off x="1774190" y="2793365"/>
            <a:ext cx="494093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关心关爱医务人员</a:t>
            </a:r>
            <a:endParaRPr lang="zh-CN" altLang="en-US" sz="1800" dirty="0">
              <a:latin typeface="Times New Roman" panose="02020603050405020304" pitchFamily="18" charset="0"/>
              <a:ea typeface="微软雅黑" panose="020B0503020204020204" pitchFamily="34" charset="-122"/>
              <a:sym typeface="+mn-ea"/>
            </a:endParaRPr>
          </a:p>
        </p:txBody>
      </p:sp>
      <p:sp>
        <p:nvSpPr>
          <p:cNvPr id="25" name="文本框 24"/>
          <p:cNvSpPr txBox="1"/>
          <p:nvPr/>
        </p:nvSpPr>
        <p:spPr>
          <a:xfrm>
            <a:off x="6880860" y="5784850"/>
            <a:ext cx="4247515" cy="478155"/>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800" dirty="0">
                <a:latin typeface="Times New Roman" panose="02020603050405020304" pitchFamily="18" charset="0"/>
                <a:ea typeface="微软雅黑" panose="020B0503020204020204" pitchFamily="34" charset="-122"/>
                <a:sym typeface="+mn-ea"/>
              </a:rPr>
              <a:t>落实公立医院党建工作责任</a:t>
            </a:r>
            <a:endParaRPr lang="zh-CN" altLang="en-US" sz="1800" dirty="0">
              <a:latin typeface="Times New Roman" panose="02020603050405020304" pitchFamily="18" charset="0"/>
              <a:ea typeface="微软雅黑" panose="020B0503020204020204" pitchFamily="34" charset="-122"/>
              <a:sym typeface="+mn-ea"/>
            </a:endParaRPr>
          </a:p>
        </p:txBody>
      </p:sp>
      <p:sp>
        <p:nvSpPr>
          <p:cNvPr id="24" name="Title 1"/>
          <p:cNvSpPr txBox="1"/>
          <p:nvPr/>
        </p:nvSpPr>
        <p:spPr>
          <a:xfrm>
            <a:off x="1170305" y="295275"/>
            <a:ext cx="743712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dirty="0">
                <a:solidFill>
                  <a:schemeClr val="tx1"/>
                </a:solidFill>
                <a:latin typeface="+mn-lt"/>
                <a:ea typeface="+mn-ea"/>
                <a:cs typeface="+mn-ea"/>
                <a:sym typeface="+mn-ea"/>
              </a:rPr>
              <a:t>推动公立医院高质量发展的重点任务</a:t>
            </a:r>
            <a:endParaRPr lang="zh-CN" altLang="en-US" sz="3600" b="1" dirty="0">
              <a:solidFill>
                <a:schemeClr val="tx1"/>
              </a:solidFill>
              <a:latin typeface="+mn-lt"/>
              <a:ea typeface="+mn-ea"/>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55370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2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以</a:t>
            </a:r>
            <a:r>
              <a:rPr lang="en-US" altLang="zh-CN" sz="32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32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双中心</a:t>
            </a:r>
            <a:r>
              <a:rPr lang="en-US" altLang="zh-CN" sz="32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a:t>
            </a:r>
            <a:r>
              <a:rPr lang="zh-CN" altLang="en-US" sz="32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建设</a:t>
            </a:r>
            <a:r>
              <a:rPr lang="zh-CN" altLang="en-US" sz="32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lt"/>
              </a:rPr>
              <a:t>推动构建公立医院高质量发展新体系</a:t>
            </a:r>
            <a:endParaRPr lang="zh-CN" altLang="en-US" sz="3200" b="1" spc="200" dirty="0" smtClean="0">
              <a:solidFill>
                <a:srgbClr val="0054AB"/>
              </a:solidFill>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14" name="文本框 13"/>
          <p:cNvSpPr txBox="1"/>
          <p:nvPr/>
        </p:nvSpPr>
        <p:spPr>
          <a:xfrm>
            <a:off x="403860" y="1067435"/>
            <a:ext cx="7070725" cy="514091"/>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spc="150" noProof="0">
                <a:solidFill>
                  <a:schemeClr val="bg1"/>
                </a:solidFill>
                <a:latin typeface="微软雅黑" panose="020B0503020204020204" pitchFamily="34" charset="-122"/>
                <a:ea typeface="微软雅黑" panose="020B0503020204020204" pitchFamily="34" charset="-122"/>
                <a:sym typeface="+mn-ea"/>
              </a:rPr>
              <a:t>国家医学中心及国家区域医疗中心的三种形式</a:t>
            </a:r>
            <a:endParaRPr lang="zh-CN" altLang="en-US" sz="2400" b="1" spc="150" noProof="0">
              <a:solidFill>
                <a:schemeClr val="bg1"/>
              </a:solidFill>
              <a:latin typeface="微软雅黑" panose="020B0503020204020204" pitchFamily="34" charset="-122"/>
              <a:ea typeface="微软雅黑" panose="020B0503020204020204" pitchFamily="34" charset="-122"/>
              <a:sym typeface="+mn-ea"/>
            </a:endParaRPr>
          </a:p>
        </p:txBody>
      </p:sp>
      <p:grpSp>
        <p:nvGrpSpPr>
          <p:cNvPr id="18434" name="组合 5"/>
          <p:cNvGrpSpPr/>
          <p:nvPr/>
        </p:nvGrpSpPr>
        <p:grpSpPr>
          <a:xfrm>
            <a:off x="973455" y="1803400"/>
            <a:ext cx="10541000" cy="4876800"/>
            <a:chOff x="1520" y="1894"/>
            <a:chExt cx="16512" cy="7900"/>
          </a:xfrm>
        </p:grpSpPr>
        <p:grpSp>
          <p:nvGrpSpPr>
            <p:cNvPr id="7" name="组合 6"/>
            <p:cNvGrpSpPr/>
            <p:nvPr/>
          </p:nvGrpSpPr>
          <p:grpSpPr>
            <a:xfrm>
              <a:off x="1522" y="2967"/>
              <a:ext cx="16398" cy="3798"/>
              <a:chOff x="1671" y="1972"/>
              <a:chExt cx="15318" cy="3601"/>
            </a:xfrm>
            <a:effectLst>
              <a:outerShdw blurRad="63500" sx="102000" sy="102000" algn="ctr" rotWithShape="0">
                <a:prstClr val="black">
                  <a:alpha val="40000"/>
                </a:prstClr>
              </a:outerShdw>
            </a:effectLst>
          </p:grpSpPr>
          <p:pic>
            <p:nvPicPr>
              <p:cNvPr id="53" name="Picture 4" descr="C:\Users\Administrator\Desktop\高峰-04.png"/>
              <p:cNvPicPr>
                <a:picLocks noChangeAspect="1" noChangeArrowheads="1"/>
              </p:cNvPicPr>
              <p:nvPr/>
            </p:nvPicPr>
            <p:blipFill>
              <a:blip r:embed="rId1"/>
              <a:srcRect/>
              <a:stretch>
                <a:fillRect/>
              </a:stretch>
            </p:blipFill>
            <p:spPr bwMode="auto">
              <a:xfrm flipV="1">
                <a:off x="11728" y="4791"/>
                <a:ext cx="5261" cy="782"/>
              </a:xfrm>
              <a:prstGeom prst="rect">
                <a:avLst/>
              </a:prstGeom>
              <a:noFill/>
              <a:ln w="9525">
                <a:noFill/>
                <a:miter lim="800000"/>
                <a:headEnd/>
                <a:tailEnd/>
              </a:ln>
            </p:spPr>
          </p:pic>
          <p:pic>
            <p:nvPicPr>
              <p:cNvPr id="49" name="Picture 3" descr="C:\Users\Administrator\Desktop\高峰-03.png"/>
              <p:cNvPicPr>
                <a:picLocks noChangeAspect="1" noChangeArrowheads="1"/>
              </p:cNvPicPr>
              <p:nvPr/>
            </p:nvPicPr>
            <p:blipFill>
              <a:blip r:embed="rId2"/>
              <a:srcRect/>
              <a:stretch>
                <a:fillRect/>
              </a:stretch>
            </p:blipFill>
            <p:spPr bwMode="auto">
              <a:xfrm>
                <a:off x="1671" y="1972"/>
                <a:ext cx="4713" cy="2818"/>
              </a:xfrm>
              <a:prstGeom prst="rect">
                <a:avLst/>
              </a:prstGeom>
              <a:noFill/>
              <a:ln w="9525">
                <a:noFill/>
                <a:miter lim="800000"/>
                <a:headEnd/>
                <a:tailEnd/>
              </a:ln>
            </p:spPr>
          </p:pic>
          <p:pic>
            <p:nvPicPr>
              <p:cNvPr id="40" name="Picture 2" descr="C:\Users\Administrator\Desktop\高峰-02.png"/>
              <p:cNvPicPr>
                <a:picLocks noChangeAspect="1" noChangeArrowheads="1"/>
              </p:cNvPicPr>
              <p:nvPr/>
            </p:nvPicPr>
            <p:blipFill>
              <a:blip r:embed="rId3"/>
              <a:srcRect/>
              <a:stretch>
                <a:fillRect/>
              </a:stretch>
            </p:blipFill>
            <p:spPr bwMode="auto">
              <a:xfrm>
                <a:off x="6385" y="3340"/>
                <a:ext cx="5343" cy="1450"/>
              </a:xfrm>
              <a:prstGeom prst="rect">
                <a:avLst/>
              </a:prstGeom>
              <a:noFill/>
              <a:ln w="9525">
                <a:noFill/>
                <a:miter lim="800000"/>
                <a:headEnd/>
                <a:tailEnd/>
              </a:ln>
            </p:spPr>
          </p:pic>
        </p:grpSp>
        <p:grpSp>
          <p:nvGrpSpPr>
            <p:cNvPr id="2" name="组合 1"/>
            <p:cNvGrpSpPr/>
            <p:nvPr/>
          </p:nvGrpSpPr>
          <p:grpSpPr>
            <a:xfrm>
              <a:off x="1864" y="1894"/>
              <a:ext cx="15252" cy="871"/>
              <a:chOff x="2132" y="1191"/>
              <a:chExt cx="14248" cy="479"/>
            </a:xfrm>
            <a:effectLst>
              <a:outerShdw blurRad="63500" sx="102000" sy="102000" algn="ctr" rotWithShape="0">
                <a:prstClr val="black">
                  <a:alpha val="40000"/>
                </a:prstClr>
              </a:outerShdw>
            </a:effectLst>
          </p:grpSpPr>
          <p:sp>
            <p:nvSpPr>
              <p:cNvPr id="5" name="圆角矩形 4"/>
              <p:cNvSpPr/>
              <p:nvPr/>
            </p:nvSpPr>
            <p:spPr>
              <a:xfrm>
                <a:off x="12665" y="1191"/>
                <a:ext cx="3715" cy="479"/>
              </a:xfrm>
              <a:prstGeom prst="roundRect">
                <a:avLst/>
              </a:prstGeom>
              <a:solidFill>
                <a:srgbClr val="CC6600"/>
              </a:solidFill>
              <a:ln>
                <a:noFill/>
              </a:ln>
            </p:spPr>
            <p:style>
              <a:lnRef idx="1">
                <a:schemeClr val="accent4"/>
              </a:lnRef>
              <a:fillRef idx="3">
                <a:schemeClr val="accent4"/>
              </a:fillRef>
              <a:effectRef idx="2">
                <a:schemeClr val="accent4"/>
              </a:effectRef>
              <a:fontRef idx="minor">
                <a:schemeClr val="lt1"/>
              </a:fontRef>
            </p:style>
            <p:txBody>
              <a:bodyPr anchor="ctr"/>
              <a:p>
                <a:pPr marL="0" marR="0" lvl="1" indent="0" algn="ctr" defTabSz="1171575"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补短板</a:t>
                </a:r>
                <a:endParaRPr kumimoji="0" lang="zh-CN" altLang="en-US" sz="20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50" name="圆角矩形 49"/>
              <p:cNvSpPr/>
              <p:nvPr/>
            </p:nvSpPr>
            <p:spPr>
              <a:xfrm>
                <a:off x="2132" y="1191"/>
                <a:ext cx="3811" cy="478"/>
              </a:xfrm>
              <a:prstGeom prst="roundRect">
                <a:avLst/>
              </a:prstGeom>
              <a:solidFill>
                <a:srgbClr val="008080"/>
              </a:solidFill>
              <a:ln>
                <a:noFill/>
              </a:ln>
            </p:spPr>
            <p:style>
              <a:lnRef idx="1">
                <a:schemeClr val="accent3"/>
              </a:lnRef>
              <a:fillRef idx="3">
                <a:schemeClr val="accent3"/>
              </a:fillRef>
              <a:effectRef idx="2">
                <a:schemeClr val="accent3"/>
              </a:effectRef>
              <a:fontRef idx="minor">
                <a:schemeClr val="lt1"/>
              </a:fontRef>
            </p:style>
            <p:txBody>
              <a:bodyPr anchor="ctr"/>
              <a:p>
                <a:pPr marL="0" marR="0" lvl="1" indent="0" algn="ctr" defTabSz="1171575"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筑高峰</a:t>
                </a:r>
                <a:endParaRPr kumimoji="0" lang="zh-CN" altLang="en-US" sz="20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1" name="圆角矩形 40"/>
              <p:cNvSpPr/>
              <p:nvPr/>
            </p:nvSpPr>
            <p:spPr>
              <a:xfrm>
                <a:off x="7476" y="1192"/>
                <a:ext cx="3444" cy="478"/>
              </a:xfrm>
              <a:prstGeom prst="roundRect">
                <a:avLst/>
              </a:prstGeom>
              <a:solidFill>
                <a:srgbClr val="0099FF"/>
              </a:solidFill>
              <a:ln>
                <a:noFill/>
              </a:ln>
            </p:spPr>
            <p:style>
              <a:lnRef idx="1">
                <a:schemeClr val="accent5"/>
              </a:lnRef>
              <a:fillRef idx="3">
                <a:schemeClr val="accent5"/>
              </a:fillRef>
              <a:effectRef idx="2">
                <a:schemeClr val="accent5"/>
              </a:effectRef>
              <a:fontRef idx="minor">
                <a:schemeClr val="lt1"/>
              </a:fontRef>
            </p:style>
            <p:txBody>
              <a:bodyPr anchor="ctr"/>
              <a:p>
                <a:pPr marL="0" marR="0" lvl="1" indent="0" algn="ctr" defTabSz="1171575"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建高原</a:t>
                </a:r>
                <a:endParaRPr kumimoji="0" lang="zh-CN" altLang="en-US" sz="20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6" name="组合 5"/>
            <p:cNvGrpSpPr/>
            <p:nvPr/>
          </p:nvGrpSpPr>
          <p:grpSpPr>
            <a:xfrm>
              <a:off x="1630" y="7754"/>
              <a:ext cx="16402" cy="2040"/>
              <a:chOff x="1630" y="7744"/>
              <a:chExt cx="16402" cy="2040"/>
            </a:xfrm>
            <a:effectLst>
              <a:outerShdw blurRad="63500" sx="102000" sy="102000" algn="ctr" rotWithShape="0">
                <a:prstClr val="black">
                  <a:alpha val="40000"/>
                </a:prstClr>
              </a:outerShdw>
            </a:effectLst>
          </p:grpSpPr>
          <p:sp>
            <p:nvSpPr>
              <p:cNvPr id="51" name="圆角矩形 50"/>
              <p:cNvSpPr/>
              <p:nvPr/>
            </p:nvSpPr>
            <p:spPr>
              <a:xfrm>
                <a:off x="1630" y="7744"/>
                <a:ext cx="4548" cy="2012"/>
              </a:xfrm>
              <a:prstGeom prst="roundRect">
                <a:avLst>
                  <a:gd name="adj" fmla="val 7365"/>
                </a:avLst>
              </a:prstGeom>
              <a:solidFill>
                <a:srgbClr val="99FFCC"/>
              </a:solidFill>
              <a:ln w="12700">
                <a:noFill/>
              </a:ln>
              <a:effectLst/>
            </p:spPr>
            <p:style>
              <a:lnRef idx="1">
                <a:schemeClr val="accent3"/>
              </a:lnRef>
              <a:fillRef idx="3">
                <a:schemeClr val="accent3"/>
              </a:fillRef>
              <a:effectRef idx="2">
                <a:schemeClr val="accent3"/>
              </a:effectRef>
              <a:fontRef idx="minor">
                <a:schemeClr val="lt1"/>
              </a:fontRef>
            </p:style>
            <p:txBody>
              <a:bodyPr anchor="ctr"/>
              <a:p>
                <a:pPr marL="0" marR="0" lvl="1" indent="0" algn="ctr" defTabSz="1171575" rtl="0" eaLnBrk="1" fontAlgn="auto" latinLnBrk="0" hangingPunct="1">
                  <a:lnSpc>
                    <a:spcPct val="11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按照</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2017</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年</a:t>
                </a:r>
                <a:r>
                  <a:rPr kumimoji="0" lang="en-US" altLang="zh-CN"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1</a:t>
                </a: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月设置规划  符合标准  择优设置</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1" indent="0" algn="ctr" defTabSz="1171575" rtl="0" eaLnBrk="1" fontAlgn="auto" latinLnBrk="0" hangingPunct="1">
                  <a:lnSpc>
                    <a:spcPct val="11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国家医学中心</a:t>
                </a:r>
                <a:endPar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endParaRPr>
              </a:p>
              <a:p>
                <a:pPr marL="0" marR="0" lvl="1" indent="0" algn="ctr" defTabSz="1171575" rtl="0" eaLnBrk="1" fontAlgn="auto" latinLnBrk="0" hangingPunct="1">
                  <a:lnSpc>
                    <a:spcPct val="11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国家区域医疗中心</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42" name="圆角矩形 41"/>
              <p:cNvSpPr/>
              <p:nvPr/>
            </p:nvSpPr>
            <p:spPr>
              <a:xfrm>
                <a:off x="7671" y="7744"/>
                <a:ext cx="3858" cy="2013"/>
              </a:xfrm>
              <a:prstGeom prst="roundRect">
                <a:avLst>
                  <a:gd name="adj" fmla="val 7365"/>
                </a:avLst>
              </a:prstGeom>
              <a:solidFill>
                <a:srgbClr val="CCECFF"/>
              </a:solidFill>
              <a:ln w="12700">
                <a:noFill/>
              </a:ln>
              <a:effectLst/>
            </p:spPr>
            <p:style>
              <a:lnRef idx="1">
                <a:schemeClr val="accent3"/>
              </a:lnRef>
              <a:fillRef idx="3">
                <a:schemeClr val="accent3"/>
              </a:fillRef>
              <a:effectRef idx="2">
                <a:schemeClr val="accent3"/>
              </a:effectRef>
              <a:fontRef idx="minor">
                <a:schemeClr val="lt1"/>
              </a:fontRef>
            </p:style>
            <p:txBody>
              <a:bodyPr anchor="ctr"/>
              <a:p>
                <a:pPr marL="0" marR="0" lvl="1" indent="0" algn="ctr" defTabSz="1171575" rtl="0" eaLnBrk="1" fontAlgn="ctr"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委省共建</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1" indent="0" algn="ctr" defTabSz="1171575" rtl="0" eaLnBrk="1" fontAlgn="ctr"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sym typeface="+mn-ea"/>
                  </a:rPr>
                  <a:t>国家区域医疗中心</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55" name="圆角矩形 54"/>
              <p:cNvSpPr/>
              <p:nvPr/>
            </p:nvSpPr>
            <p:spPr>
              <a:xfrm>
                <a:off x="12786" y="7771"/>
                <a:ext cx="5246" cy="2013"/>
              </a:xfrm>
              <a:prstGeom prst="roundRect">
                <a:avLst>
                  <a:gd name="adj" fmla="val 7365"/>
                </a:avLst>
              </a:prstGeom>
              <a:solidFill>
                <a:srgbClr val="FFFFCC"/>
              </a:solidFill>
              <a:ln w="12700">
                <a:noFill/>
              </a:ln>
              <a:effectLst/>
            </p:spPr>
            <p:style>
              <a:lnRef idx="1">
                <a:schemeClr val="accent3"/>
              </a:lnRef>
              <a:fillRef idx="3">
                <a:schemeClr val="accent3"/>
              </a:fillRef>
              <a:effectRef idx="2">
                <a:schemeClr val="accent3"/>
              </a:effectRef>
              <a:fontRef idx="minor">
                <a:schemeClr val="lt1"/>
              </a:fontRef>
            </p:style>
            <p:txBody>
              <a:bodyPr anchor="ctr"/>
              <a:p>
                <a:pPr marL="0" marR="0" lvl="1" indent="0" algn="ctr" defTabSz="1171575"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区域医疗中心试点项目</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p>
                <a:pPr marL="0" marR="0" lvl="1" indent="0" algn="ctr" defTabSz="1171575" rtl="0" eaLnBrk="1" fontAlgn="auto" latinLnBrk="0" hangingPunct="1">
                  <a:lnSpc>
                    <a:spcPct val="150000"/>
                  </a:lnSpc>
                  <a:spcBef>
                    <a:spcPts val="0"/>
                  </a:spcBef>
                  <a:spcAft>
                    <a:spcPts val="0"/>
                  </a:spcAft>
                  <a:buClrTx/>
                  <a:buSzTx/>
                  <a:buFontTx/>
                  <a:buNone/>
                  <a:defRPr/>
                </a:pPr>
                <a:r>
                  <a:rPr kumimoji="0" lang="zh-CN" altLang="en-US" sz="18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发改委和我委共同推进</a:t>
                </a:r>
                <a:endParaRPr kumimoji="0" lang="zh-CN" altLang="en-US" sz="18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grpSp>
        <p:pic>
          <p:nvPicPr>
            <p:cNvPr id="16" name="图片 15" descr="3634395"/>
            <p:cNvPicPr>
              <a:picLocks noChangeAspect="1"/>
            </p:cNvPicPr>
            <p:nvPr/>
          </p:nvPicPr>
          <p:blipFill>
            <a:blip r:embed="rId4"/>
            <a:stretch>
              <a:fillRect/>
            </a:stretch>
          </p:blipFill>
          <p:spPr>
            <a:xfrm rot="16200000">
              <a:off x="6679" y="984"/>
              <a:ext cx="450" cy="10768"/>
            </a:xfrm>
            <a:prstGeom prst="rect">
              <a:avLst/>
            </a:prstGeom>
            <a:effectLst>
              <a:outerShdw blurRad="63500" sx="102000" sy="102000" algn="ctr" rotWithShape="0">
                <a:prstClr val="black">
                  <a:alpha val="40000"/>
                </a:prstClr>
              </a:outerShdw>
            </a:effectLst>
          </p:spPr>
        </p:pic>
        <p:sp>
          <p:nvSpPr>
            <p:cNvPr id="15" name="圆角矩形 14"/>
            <p:cNvSpPr/>
            <p:nvPr/>
          </p:nvSpPr>
          <p:spPr>
            <a:xfrm>
              <a:off x="4660" y="6766"/>
              <a:ext cx="4421" cy="677"/>
            </a:xfrm>
            <a:prstGeom prst="roundRect">
              <a:avLst/>
            </a:prstGeom>
            <a:solidFill>
              <a:schemeClr val="tx1">
                <a:lumMod val="50000"/>
                <a:lumOff val="50000"/>
              </a:schemeClr>
            </a:solidFill>
            <a:ln>
              <a:noFill/>
            </a:ln>
            <a:effectLst>
              <a:outerShdw blurRad="63500" sx="102000" sy="102000" algn="ctr"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anchor="ctr"/>
            <a:p>
              <a:pPr marL="0" marR="0" lvl="1" indent="0" algn="ctr" defTabSz="1171575"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牵头部门：国家卫健委</a:t>
              </a:r>
              <a:r>
                <a:rPr kumimoji="0" lang="zh-CN" altLang="en-US" sz="1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 </a:t>
              </a:r>
              <a:endParaRPr kumimoji="0" lang="zh-CN" altLang="en-US" sz="1800" b="1" i="0" u="none" strike="noStrike" kern="1200" cap="none" spc="5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1" name="圆角矩形 20"/>
            <p:cNvSpPr/>
            <p:nvPr/>
          </p:nvSpPr>
          <p:spPr>
            <a:xfrm>
              <a:off x="12786" y="4409"/>
              <a:ext cx="4616" cy="735"/>
            </a:xfrm>
            <a:prstGeom prst="roundRect">
              <a:avLst/>
            </a:prstGeom>
            <a:solidFill>
              <a:schemeClr val="tx1">
                <a:lumMod val="50000"/>
                <a:lumOff val="50000"/>
              </a:schemeClr>
            </a:solidFill>
            <a:ln>
              <a:noFill/>
            </a:ln>
            <a:effectLst>
              <a:outerShdw blurRad="63500" sx="102000" sy="102000" algn="ctr" rotWithShape="0">
                <a:prstClr val="black">
                  <a:alpha val="40000"/>
                </a:prstClr>
              </a:outerShdw>
            </a:effectLst>
          </p:spPr>
          <p:style>
            <a:lnRef idx="1">
              <a:schemeClr val="accent3"/>
            </a:lnRef>
            <a:fillRef idx="3">
              <a:schemeClr val="accent3"/>
            </a:fillRef>
            <a:effectRef idx="2">
              <a:schemeClr val="accent3"/>
            </a:effectRef>
            <a:fontRef idx="minor">
              <a:schemeClr val="lt1"/>
            </a:fontRef>
          </p:style>
          <p:txBody>
            <a:bodyPr anchor="ctr"/>
            <a:p>
              <a:pPr marL="0" marR="0" lvl="1" indent="0" algn="ctr" defTabSz="1171575"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sym typeface="+mn-ea"/>
                </a:rPr>
                <a:t>牵头部门：</a:t>
              </a:r>
              <a:r>
                <a:rPr kumimoji="0" lang="zh-CN" altLang="en-US" sz="18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国家发改委 </a:t>
              </a:r>
              <a:endParaRPr kumimoji="0" lang="zh-CN" altLang="en-US" sz="1800" b="1" i="0" u="none" strike="noStrike" kern="1200" cap="none" spc="10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3" name="图片 22" descr="3634395"/>
            <p:cNvPicPr>
              <a:picLocks noChangeAspect="1"/>
            </p:cNvPicPr>
            <p:nvPr/>
          </p:nvPicPr>
          <p:blipFill>
            <a:blip r:embed="rId4"/>
            <a:stretch>
              <a:fillRect/>
            </a:stretch>
          </p:blipFill>
          <p:spPr>
            <a:xfrm rot="16200000" flipH="1" flipV="1">
              <a:off x="14902" y="2907"/>
              <a:ext cx="450" cy="5374"/>
            </a:xfrm>
            <a:prstGeom prst="rect">
              <a:avLst/>
            </a:prstGeom>
            <a:effectLst>
              <a:outerShdw blurRad="63500" sx="102000" sy="102000" algn="ctr" rotWithShape="0">
                <a:prstClr val="black">
                  <a:alpha val="40000"/>
                </a:prstClr>
              </a:outerShdw>
            </a:effectLst>
          </p:spPr>
        </p:pic>
      </p:gr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矩形 12"/>
          <p:cNvSpPr/>
          <p:nvPr/>
        </p:nvSpPr>
        <p:spPr>
          <a:xfrm>
            <a:off x="0" y="1631315"/>
            <a:ext cx="4704080" cy="4178300"/>
          </a:xfrm>
          <a:prstGeom prst="rect">
            <a:avLst/>
          </a:prstGeom>
          <a:solidFill>
            <a:srgbClr val="0070C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5040" b="1">
                <a:latin typeface="微软雅黑" panose="020B0503020204020204" pitchFamily="34" charset="-122"/>
                <a:ea typeface="微软雅黑" panose="020B0503020204020204" pitchFamily="34" charset="-122"/>
              </a:rPr>
              <a:t>目录</a:t>
            </a:r>
            <a:endParaRPr lang="zh-CN" altLang="en-US" sz="5040" b="1">
              <a:latin typeface="微软雅黑" panose="020B0503020204020204" pitchFamily="34" charset="-122"/>
              <a:ea typeface="微软雅黑" panose="020B0503020204020204" pitchFamily="34" charset="-122"/>
            </a:endParaRPr>
          </a:p>
        </p:txBody>
      </p:sp>
      <p:sp>
        <p:nvSpPr>
          <p:cNvPr id="3" name="椭圆 2"/>
          <p:cNvSpPr/>
          <p:nvPr>
            <p:custDataLst>
              <p:tags r:id="rId1"/>
            </p:custDataLst>
          </p:nvPr>
        </p:nvSpPr>
        <p:spPr>
          <a:xfrm>
            <a:off x="5361305" y="918845"/>
            <a:ext cx="676910" cy="652145"/>
          </a:xfrm>
          <a:prstGeom prst="ellipse">
            <a:avLst/>
          </a:pr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eaLnBrk="1" fontAlgn="auto" hangingPunct="1">
              <a:spcBef>
                <a:spcPts val="0"/>
              </a:spcBef>
              <a:spcAft>
                <a:spcPts val="0"/>
              </a:spcAft>
              <a:defRPr/>
            </a:pPr>
            <a:r>
              <a:rPr lang="en-US" altLang="zh-CN" sz="2940" b="1">
                <a:solidFill>
                  <a:srgbClr val="0070C0"/>
                </a:solidFill>
                <a:latin typeface="微软雅黑" panose="020B0503020204020204" pitchFamily="34" charset="-122"/>
                <a:ea typeface="微软雅黑" panose="020B0503020204020204" pitchFamily="34" charset="-122"/>
              </a:rPr>
              <a:t>1</a:t>
            </a:r>
            <a:endParaRPr lang="en-US" altLang="zh-CN" sz="2940" b="1">
              <a:solidFill>
                <a:srgbClr val="0070C0"/>
              </a:solidFill>
              <a:latin typeface="微软雅黑" panose="020B0503020204020204" pitchFamily="34" charset="-122"/>
              <a:ea typeface="微软雅黑" panose="020B0503020204020204" pitchFamily="34" charset="-122"/>
            </a:endParaRPr>
          </a:p>
        </p:txBody>
      </p:sp>
      <p:sp>
        <p:nvSpPr>
          <p:cNvPr id="65" name="KSO_Shape"/>
          <p:cNvSpPr>
            <a:spLocks noChangeAspect="1"/>
          </p:cNvSpPr>
          <p:nvPr>
            <p:custDataLst>
              <p:tags r:id="rId2"/>
            </p:custDataLst>
          </p:nvPr>
        </p:nvSpPr>
        <p:spPr bwMode="auto">
          <a:xfrm>
            <a:off x="6264910" y="1111885"/>
            <a:ext cx="292735" cy="236855"/>
          </a:xfrm>
          <a:custGeom>
            <a:avLst/>
            <a:gdLst>
              <a:gd name="T0" fmla="*/ 424099885 w 6436"/>
              <a:gd name="T1" fmla="*/ 423983062 h 5397"/>
              <a:gd name="T2" fmla="*/ 424099885 w 6436"/>
              <a:gd name="T3" fmla="*/ 423983062 h 5397"/>
              <a:gd name="T4" fmla="*/ 424099885 w 6436"/>
              <a:gd name="T5" fmla="*/ 423983062 h 5397"/>
              <a:gd name="T6" fmla="*/ 424099885 w 6436"/>
              <a:gd name="T7" fmla="*/ 423983062 h 5397"/>
              <a:gd name="T8" fmla="*/ 424099885 w 6436"/>
              <a:gd name="T9" fmla="*/ 423983062 h 5397"/>
              <a:gd name="T10" fmla="*/ 424099885 w 6436"/>
              <a:gd name="T11" fmla="*/ 423983062 h 5397"/>
              <a:gd name="T12" fmla="*/ 424099885 w 6436"/>
              <a:gd name="T13" fmla="*/ 423983062 h 5397"/>
              <a:gd name="T14" fmla="*/ 424099885 w 6436"/>
              <a:gd name="T15" fmla="*/ 423983062 h 5397"/>
              <a:gd name="T16" fmla="*/ 424099885 w 6436"/>
              <a:gd name="T17" fmla="*/ 423983062 h 5397"/>
              <a:gd name="T18" fmla="*/ 424099885 w 6436"/>
              <a:gd name="T19" fmla="*/ 423983062 h 5397"/>
              <a:gd name="T20" fmla="*/ 424099885 w 6436"/>
              <a:gd name="T21" fmla="*/ 423983062 h 5397"/>
              <a:gd name="T22" fmla="*/ 424099885 w 6436"/>
              <a:gd name="T23" fmla="*/ 423983062 h 5397"/>
              <a:gd name="T24" fmla="*/ 424099885 w 6436"/>
              <a:gd name="T25" fmla="*/ 423983062 h 5397"/>
              <a:gd name="T26" fmla="*/ 424099885 w 6436"/>
              <a:gd name="T27" fmla="*/ 423983062 h 5397"/>
              <a:gd name="T28" fmla="*/ 424099885 w 6436"/>
              <a:gd name="T29" fmla="*/ 423983062 h 5397"/>
              <a:gd name="T30" fmla="*/ 424099885 w 6436"/>
              <a:gd name="T31" fmla="*/ 423983062 h 5397"/>
              <a:gd name="T32" fmla="*/ 424099885 w 6436"/>
              <a:gd name="T33" fmla="*/ 423983062 h 53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436" h="5397">
                <a:moveTo>
                  <a:pt x="0" y="2017"/>
                </a:moveTo>
                <a:lnTo>
                  <a:pt x="3141" y="2017"/>
                </a:lnTo>
                <a:lnTo>
                  <a:pt x="3821" y="2698"/>
                </a:lnTo>
                <a:lnTo>
                  <a:pt x="3141" y="3379"/>
                </a:lnTo>
                <a:lnTo>
                  <a:pt x="0" y="3379"/>
                </a:lnTo>
                <a:lnTo>
                  <a:pt x="0" y="2017"/>
                </a:lnTo>
                <a:close/>
                <a:moveTo>
                  <a:pt x="2775" y="4434"/>
                </a:moveTo>
                <a:lnTo>
                  <a:pt x="4510" y="2698"/>
                </a:lnTo>
                <a:lnTo>
                  <a:pt x="2775" y="963"/>
                </a:lnTo>
                <a:lnTo>
                  <a:pt x="3737" y="0"/>
                </a:lnTo>
                <a:lnTo>
                  <a:pt x="5473" y="1736"/>
                </a:lnTo>
                <a:lnTo>
                  <a:pt x="6436" y="2698"/>
                </a:lnTo>
                <a:lnTo>
                  <a:pt x="5473" y="3661"/>
                </a:lnTo>
                <a:lnTo>
                  <a:pt x="3737" y="5397"/>
                </a:lnTo>
                <a:lnTo>
                  <a:pt x="2775" y="4434"/>
                </a:lnTo>
                <a:close/>
              </a:path>
            </a:pathLst>
          </a:cu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205" b="1">
              <a:latin typeface="微软雅黑" panose="020B0503020204020204" pitchFamily="34" charset="-122"/>
              <a:ea typeface="微软雅黑" panose="020B0503020204020204" pitchFamily="34" charset="-122"/>
            </a:endParaRPr>
          </a:p>
        </p:txBody>
      </p:sp>
      <p:sp>
        <p:nvSpPr>
          <p:cNvPr id="8" name="椭圆 7"/>
          <p:cNvSpPr/>
          <p:nvPr>
            <p:custDataLst>
              <p:tags r:id="rId3"/>
            </p:custDataLst>
          </p:nvPr>
        </p:nvSpPr>
        <p:spPr>
          <a:xfrm>
            <a:off x="5361305" y="1896745"/>
            <a:ext cx="670560" cy="653415"/>
          </a:xfrm>
          <a:prstGeom prst="ellipse">
            <a:avLst/>
          </a:pr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fontScale="90000"/>
          </a:bodyPr>
          <a:p>
            <a:pPr algn="ctr" eaLnBrk="1" fontAlgn="auto" hangingPunct="1">
              <a:spcBef>
                <a:spcPts val="0"/>
              </a:spcBef>
              <a:spcAft>
                <a:spcPts val="0"/>
              </a:spcAft>
              <a:buClrTx/>
              <a:buSzTx/>
              <a:buFontTx/>
              <a:defRPr/>
            </a:pPr>
            <a:r>
              <a:rPr lang="en-US" altLang="zh-CN" sz="2940" b="1">
                <a:solidFill>
                  <a:srgbClr val="0070C0"/>
                </a:solidFill>
                <a:latin typeface="微软雅黑" panose="020B0503020204020204" pitchFamily="34" charset="-122"/>
                <a:ea typeface="微软雅黑" panose="020B0503020204020204" pitchFamily="34" charset="-122"/>
              </a:rPr>
              <a:t>2</a:t>
            </a:r>
            <a:endParaRPr lang="en-US" altLang="zh-CN" sz="2940" b="1">
              <a:solidFill>
                <a:srgbClr val="0070C0"/>
              </a:solidFill>
              <a:latin typeface="微软雅黑" panose="020B0503020204020204" pitchFamily="34" charset="-122"/>
              <a:ea typeface="微软雅黑" panose="020B0503020204020204" pitchFamily="34" charset="-122"/>
            </a:endParaRPr>
          </a:p>
        </p:txBody>
      </p:sp>
      <p:sp>
        <p:nvSpPr>
          <p:cNvPr id="12" name="椭圆 11"/>
          <p:cNvSpPr/>
          <p:nvPr>
            <p:custDataLst>
              <p:tags r:id="rId4"/>
            </p:custDataLst>
          </p:nvPr>
        </p:nvSpPr>
        <p:spPr>
          <a:xfrm>
            <a:off x="5361305" y="2875915"/>
            <a:ext cx="670560" cy="652145"/>
          </a:xfrm>
          <a:prstGeom prst="ellipse">
            <a:avLst/>
          </a:pr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fontScale="90000"/>
          </a:bodyPr>
          <a:p>
            <a:pPr algn="ctr" eaLnBrk="1" fontAlgn="auto" hangingPunct="1">
              <a:spcBef>
                <a:spcPts val="0"/>
              </a:spcBef>
              <a:spcAft>
                <a:spcPts val="0"/>
              </a:spcAft>
              <a:defRPr/>
            </a:pPr>
            <a:r>
              <a:rPr lang="en-US" altLang="zh-CN" sz="2940" b="1">
                <a:solidFill>
                  <a:srgbClr val="0070C0"/>
                </a:solidFill>
                <a:latin typeface="微软雅黑" panose="020B0503020204020204" pitchFamily="34" charset="-122"/>
                <a:ea typeface="微软雅黑" panose="020B0503020204020204" pitchFamily="34" charset="-122"/>
              </a:rPr>
              <a:t>3</a:t>
            </a:r>
            <a:endParaRPr lang="en-US" altLang="zh-CN" sz="2520" b="1">
              <a:solidFill>
                <a:srgbClr val="0070C0"/>
              </a:solidFill>
              <a:latin typeface="微软雅黑" panose="020B0503020204020204" pitchFamily="34" charset="-122"/>
              <a:ea typeface="微软雅黑" panose="020B0503020204020204" pitchFamily="34" charset="-122"/>
            </a:endParaRPr>
          </a:p>
        </p:txBody>
      </p:sp>
      <p:sp>
        <p:nvSpPr>
          <p:cNvPr id="16" name="KSO_Shape"/>
          <p:cNvSpPr>
            <a:spLocks noChangeAspect="1"/>
          </p:cNvSpPr>
          <p:nvPr>
            <p:custDataLst>
              <p:tags r:id="rId5"/>
            </p:custDataLst>
          </p:nvPr>
        </p:nvSpPr>
        <p:spPr bwMode="auto">
          <a:xfrm>
            <a:off x="6264910" y="2089150"/>
            <a:ext cx="290195" cy="235585"/>
          </a:xfrm>
          <a:custGeom>
            <a:avLst/>
            <a:gdLst>
              <a:gd name="T0" fmla="*/ 424099885 w 6436"/>
              <a:gd name="T1" fmla="*/ 423983062 h 5397"/>
              <a:gd name="T2" fmla="*/ 424099885 w 6436"/>
              <a:gd name="T3" fmla="*/ 423983062 h 5397"/>
              <a:gd name="T4" fmla="*/ 424099885 w 6436"/>
              <a:gd name="T5" fmla="*/ 423983062 h 5397"/>
              <a:gd name="T6" fmla="*/ 424099885 w 6436"/>
              <a:gd name="T7" fmla="*/ 423983062 h 5397"/>
              <a:gd name="T8" fmla="*/ 424099885 w 6436"/>
              <a:gd name="T9" fmla="*/ 423983062 h 5397"/>
              <a:gd name="T10" fmla="*/ 424099885 w 6436"/>
              <a:gd name="T11" fmla="*/ 423983062 h 5397"/>
              <a:gd name="T12" fmla="*/ 424099885 w 6436"/>
              <a:gd name="T13" fmla="*/ 423983062 h 5397"/>
              <a:gd name="T14" fmla="*/ 424099885 w 6436"/>
              <a:gd name="T15" fmla="*/ 423983062 h 5397"/>
              <a:gd name="T16" fmla="*/ 424099885 w 6436"/>
              <a:gd name="T17" fmla="*/ 423983062 h 5397"/>
              <a:gd name="T18" fmla="*/ 424099885 w 6436"/>
              <a:gd name="T19" fmla="*/ 423983062 h 5397"/>
              <a:gd name="T20" fmla="*/ 424099885 w 6436"/>
              <a:gd name="T21" fmla="*/ 423983062 h 5397"/>
              <a:gd name="T22" fmla="*/ 424099885 w 6436"/>
              <a:gd name="T23" fmla="*/ 423983062 h 5397"/>
              <a:gd name="T24" fmla="*/ 424099885 w 6436"/>
              <a:gd name="T25" fmla="*/ 423983062 h 5397"/>
              <a:gd name="T26" fmla="*/ 424099885 w 6436"/>
              <a:gd name="T27" fmla="*/ 423983062 h 5397"/>
              <a:gd name="T28" fmla="*/ 424099885 w 6436"/>
              <a:gd name="T29" fmla="*/ 423983062 h 5397"/>
              <a:gd name="T30" fmla="*/ 424099885 w 6436"/>
              <a:gd name="T31" fmla="*/ 423983062 h 5397"/>
              <a:gd name="T32" fmla="*/ 424099885 w 6436"/>
              <a:gd name="T33" fmla="*/ 423983062 h 53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436" h="5397">
                <a:moveTo>
                  <a:pt x="0" y="2017"/>
                </a:moveTo>
                <a:lnTo>
                  <a:pt x="3141" y="2017"/>
                </a:lnTo>
                <a:lnTo>
                  <a:pt x="3821" y="2698"/>
                </a:lnTo>
                <a:lnTo>
                  <a:pt x="3141" y="3379"/>
                </a:lnTo>
                <a:lnTo>
                  <a:pt x="0" y="3379"/>
                </a:lnTo>
                <a:lnTo>
                  <a:pt x="0" y="2017"/>
                </a:lnTo>
                <a:close/>
                <a:moveTo>
                  <a:pt x="2775" y="4434"/>
                </a:moveTo>
                <a:lnTo>
                  <a:pt x="4510" y="2698"/>
                </a:lnTo>
                <a:lnTo>
                  <a:pt x="2775" y="963"/>
                </a:lnTo>
                <a:lnTo>
                  <a:pt x="3737" y="0"/>
                </a:lnTo>
                <a:lnTo>
                  <a:pt x="5473" y="1736"/>
                </a:lnTo>
                <a:lnTo>
                  <a:pt x="6436" y="2698"/>
                </a:lnTo>
                <a:lnTo>
                  <a:pt x="5473" y="3661"/>
                </a:lnTo>
                <a:lnTo>
                  <a:pt x="3737" y="5397"/>
                </a:lnTo>
                <a:lnTo>
                  <a:pt x="2775" y="4434"/>
                </a:lnTo>
                <a:close/>
              </a:path>
            </a:pathLst>
          </a:cu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sz="2205" b="1">
              <a:latin typeface="微软雅黑" panose="020B0503020204020204" pitchFamily="34" charset="-122"/>
              <a:ea typeface="微软雅黑" panose="020B0503020204020204" pitchFamily="34" charset="-122"/>
            </a:endParaRPr>
          </a:p>
        </p:txBody>
      </p:sp>
      <p:sp>
        <p:nvSpPr>
          <p:cNvPr id="18" name="KSO_Shape"/>
          <p:cNvSpPr>
            <a:spLocks noChangeAspect="1"/>
          </p:cNvSpPr>
          <p:nvPr>
            <p:custDataLst>
              <p:tags r:id="rId6"/>
            </p:custDataLst>
          </p:nvPr>
        </p:nvSpPr>
        <p:spPr bwMode="auto">
          <a:xfrm>
            <a:off x="6264910" y="3068955"/>
            <a:ext cx="290195" cy="236855"/>
          </a:xfrm>
          <a:custGeom>
            <a:avLst/>
            <a:gdLst>
              <a:gd name="T0" fmla="*/ 424099885 w 6436"/>
              <a:gd name="T1" fmla="*/ 423983062 h 5397"/>
              <a:gd name="T2" fmla="*/ 424099885 w 6436"/>
              <a:gd name="T3" fmla="*/ 423983062 h 5397"/>
              <a:gd name="T4" fmla="*/ 424099885 w 6436"/>
              <a:gd name="T5" fmla="*/ 423983062 h 5397"/>
              <a:gd name="T6" fmla="*/ 424099885 w 6436"/>
              <a:gd name="T7" fmla="*/ 423983062 h 5397"/>
              <a:gd name="T8" fmla="*/ 424099885 w 6436"/>
              <a:gd name="T9" fmla="*/ 423983062 h 5397"/>
              <a:gd name="T10" fmla="*/ 424099885 w 6436"/>
              <a:gd name="T11" fmla="*/ 423983062 h 5397"/>
              <a:gd name="T12" fmla="*/ 424099885 w 6436"/>
              <a:gd name="T13" fmla="*/ 423983062 h 5397"/>
              <a:gd name="T14" fmla="*/ 424099885 w 6436"/>
              <a:gd name="T15" fmla="*/ 423983062 h 5397"/>
              <a:gd name="T16" fmla="*/ 424099885 w 6436"/>
              <a:gd name="T17" fmla="*/ 423983062 h 5397"/>
              <a:gd name="T18" fmla="*/ 424099885 w 6436"/>
              <a:gd name="T19" fmla="*/ 423983062 h 5397"/>
              <a:gd name="T20" fmla="*/ 424099885 w 6436"/>
              <a:gd name="T21" fmla="*/ 423983062 h 5397"/>
              <a:gd name="T22" fmla="*/ 424099885 w 6436"/>
              <a:gd name="T23" fmla="*/ 423983062 h 5397"/>
              <a:gd name="T24" fmla="*/ 424099885 w 6436"/>
              <a:gd name="T25" fmla="*/ 423983062 h 5397"/>
              <a:gd name="T26" fmla="*/ 424099885 w 6436"/>
              <a:gd name="T27" fmla="*/ 423983062 h 5397"/>
              <a:gd name="T28" fmla="*/ 424099885 w 6436"/>
              <a:gd name="T29" fmla="*/ 423983062 h 5397"/>
              <a:gd name="T30" fmla="*/ 424099885 w 6436"/>
              <a:gd name="T31" fmla="*/ 423983062 h 5397"/>
              <a:gd name="T32" fmla="*/ 424099885 w 6436"/>
              <a:gd name="T33" fmla="*/ 423983062 h 53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436" h="5397">
                <a:moveTo>
                  <a:pt x="0" y="2017"/>
                </a:moveTo>
                <a:lnTo>
                  <a:pt x="3141" y="2017"/>
                </a:lnTo>
                <a:lnTo>
                  <a:pt x="3821" y="2698"/>
                </a:lnTo>
                <a:lnTo>
                  <a:pt x="3141" y="3379"/>
                </a:lnTo>
                <a:lnTo>
                  <a:pt x="0" y="3379"/>
                </a:lnTo>
                <a:lnTo>
                  <a:pt x="0" y="2017"/>
                </a:lnTo>
                <a:close/>
                <a:moveTo>
                  <a:pt x="2775" y="4434"/>
                </a:moveTo>
                <a:lnTo>
                  <a:pt x="4510" y="2698"/>
                </a:lnTo>
                <a:lnTo>
                  <a:pt x="2775" y="963"/>
                </a:lnTo>
                <a:lnTo>
                  <a:pt x="3737" y="0"/>
                </a:lnTo>
                <a:lnTo>
                  <a:pt x="5473" y="1736"/>
                </a:lnTo>
                <a:lnTo>
                  <a:pt x="6436" y="2698"/>
                </a:lnTo>
                <a:lnTo>
                  <a:pt x="5473" y="3661"/>
                </a:lnTo>
                <a:lnTo>
                  <a:pt x="3737" y="5397"/>
                </a:lnTo>
                <a:lnTo>
                  <a:pt x="2775" y="4434"/>
                </a:lnTo>
                <a:close/>
              </a:path>
            </a:pathLst>
          </a:cu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sz="2205" b="1">
              <a:latin typeface="微软雅黑" panose="020B0503020204020204" pitchFamily="34" charset="-122"/>
              <a:ea typeface="微软雅黑" panose="020B0503020204020204" pitchFamily="34" charset="-122"/>
            </a:endParaRPr>
          </a:p>
        </p:txBody>
      </p:sp>
      <p:sp>
        <p:nvSpPr>
          <p:cNvPr id="19" name="文本框 18"/>
          <p:cNvSpPr txBox="1"/>
          <p:nvPr/>
        </p:nvSpPr>
        <p:spPr>
          <a:xfrm>
            <a:off x="6769100" y="1874520"/>
            <a:ext cx="5538470" cy="601665"/>
          </a:xfrm>
          <a:prstGeom prst="round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p>
            <a:pPr algn="dist"/>
            <a:r>
              <a:rPr lang="zh-CN" altLang="en-US" sz="2935" b="1" spc="200" dirty="0">
                <a:solidFill>
                  <a:srgbClr val="0062A6"/>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医疗机构设置规划</a:t>
            </a:r>
            <a:endParaRPr lang="zh-CN" altLang="en-US" sz="2940" b="1" dirty="0">
              <a:solidFill>
                <a:srgbClr val="0062A6"/>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0" name="文本框 19"/>
          <p:cNvSpPr txBox="1"/>
          <p:nvPr/>
        </p:nvSpPr>
        <p:spPr>
          <a:xfrm>
            <a:off x="6769100" y="2849245"/>
            <a:ext cx="5538470" cy="601665"/>
          </a:xfrm>
          <a:prstGeom prst="round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p>
            <a:pPr algn="dist"/>
            <a:r>
              <a:rPr lang="zh-CN" altLang="en-US" sz="2935" b="1" dirty="0">
                <a:solidFill>
                  <a:srgbClr val="0062A6"/>
                </a:solidFill>
                <a:latin typeface="微软雅黑" panose="020B0503020204020204" pitchFamily="34" charset="-122"/>
                <a:ea typeface="微软雅黑" panose="020B0503020204020204" pitchFamily="34" charset="-122"/>
                <a:cs typeface="微软雅黑" panose="020B0503020204020204" pitchFamily="34" charset="-122"/>
                <a:sym typeface="+mn-lt"/>
              </a:rPr>
              <a:t>分级诊疗体系建设</a:t>
            </a:r>
            <a:endParaRPr lang="zh-CN" altLang="en-US" sz="2935" b="1" dirty="0">
              <a:solidFill>
                <a:srgbClr val="0062A6"/>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2" name="椭圆 1"/>
          <p:cNvSpPr/>
          <p:nvPr>
            <p:custDataLst>
              <p:tags r:id="rId7"/>
            </p:custDataLst>
          </p:nvPr>
        </p:nvSpPr>
        <p:spPr>
          <a:xfrm>
            <a:off x="5361305" y="3853815"/>
            <a:ext cx="670560" cy="652145"/>
          </a:xfrm>
          <a:prstGeom prst="ellipse">
            <a:avLst/>
          </a:pr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p>
            <a:pPr algn="ctr" eaLnBrk="1" fontAlgn="auto" hangingPunct="1">
              <a:spcBef>
                <a:spcPts val="0"/>
              </a:spcBef>
              <a:spcAft>
                <a:spcPts val="0"/>
              </a:spcAft>
              <a:defRPr/>
            </a:pPr>
            <a:r>
              <a:rPr lang="en-US" altLang="zh-CN" sz="2520" b="1">
                <a:solidFill>
                  <a:srgbClr val="0070C0"/>
                </a:solidFill>
                <a:latin typeface="微软雅黑" panose="020B0503020204020204" pitchFamily="34" charset="-122"/>
                <a:ea typeface="微软雅黑" panose="020B0503020204020204" pitchFamily="34" charset="-122"/>
              </a:rPr>
              <a:t>4</a:t>
            </a:r>
            <a:endParaRPr lang="en-US" altLang="zh-CN" sz="2520" b="1">
              <a:solidFill>
                <a:srgbClr val="0070C0"/>
              </a:solidFill>
              <a:latin typeface="微软雅黑" panose="020B0503020204020204" pitchFamily="34" charset="-122"/>
              <a:ea typeface="微软雅黑" panose="020B0503020204020204" pitchFamily="34" charset="-122"/>
            </a:endParaRPr>
          </a:p>
        </p:txBody>
      </p:sp>
      <p:sp>
        <p:nvSpPr>
          <p:cNvPr id="4" name="KSO_Shape"/>
          <p:cNvSpPr>
            <a:spLocks noChangeAspect="1"/>
          </p:cNvSpPr>
          <p:nvPr>
            <p:custDataLst>
              <p:tags r:id="rId8"/>
            </p:custDataLst>
          </p:nvPr>
        </p:nvSpPr>
        <p:spPr bwMode="auto">
          <a:xfrm>
            <a:off x="6264910" y="4044950"/>
            <a:ext cx="290195" cy="236855"/>
          </a:xfrm>
          <a:custGeom>
            <a:avLst/>
            <a:gdLst>
              <a:gd name="T0" fmla="*/ 424099885 w 6436"/>
              <a:gd name="T1" fmla="*/ 423983062 h 5397"/>
              <a:gd name="T2" fmla="*/ 424099885 w 6436"/>
              <a:gd name="T3" fmla="*/ 423983062 h 5397"/>
              <a:gd name="T4" fmla="*/ 424099885 w 6436"/>
              <a:gd name="T5" fmla="*/ 423983062 h 5397"/>
              <a:gd name="T6" fmla="*/ 424099885 w 6436"/>
              <a:gd name="T7" fmla="*/ 423983062 h 5397"/>
              <a:gd name="T8" fmla="*/ 424099885 w 6436"/>
              <a:gd name="T9" fmla="*/ 423983062 h 5397"/>
              <a:gd name="T10" fmla="*/ 424099885 w 6436"/>
              <a:gd name="T11" fmla="*/ 423983062 h 5397"/>
              <a:gd name="T12" fmla="*/ 424099885 w 6436"/>
              <a:gd name="T13" fmla="*/ 423983062 h 5397"/>
              <a:gd name="T14" fmla="*/ 424099885 w 6436"/>
              <a:gd name="T15" fmla="*/ 423983062 h 5397"/>
              <a:gd name="T16" fmla="*/ 424099885 w 6436"/>
              <a:gd name="T17" fmla="*/ 423983062 h 5397"/>
              <a:gd name="T18" fmla="*/ 424099885 w 6436"/>
              <a:gd name="T19" fmla="*/ 423983062 h 5397"/>
              <a:gd name="T20" fmla="*/ 424099885 w 6436"/>
              <a:gd name="T21" fmla="*/ 423983062 h 5397"/>
              <a:gd name="T22" fmla="*/ 424099885 w 6436"/>
              <a:gd name="T23" fmla="*/ 423983062 h 5397"/>
              <a:gd name="T24" fmla="*/ 424099885 w 6436"/>
              <a:gd name="T25" fmla="*/ 423983062 h 5397"/>
              <a:gd name="T26" fmla="*/ 424099885 w 6436"/>
              <a:gd name="T27" fmla="*/ 423983062 h 5397"/>
              <a:gd name="T28" fmla="*/ 424099885 w 6436"/>
              <a:gd name="T29" fmla="*/ 423983062 h 5397"/>
              <a:gd name="T30" fmla="*/ 424099885 w 6436"/>
              <a:gd name="T31" fmla="*/ 423983062 h 5397"/>
              <a:gd name="T32" fmla="*/ 424099885 w 6436"/>
              <a:gd name="T33" fmla="*/ 423983062 h 53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436" h="5397">
                <a:moveTo>
                  <a:pt x="0" y="2017"/>
                </a:moveTo>
                <a:lnTo>
                  <a:pt x="3141" y="2017"/>
                </a:lnTo>
                <a:lnTo>
                  <a:pt x="3821" y="2698"/>
                </a:lnTo>
                <a:lnTo>
                  <a:pt x="3141" y="3379"/>
                </a:lnTo>
                <a:lnTo>
                  <a:pt x="0" y="3379"/>
                </a:lnTo>
                <a:lnTo>
                  <a:pt x="0" y="2017"/>
                </a:lnTo>
                <a:close/>
                <a:moveTo>
                  <a:pt x="2775" y="4434"/>
                </a:moveTo>
                <a:lnTo>
                  <a:pt x="4510" y="2698"/>
                </a:lnTo>
                <a:lnTo>
                  <a:pt x="2775" y="963"/>
                </a:lnTo>
                <a:lnTo>
                  <a:pt x="3737" y="0"/>
                </a:lnTo>
                <a:lnTo>
                  <a:pt x="5473" y="1736"/>
                </a:lnTo>
                <a:lnTo>
                  <a:pt x="6436" y="2698"/>
                </a:lnTo>
                <a:lnTo>
                  <a:pt x="5473" y="3661"/>
                </a:lnTo>
                <a:lnTo>
                  <a:pt x="3737" y="5397"/>
                </a:lnTo>
                <a:lnTo>
                  <a:pt x="2775" y="4434"/>
                </a:lnTo>
                <a:close/>
              </a:path>
            </a:pathLst>
          </a:cu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sz="2205" b="1">
              <a:latin typeface="微软雅黑" panose="020B0503020204020204" pitchFamily="34" charset="-122"/>
              <a:ea typeface="微软雅黑" panose="020B0503020204020204" pitchFamily="34" charset="-122"/>
            </a:endParaRPr>
          </a:p>
        </p:txBody>
      </p:sp>
      <p:sp>
        <p:nvSpPr>
          <p:cNvPr id="5" name="文本框 4"/>
          <p:cNvSpPr txBox="1"/>
          <p:nvPr/>
        </p:nvSpPr>
        <p:spPr>
          <a:xfrm>
            <a:off x="6769100" y="3830320"/>
            <a:ext cx="5588000" cy="601665"/>
          </a:xfrm>
          <a:prstGeom prst="round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p>
            <a:pPr algn="dist"/>
            <a:r>
              <a:rPr lang="zh-CN" altLang="en-US" sz="2935" b="1" dirty="0">
                <a:solidFill>
                  <a:srgbClr val="0062A6"/>
                </a:solidFill>
                <a:latin typeface="微软雅黑" panose="020B0503020204020204" pitchFamily="34" charset="-122"/>
                <a:ea typeface="微软雅黑" panose="020B0503020204020204" pitchFamily="34" charset="-122"/>
                <a:cs typeface="微软雅黑" panose="020B0503020204020204" pitchFamily="34" charset="-122"/>
                <a:sym typeface="+mn-lt"/>
              </a:rPr>
              <a:t>促进合理医疗检查</a:t>
            </a:r>
            <a:endParaRPr lang="zh-CN" altLang="en-US" sz="2935" b="1" dirty="0">
              <a:solidFill>
                <a:srgbClr val="0062A6"/>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6" name="椭圆 5"/>
          <p:cNvSpPr/>
          <p:nvPr>
            <p:custDataLst>
              <p:tags r:id="rId9"/>
            </p:custDataLst>
          </p:nvPr>
        </p:nvSpPr>
        <p:spPr>
          <a:xfrm>
            <a:off x="5361305" y="4831715"/>
            <a:ext cx="670560" cy="652145"/>
          </a:xfrm>
          <a:prstGeom prst="ellipse">
            <a:avLst/>
          </a:prstGeom>
          <a:solidFill>
            <a:srgbClr val="F2F2F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p>
            <a:pPr algn="ctr" eaLnBrk="1" fontAlgn="auto" hangingPunct="1">
              <a:spcBef>
                <a:spcPts val="0"/>
              </a:spcBef>
              <a:spcAft>
                <a:spcPts val="0"/>
              </a:spcAft>
              <a:defRPr/>
            </a:pPr>
            <a:r>
              <a:rPr lang="en-US" altLang="zh-CN" sz="2520" b="1">
                <a:solidFill>
                  <a:srgbClr val="0070C0"/>
                </a:solidFill>
                <a:latin typeface="微软雅黑" panose="020B0503020204020204" pitchFamily="34" charset="-122"/>
                <a:ea typeface="微软雅黑" panose="020B0503020204020204" pitchFamily="34" charset="-122"/>
              </a:rPr>
              <a:t>5</a:t>
            </a:r>
            <a:endParaRPr lang="en-US" altLang="zh-CN" sz="2520" b="1">
              <a:solidFill>
                <a:srgbClr val="0070C0"/>
              </a:solidFill>
              <a:latin typeface="微软雅黑" panose="020B0503020204020204" pitchFamily="34" charset="-122"/>
              <a:ea typeface="微软雅黑" panose="020B0503020204020204" pitchFamily="34" charset="-122"/>
            </a:endParaRPr>
          </a:p>
        </p:txBody>
      </p:sp>
      <p:sp>
        <p:nvSpPr>
          <p:cNvPr id="9" name="KSO_Shape"/>
          <p:cNvSpPr>
            <a:spLocks noChangeAspect="1"/>
          </p:cNvSpPr>
          <p:nvPr>
            <p:custDataLst>
              <p:tags r:id="rId10"/>
            </p:custDataLst>
          </p:nvPr>
        </p:nvSpPr>
        <p:spPr bwMode="auto">
          <a:xfrm>
            <a:off x="6264910" y="5025390"/>
            <a:ext cx="290195" cy="236855"/>
          </a:xfrm>
          <a:custGeom>
            <a:avLst/>
            <a:gdLst>
              <a:gd name="T0" fmla="*/ 424099885 w 6436"/>
              <a:gd name="T1" fmla="*/ 423983062 h 5397"/>
              <a:gd name="T2" fmla="*/ 424099885 w 6436"/>
              <a:gd name="T3" fmla="*/ 423983062 h 5397"/>
              <a:gd name="T4" fmla="*/ 424099885 w 6436"/>
              <a:gd name="T5" fmla="*/ 423983062 h 5397"/>
              <a:gd name="T6" fmla="*/ 424099885 w 6436"/>
              <a:gd name="T7" fmla="*/ 423983062 h 5397"/>
              <a:gd name="T8" fmla="*/ 424099885 w 6436"/>
              <a:gd name="T9" fmla="*/ 423983062 h 5397"/>
              <a:gd name="T10" fmla="*/ 424099885 w 6436"/>
              <a:gd name="T11" fmla="*/ 423983062 h 5397"/>
              <a:gd name="T12" fmla="*/ 424099885 w 6436"/>
              <a:gd name="T13" fmla="*/ 423983062 h 5397"/>
              <a:gd name="T14" fmla="*/ 424099885 w 6436"/>
              <a:gd name="T15" fmla="*/ 423983062 h 5397"/>
              <a:gd name="T16" fmla="*/ 424099885 w 6436"/>
              <a:gd name="T17" fmla="*/ 423983062 h 5397"/>
              <a:gd name="T18" fmla="*/ 424099885 w 6436"/>
              <a:gd name="T19" fmla="*/ 423983062 h 5397"/>
              <a:gd name="T20" fmla="*/ 424099885 w 6436"/>
              <a:gd name="T21" fmla="*/ 423983062 h 5397"/>
              <a:gd name="T22" fmla="*/ 424099885 w 6436"/>
              <a:gd name="T23" fmla="*/ 423983062 h 5397"/>
              <a:gd name="T24" fmla="*/ 424099885 w 6436"/>
              <a:gd name="T25" fmla="*/ 423983062 h 5397"/>
              <a:gd name="T26" fmla="*/ 424099885 w 6436"/>
              <a:gd name="T27" fmla="*/ 423983062 h 5397"/>
              <a:gd name="T28" fmla="*/ 424099885 w 6436"/>
              <a:gd name="T29" fmla="*/ 423983062 h 5397"/>
              <a:gd name="T30" fmla="*/ 424099885 w 6436"/>
              <a:gd name="T31" fmla="*/ 423983062 h 5397"/>
              <a:gd name="T32" fmla="*/ 424099885 w 6436"/>
              <a:gd name="T33" fmla="*/ 423983062 h 539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436" h="5397">
                <a:moveTo>
                  <a:pt x="0" y="2017"/>
                </a:moveTo>
                <a:lnTo>
                  <a:pt x="3141" y="2017"/>
                </a:lnTo>
                <a:lnTo>
                  <a:pt x="3821" y="2698"/>
                </a:lnTo>
                <a:lnTo>
                  <a:pt x="3141" y="3379"/>
                </a:lnTo>
                <a:lnTo>
                  <a:pt x="0" y="3379"/>
                </a:lnTo>
                <a:lnTo>
                  <a:pt x="0" y="2017"/>
                </a:lnTo>
                <a:close/>
                <a:moveTo>
                  <a:pt x="2775" y="4434"/>
                </a:moveTo>
                <a:lnTo>
                  <a:pt x="4510" y="2698"/>
                </a:lnTo>
                <a:lnTo>
                  <a:pt x="2775" y="963"/>
                </a:lnTo>
                <a:lnTo>
                  <a:pt x="3737" y="0"/>
                </a:lnTo>
                <a:lnTo>
                  <a:pt x="5473" y="1736"/>
                </a:lnTo>
                <a:lnTo>
                  <a:pt x="6436" y="2698"/>
                </a:lnTo>
                <a:lnTo>
                  <a:pt x="5473" y="3661"/>
                </a:lnTo>
                <a:lnTo>
                  <a:pt x="3737" y="5397"/>
                </a:lnTo>
                <a:lnTo>
                  <a:pt x="2775" y="4434"/>
                </a:lnTo>
                <a:close/>
              </a:path>
            </a:pathLst>
          </a:cu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eaLnBrk="1" fontAlgn="auto" hangingPunct="1">
              <a:spcBef>
                <a:spcPts val="0"/>
              </a:spcBef>
              <a:spcAft>
                <a:spcPts val="0"/>
              </a:spcAft>
              <a:defRPr/>
            </a:pPr>
            <a:endParaRPr lang="zh-CN" altLang="en-US" sz="2205" b="1">
              <a:latin typeface="微软雅黑" panose="020B0503020204020204" pitchFamily="34" charset="-122"/>
              <a:ea typeface="微软雅黑" panose="020B0503020204020204" pitchFamily="34" charset="-122"/>
            </a:endParaRPr>
          </a:p>
        </p:txBody>
      </p:sp>
      <p:sp>
        <p:nvSpPr>
          <p:cNvPr id="10" name="文本框 9"/>
          <p:cNvSpPr txBox="1"/>
          <p:nvPr/>
        </p:nvSpPr>
        <p:spPr>
          <a:xfrm>
            <a:off x="6769100" y="4806315"/>
            <a:ext cx="5587365" cy="601705"/>
          </a:xfrm>
          <a:prstGeom prst="round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p>
            <a:pPr algn="dist"/>
            <a:r>
              <a:rPr lang="zh-CN" altLang="en-US" sz="2935" b="1" dirty="0">
                <a:solidFill>
                  <a:srgbClr val="0062A6"/>
                </a:solidFill>
                <a:latin typeface="微软雅黑" panose="020B0503020204020204" pitchFamily="34" charset="-122"/>
                <a:ea typeface="微软雅黑" panose="020B0503020204020204" pitchFamily="34" charset="-122"/>
                <a:cs typeface="微软雅黑" panose="020B0503020204020204" pitchFamily="34" charset="-122"/>
                <a:sym typeface="+mn-lt"/>
              </a:rPr>
              <a:t>公立医院高质量发展与绩效考核</a:t>
            </a:r>
            <a:endParaRPr lang="zh-CN" altLang="en-US" sz="2935" b="1" dirty="0">
              <a:solidFill>
                <a:srgbClr val="0062A6"/>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11" name="文本框 10"/>
          <p:cNvSpPr txBox="1"/>
          <p:nvPr/>
        </p:nvSpPr>
        <p:spPr>
          <a:xfrm>
            <a:off x="6769100" y="897255"/>
            <a:ext cx="5445125" cy="601667"/>
          </a:xfrm>
          <a:prstGeom prst="roundRect">
            <a:avLst/>
          </a:prstGeom>
          <a:solidFill>
            <a:schemeClr val="bg1">
              <a:lumMod val="95000"/>
            </a:schemeClr>
          </a:solidFill>
          <a:effectLst>
            <a:outerShdw blurRad="63500" sx="102000" sy="102000" algn="ctr" rotWithShape="0">
              <a:prstClr val="black">
                <a:alpha val="40000"/>
              </a:prstClr>
            </a:outerShdw>
          </a:effectLst>
        </p:spPr>
        <p:txBody>
          <a:bodyPr wrap="square" rtlCol="0">
            <a:spAutoFit/>
          </a:bodyPr>
          <a:p>
            <a:pPr algn="dist"/>
            <a:r>
              <a:rPr lang="zh-CN" altLang="en-US" sz="2935"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持续做好常态化疫情防控</a:t>
            </a:r>
            <a:endParaRPr lang="zh-CN" altLang="en-US" sz="2935" b="1" spc="200" dirty="0">
              <a:solidFill>
                <a:srgbClr val="0062A6"/>
              </a:solidFill>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ustDataLst>
      <p:tags r:id="rId1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403860" y="1067435"/>
            <a:ext cx="8574405" cy="5140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spc="150" noProof="0">
                <a:solidFill>
                  <a:schemeClr val="bg1"/>
                </a:solidFill>
                <a:latin typeface="微软雅黑" panose="020B0503020204020204" pitchFamily="34" charset="-122"/>
                <a:ea typeface="微软雅黑" panose="020B0503020204020204" pitchFamily="34" charset="-122"/>
                <a:sym typeface="+mn-ea"/>
              </a:rPr>
              <a:t>（一）按照国家医学中心及国家区域医疗中心设置规划</a:t>
            </a:r>
            <a:endParaRPr lang="zh-CN" altLang="en-US" sz="2400" b="1" spc="150" noProof="0">
              <a:solidFill>
                <a:schemeClr val="bg1"/>
              </a:solidFill>
              <a:latin typeface="微软雅黑" panose="020B0503020204020204" pitchFamily="34" charset="-122"/>
              <a:ea typeface="微软雅黑" panose="020B0503020204020204" pitchFamily="34" charset="-122"/>
              <a:sym typeface="+mn-ea"/>
            </a:endParaRPr>
          </a:p>
        </p:txBody>
      </p:sp>
      <p:sp>
        <p:nvSpPr>
          <p:cNvPr id="20482" name="文本框 5"/>
          <p:cNvSpPr txBox="1"/>
          <p:nvPr/>
        </p:nvSpPr>
        <p:spPr>
          <a:xfrm>
            <a:off x="557213" y="1747203"/>
            <a:ext cx="4595812" cy="3479165"/>
          </a:xfrm>
          <a:prstGeom prst="rect">
            <a:avLst/>
          </a:prstGeom>
          <a:noFill/>
          <a:ln w="9525">
            <a:noFill/>
          </a:ln>
        </p:spPr>
        <p:txBody>
          <a:bodyPr wrap="square" anchor="t">
            <a:spAutoFit/>
          </a:bodyPr>
          <a:p>
            <a:pPr marL="342900" indent="-342900" algn="just">
              <a:lnSpc>
                <a:spcPct val="150000"/>
              </a:lnSpc>
              <a:spcAft>
                <a:spcPts val="500"/>
              </a:spcAft>
              <a:buClrTx/>
              <a:buSzTx/>
              <a:buFont typeface="Wingdings" panose="05000000000000000000" charset="0"/>
              <a:buChar char="v"/>
            </a:pPr>
            <a:r>
              <a:rPr lang="zh-CN" altLang="zh-CN" sz="2400">
                <a:solidFill>
                  <a:srgbClr val="262626"/>
                </a:solidFill>
                <a:latin typeface="微软雅黑" panose="020B0503020204020204" pitchFamily="34" charset="-122"/>
                <a:ea typeface="微软雅黑" panose="020B0503020204020204" pitchFamily="34" charset="-122"/>
              </a:rPr>
              <a:t>依据覆盖面积和人口分布现状情况，原则上在</a:t>
            </a:r>
            <a:r>
              <a:rPr lang="zh-CN" altLang="en-US" sz="2400" b="1" spc="16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rPr>
              <a:t>华北、东北、华东、中南、西南、西北6个区域。</a:t>
            </a:r>
            <a:endParaRPr lang="zh-CN" altLang="en-US" sz="2000" b="1" spc="16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endParaRPr>
          </a:p>
          <a:p>
            <a:pPr marL="342900" indent="-342900" algn="just">
              <a:lnSpc>
                <a:spcPct val="150000"/>
              </a:lnSpc>
              <a:spcAft>
                <a:spcPts val="500"/>
              </a:spcAft>
              <a:buClrTx/>
              <a:buSzTx/>
              <a:buFont typeface="Wingdings" panose="05000000000000000000" charset="0"/>
              <a:buChar char="v"/>
            </a:pPr>
            <a:r>
              <a:rPr lang="zh-CN" altLang="zh-CN" sz="2400">
                <a:latin typeface="微软雅黑" panose="020B0503020204020204" pitchFamily="34" charset="-122"/>
                <a:ea typeface="微软雅黑" panose="020B0503020204020204" pitchFamily="34" charset="-122"/>
                <a:sym typeface="宋体" panose="02010600030101010101" pitchFamily="2" charset="-122"/>
              </a:rPr>
              <a:t>对涉及</a:t>
            </a:r>
            <a:r>
              <a:rPr lang="zh-CN" altLang="zh-CN" sz="2400" b="1">
                <a:latin typeface="微软雅黑" panose="020B0503020204020204" pitchFamily="34" charset="-122"/>
                <a:ea typeface="微软雅黑" panose="020B0503020204020204" pitchFamily="34" charset="-122"/>
                <a:sym typeface="宋体" panose="02010600030101010101" pitchFamily="2" charset="-122"/>
              </a:rPr>
              <a:t>国家重大战略规划</a:t>
            </a:r>
            <a:r>
              <a:rPr lang="zh-CN" altLang="zh-CN" sz="2400">
                <a:latin typeface="微软雅黑" panose="020B0503020204020204" pitchFamily="34" charset="-122"/>
                <a:ea typeface="微软雅黑" panose="020B0503020204020204" pitchFamily="34" charset="-122"/>
                <a:sym typeface="宋体" panose="02010600030101010101" pitchFamily="2" charset="-122"/>
              </a:rPr>
              <a:t>的重点省份给予一定的</a:t>
            </a:r>
            <a:r>
              <a:rPr lang="zh-CN" altLang="zh-CN" sz="2400" b="1">
                <a:latin typeface="微软雅黑" panose="020B0503020204020204" pitchFamily="34" charset="-122"/>
                <a:ea typeface="微软雅黑" panose="020B0503020204020204" pitchFamily="34" charset="-122"/>
                <a:sym typeface="宋体" panose="02010600030101010101" pitchFamily="2" charset="-122"/>
              </a:rPr>
              <a:t>政策倾斜</a:t>
            </a:r>
            <a:r>
              <a:rPr lang="zh-CN" altLang="zh-CN" sz="2400">
                <a:latin typeface="微软雅黑" panose="020B0503020204020204" pitchFamily="34" charset="-122"/>
                <a:ea typeface="微软雅黑" panose="020B0503020204020204" pitchFamily="34" charset="-122"/>
                <a:sym typeface="宋体" panose="02010600030101010101" pitchFamily="2" charset="-122"/>
              </a:rPr>
              <a:t>。</a:t>
            </a:r>
            <a:endParaRPr lang="zh-CN" altLang="zh-CN" sz="2400" b="1">
              <a:latin typeface="微软雅黑" panose="020B0503020204020204" pitchFamily="34" charset="-122"/>
              <a:ea typeface="微软雅黑" panose="020B0503020204020204" pitchFamily="34" charset="-122"/>
              <a:sym typeface="宋体" panose="02010600030101010101" pitchFamily="2" charset="-122"/>
            </a:endParaRPr>
          </a:p>
        </p:txBody>
      </p:sp>
      <p:sp>
        <p:nvSpPr>
          <p:cNvPr id="20484" name="文本框 8"/>
          <p:cNvSpPr txBox="1"/>
          <p:nvPr/>
        </p:nvSpPr>
        <p:spPr>
          <a:xfrm>
            <a:off x="5629275" y="1842453"/>
            <a:ext cx="6642100" cy="3676650"/>
          </a:xfrm>
          <a:prstGeom prst="rect">
            <a:avLst/>
          </a:prstGeom>
          <a:noFill/>
          <a:ln w="9525">
            <a:noFill/>
          </a:ln>
        </p:spPr>
        <p:txBody>
          <a:bodyPr anchor="t">
            <a:spAutoFit/>
          </a:bodyPr>
          <a:p>
            <a:pPr algn="just" fontAlgn="auto">
              <a:lnSpc>
                <a:spcPct val="150000"/>
              </a:lnSpc>
              <a:spcAft>
                <a:spcPts val="300"/>
              </a:spcAft>
            </a:pPr>
            <a:r>
              <a:rPr lang="zh-CN" altLang="en-US" b="1" dirty="0">
                <a:latin typeface="微软雅黑" panose="020B0503020204020204" pitchFamily="34" charset="-122"/>
                <a:ea typeface="微软雅黑" panose="020B0503020204020204" pitchFamily="34" charset="-122"/>
                <a:sym typeface="+mn-ea"/>
              </a:rPr>
              <a:t>华北区域：</a:t>
            </a:r>
            <a:r>
              <a:rPr lang="zh-CN" altLang="en-US" dirty="0">
                <a:latin typeface="微软雅黑" panose="020B0503020204020204" pitchFamily="34" charset="-122"/>
                <a:ea typeface="微软雅黑" panose="020B0503020204020204" pitchFamily="34" charset="-122"/>
                <a:sym typeface="+mn-ea"/>
              </a:rPr>
              <a:t>北京、天津、 河北、山西、内蒙古</a:t>
            </a:r>
            <a:endParaRPr lang="zh-CN" altLang="en-US" dirty="0">
              <a:latin typeface="微软雅黑" panose="020B0503020204020204" pitchFamily="34" charset="-122"/>
              <a:ea typeface="微软雅黑" panose="020B0503020204020204" pitchFamily="34" charset="-122"/>
              <a:sym typeface="+mn-ea"/>
            </a:endParaRPr>
          </a:p>
          <a:p>
            <a:pPr algn="just" fontAlgn="auto">
              <a:lnSpc>
                <a:spcPct val="150000"/>
              </a:lnSpc>
              <a:spcAft>
                <a:spcPts val="300"/>
              </a:spcAft>
            </a:pPr>
            <a:r>
              <a:rPr lang="zh-CN" altLang="en-US" b="1" dirty="0">
                <a:latin typeface="微软雅黑" panose="020B0503020204020204" pitchFamily="34" charset="-122"/>
                <a:ea typeface="微软雅黑" panose="020B0503020204020204" pitchFamily="34" charset="-122"/>
                <a:sym typeface="+mn-ea"/>
              </a:rPr>
              <a:t>东北区域：</a:t>
            </a:r>
            <a:r>
              <a:rPr lang="zh-CN" altLang="en-US" dirty="0">
                <a:latin typeface="微软雅黑" panose="020B0503020204020204" pitchFamily="34" charset="-122"/>
                <a:ea typeface="微软雅黑" panose="020B0503020204020204" pitchFamily="34" charset="-122"/>
                <a:sym typeface="+mn-ea"/>
              </a:rPr>
              <a:t>辽宁、吉林、黑龙江</a:t>
            </a:r>
            <a:endParaRPr lang="zh-CN" altLang="en-US" dirty="0">
              <a:latin typeface="微软雅黑" panose="020B0503020204020204" pitchFamily="34" charset="-122"/>
              <a:ea typeface="微软雅黑" panose="020B0503020204020204" pitchFamily="34" charset="-122"/>
              <a:sym typeface="+mn-ea"/>
            </a:endParaRPr>
          </a:p>
          <a:p>
            <a:pPr algn="just" fontAlgn="auto">
              <a:lnSpc>
                <a:spcPct val="150000"/>
              </a:lnSpc>
              <a:spcAft>
                <a:spcPts val="300"/>
              </a:spcAft>
            </a:pPr>
            <a:r>
              <a:rPr lang="zh-CN" altLang="en-US" b="1" dirty="0">
                <a:latin typeface="微软雅黑" panose="020B0503020204020204" pitchFamily="34" charset="-122"/>
                <a:ea typeface="微软雅黑" panose="020B0503020204020204" pitchFamily="34" charset="-122"/>
                <a:sym typeface="+mn-ea"/>
              </a:rPr>
              <a:t>华东区域：</a:t>
            </a:r>
            <a:r>
              <a:rPr lang="zh-CN" altLang="en-US" dirty="0">
                <a:latin typeface="微软雅黑" panose="020B0503020204020204" pitchFamily="34" charset="-122"/>
                <a:ea typeface="微软雅黑" panose="020B0503020204020204" pitchFamily="34" charset="-122"/>
                <a:sym typeface="+mn-ea"/>
              </a:rPr>
              <a:t>上 海、江苏、浙江、安徽、福建、江西、山东</a:t>
            </a:r>
            <a:endParaRPr lang="zh-CN" altLang="en-US" dirty="0">
              <a:latin typeface="微软雅黑" panose="020B0503020204020204" pitchFamily="34" charset="-122"/>
              <a:ea typeface="微软雅黑" panose="020B0503020204020204" pitchFamily="34" charset="-122"/>
              <a:sym typeface="+mn-ea"/>
            </a:endParaRPr>
          </a:p>
          <a:p>
            <a:pPr algn="just" fontAlgn="auto">
              <a:lnSpc>
                <a:spcPct val="150000"/>
              </a:lnSpc>
              <a:spcAft>
                <a:spcPts val="300"/>
              </a:spcAft>
            </a:pPr>
            <a:r>
              <a:rPr lang="zh-CN" altLang="en-US" b="1" dirty="0">
                <a:latin typeface="微软雅黑" panose="020B0503020204020204" pitchFamily="34" charset="-122"/>
                <a:ea typeface="微软雅黑" panose="020B0503020204020204" pitchFamily="34" charset="-122"/>
                <a:sym typeface="+mn-ea"/>
              </a:rPr>
              <a:t>中南区域：</a:t>
            </a:r>
            <a:r>
              <a:rPr lang="zh-CN" altLang="en-US" dirty="0">
                <a:latin typeface="微软雅黑" panose="020B0503020204020204" pitchFamily="34" charset="-122"/>
                <a:ea typeface="微软雅黑" panose="020B0503020204020204" pitchFamily="34" charset="-122"/>
                <a:sym typeface="+mn-ea"/>
              </a:rPr>
              <a:t>河南、 湖北、湖南、广东、广西、海南</a:t>
            </a:r>
            <a:endParaRPr lang="zh-CN" altLang="en-US" dirty="0">
              <a:latin typeface="微软雅黑" panose="020B0503020204020204" pitchFamily="34" charset="-122"/>
              <a:ea typeface="微软雅黑" panose="020B0503020204020204" pitchFamily="34" charset="-122"/>
              <a:sym typeface="+mn-ea"/>
            </a:endParaRPr>
          </a:p>
          <a:p>
            <a:pPr algn="just" fontAlgn="auto">
              <a:lnSpc>
                <a:spcPct val="150000"/>
              </a:lnSpc>
              <a:spcAft>
                <a:spcPts val="300"/>
              </a:spcAft>
            </a:pPr>
            <a:r>
              <a:rPr lang="zh-CN" altLang="en-US" b="1" dirty="0">
                <a:latin typeface="微软雅黑" panose="020B0503020204020204" pitchFamily="34" charset="-122"/>
                <a:ea typeface="微软雅黑" panose="020B0503020204020204" pitchFamily="34" charset="-122"/>
                <a:sym typeface="+mn-ea"/>
              </a:rPr>
              <a:t>西南区域：</a:t>
            </a:r>
            <a:r>
              <a:rPr lang="zh-CN" altLang="en-US" dirty="0">
                <a:latin typeface="微软雅黑" panose="020B0503020204020204" pitchFamily="34" charset="-122"/>
                <a:ea typeface="微软雅黑" panose="020B0503020204020204" pitchFamily="34" charset="-122"/>
                <a:sym typeface="+mn-ea"/>
              </a:rPr>
              <a:t>重庆、四川、贵州、 云南、西藏</a:t>
            </a:r>
            <a:endParaRPr lang="zh-CN" altLang="en-US" dirty="0">
              <a:latin typeface="微软雅黑" panose="020B0503020204020204" pitchFamily="34" charset="-122"/>
              <a:ea typeface="微软雅黑" panose="020B0503020204020204" pitchFamily="34" charset="-122"/>
              <a:sym typeface="+mn-ea"/>
            </a:endParaRPr>
          </a:p>
          <a:p>
            <a:pPr algn="just" fontAlgn="auto">
              <a:lnSpc>
                <a:spcPct val="150000"/>
              </a:lnSpc>
              <a:spcAft>
                <a:spcPts val="300"/>
              </a:spcAft>
            </a:pPr>
            <a:r>
              <a:rPr lang="zh-CN" altLang="en-US" b="1" dirty="0">
                <a:latin typeface="微软雅黑" panose="020B0503020204020204" pitchFamily="34" charset="-122"/>
                <a:ea typeface="微软雅黑" panose="020B0503020204020204" pitchFamily="34" charset="-122"/>
                <a:sym typeface="+mn-ea"/>
              </a:rPr>
              <a:t>西北区域：</a:t>
            </a:r>
            <a:r>
              <a:rPr lang="zh-CN" altLang="en-US" dirty="0">
                <a:latin typeface="微软雅黑" panose="020B0503020204020204" pitchFamily="34" charset="-122"/>
                <a:ea typeface="微软雅黑" panose="020B0503020204020204" pitchFamily="34" charset="-122"/>
                <a:sym typeface="+mn-ea"/>
              </a:rPr>
              <a:t>陕西、甘肃、青海、宁夏、新疆</a:t>
            </a:r>
            <a:endParaRPr lang="zh-CN" altLang="en-US" b="1" dirty="0">
              <a:latin typeface="微软雅黑" panose="020B0503020204020204" pitchFamily="34" charset="-122"/>
              <a:ea typeface="微软雅黑" panose="020B0503020204020204" pitchFamily="34" charset="-122"/>
              <a:sym typeface="+mn-ea"/>
            </a:endParaRPr>
          </a:p>
        </p:txBody>
      </p:sp>
      <p:sp>
        <p:nvSpPr>
          <p:cNvPr id="10" name="左大括号 9"/>
          <p:cNvSpPr/>
          <p:nvPr/>
        </p:nvSpPr>
        <p:spPr>
          <a:xfrm>
            <a:off x="5299075" y="2034540"/>
            <a:ext cx="330200" cy="2519363"/>
          </a:xfrm>
          <a:prstGeom prst="leftBrace">
            <a:avLst>
              <a:gd name="adj1" fmla="val 8333"/>
              <a:gd name="adj2" fmla="val 40473"/>
            </a:avLst>
          </a:prstGeom>
          <a:ln>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3" name="文本框 2"/>
          <p:cNvSpPr txBox="1"/>
          <p:nvPr/>
        </p:nvSpPr>
        <p:spPr>
          <a:xfrm>
            <a:off x="557530" y="5511800"/>
            <a:ext cx="11998960" cy="1050290"/>
          </a:xfrm>
          <a:prstGeom prst="rect">
            <a:avLst/>
          </a:prstGeom>
          <a:noFill/>
        </p:spPr>
        <p:txBody>
          <a:bodyPr wrap="square" rtlCol="0" anchor="t">
            <a:spAutoFit/>
          </a:bodyPr>
          <a:p>
            <a:pPr marL="342900" indent="-342900" algn="just">
              <a:lnSpc>
                <a:spcPct val="130000"/>
              </a:lnSpc>
              <a:spcBef>
                <a:spcPts val="0"/>
              </a:spcBef>
              <a:spcAft>
                <a:spcPts val="500"/>
              </a:spcAft>
              <a:buFont typeface="Wingdings" panose="05000000000000000000" pitchFamily="2" charset="2"/>
              <a:buChar char="v"/>
            </a:pPr>
            <a:r>
              <a:rPr lang="zh-CN" altLang="en-US" sz="2400" err="1">
                <a:latin typeface="微软雅黑" panose="020B0503020204020204" pitchFamily="34" charset="-122"/>
                <a:ea typeface="微软雅黑" panose="020B0503020204020204" pitchFamily="34" charset="-122"/>
                <a:sym typeface="+mn-ea"/>
              </a:rPr>
              <a:t>按照</a:t>
            </a:r>
            <a:r>
              <a:rPr lang="zh-CN" altLang="en-US" sz="2400" b="1" spc="16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sym typeface="+mn-ea"/>
              </a:rPr>
              <a:t>综合、肿瘤、心血管、 妇产、儿童、传染病、口腔、精神、呼吸、神经、老年医学</a:t>
            </a:r>
            <a:r>
              <a:rPr lang="zh-CN" altLang="en-US" sz="2400" err="1">
                <a:latin typeface="微软雅黑" panose="020B0503020204020204" pitchFamily="34" charset="-122"/>
                <a:ea typeface="微软雅黑" panose="020B0503020204020204" pitchFamily="34" charset="-122"/>
                <a:sym typeface="+mn-ea"/>
              </a:rPr>
              <a:t>等专业类别设置</a:t>
            </a:r>
            <a:r>
              <a:rPr lang="zh-CN" altLang="en-US" sz="2400">
                <a:latin typeface="微软雅黑" panose="020B0503020204020204" pitchFamily="34" charset="-122"/>
                <a:ea typeface="微软雅黑" panose="020B0503020204020204" pitchFamily="34" charset="-122"/>
                <a:sym typeface="+mn-ea"/>
              </a:rPr>
              <a:t>。</a:t>
            </a:r>
            <a:r>
              <a:rPr lang="zh-CN" altLang="en-US" sz="2400" dirty="0">
                <a:latin typeface="微软雅黑" panose="020B0503020204020204" pitchFamily="34" charset="-122"/>
                <a:ea typeface="微软雅黑" panose="020B0503020204020204" pitchFamily="34" charset="-122"/>
                <a:sym typeface="+mn-ea"/>
              </a:rPr>
              <a:t>陆续增加了</a:t>
            </a:r>
            <a:r>
              <a:rPr lang="zh-CN" altLang="en-US" sz="2400" b="1" spc="16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sym typeface="+mn-ea"/>
              </a:rPr>
              <a:t>创伤、重大公共卫生事件、骨科、重症</a:t>
            </a:r>
            <a:r>
              <a:rPr lang="zh-CN" altLang="en-US" sz="2400" dirty="0">
                <a:latin typeface="微软雅黑" panose="020B0503020204020204" pitchFamily="34" charset="-122"/>
                <a:ea typeface="微软雅黑" panose="020B0503020204020204" pitchFamily="34" charset="-122"/>
                <a:sym typeface="+mn-ea"/>
              </a:rPr>
              <a:t>等。</a:t>
            </a:r>
            <a:endParaRPr lang="zh-CN" altLang="en-US" sz="2400" dirty="0">
              <a:latin typeface="微软雅黑" panose="020B0503020204020204" pitchFamily="34" charset="-122"/>
              <a:ea typeface="微软雅黑" panose="020B0503020204020204" pitchFamily="34" charset="-122"/>
              <a:sym typeface="+mn-ea"/>
            </a:endParaRPr>
          </a:p>
        </p:txBody>
      </p:sp>
      <p:sp>
        <p:nvSpPr>
          <p:cNvPr id="9"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国家医学中心和区域医疗中心建设</a:t>
            </a:r>
            <a:endParaRPr lang="zh-CN" altLang="en-US" sz="3600" b="1" dirty="0">
              <a:solidFill>
                <a:schemeClr val="tx1">
                  <a:lumMod val="75000"/>
                  <a:lumOff val="25000"/>
                </a:schemeClr>
              </a:solidFill>
              <a:latin typeface="+mn-lt"/>
              <a:ea typeface="+mn-ea"/>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403860" y="1067435"/>
            <a:ext cx="8060690" cy="510181"/>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spc="150" noProof="0">
                <a:solidFill>
                  <a:schemeClr val="bg1"/>
                </a:solidFill>
                <a:latin typeface="微软雅黑" panose="020B0503020204020204" pitchFamily="34" charset="-122"/>
                <a:ea typeface="微软雅黑" panose="020B0503020204020204" pitchFamily="34" charset="-122"/>
                <a:sym typeface="+mn-ea"/>
              </a:rPr>
              <a:t>（二）</a:t>
            </a:r>
            <a:r>
              <a:rPr lang="zh-CN" altLang="en-US" sz="2400" b="1" spc="150" noProof="0">
                <a:solidFill>
                  <a:schemeClr val="bg1"/>
                </a:solidFill>
                <a:latin typeface="微软雅黑" panose="020B0503020204020204" pitchFamily="34" charset="-122"/>
                <a:ea typeface="微软雅黑" panose="020B0503020204020204" pitchFamily="34" charset="-122"/>
                <a:sym typeface="+mn-ea"/>
              </a:rPr>
              <a:t>委省共建国家医学中心及国家区域医疗中心</a:t>
            </a:r>
            <a:endParaRPr lang="zh-CN" altLang="en-US" sz="2400" b="1" spc="150" noProof="0">
              <a:solidFill>
                <a:schemeClr val="bg1"/>
              </a:solidFill>
              <a:latin typeface="微软雅黑" panose="020B0503020204020204" pitchFamily="34" charset="-122"/>
              <a:ea typeface="微软雅黑" panose="020B0503020204020204" pitchFamily="34" charset="-122"/>
              <a:sym typeface="+mn-ea"/>
            </a:endParaRPr>
          </a:p>
        </p:txBody>
      </p:sp>
      <p:grpSp>
        <p:nvGrpSpPr>
          <p:cNvPr id="26626" name="组合 8"/>
          <p:cNvGrpSpPr/>
          <p:nvPr/>
        </p:nvGrpSpPr>
        <p:grpSpPr>
          <a:xfrm>
            <a:off x="639445" y="2270125"/>
            <a:ext cx="11255375" cy="3746500"/>
            <a:chOff x="1834" y="3240"/>
            <a:chExt cx="17727" cy="5901"/>
          </a:xfrm>
        </p:grpSpPr>
        <p:grpSp>
          <p:nvGrpSpPr>
            <p:cNvPr id="26627" name="组合 3"/>
            <p:cNvGrpSpPr/>
            <p:nvPr/>
          </p:nvGrpSpPr>
          <p:grpSpPr>
            <a:xfrm>
              <a:off x="1834" y="3633"/>
              <a:ext cx="17727" cy="748"/>
              <a:chOff x="817" y="3407"/>
              <a:chExt cx="17727" cy="748"/>
            </a:xfrm>
          </p:grpSpPr>
          <p:sp>
            <p:nvSpPr>
              <p:cNvPr id="2" name="文本框 1"/>
              <p:cNvSpPr txBox="1"/>
              <p:nvPr/>
            </p:nvSpPr>
            <p:spPr>
              <a:xfrm>
                <a:off x="5999" y="3418"/>
                <a:ext cx="12545" cy="725"/>
              </a:xfrm>
              <a:prstGeom prst="rect">
                <a:avLst/>
              </a:prstGeom>
              <a:noFill/>
              <a:ln w="9525">
                <a:noFill/>
              </a:ln>
            </p:spPr>
            <p:txBody>
              <a:bodyPr wrap="square" anchor="ctr" anchorCtr="0">
                <a:spAutoFit/>
              </a:bodyPr>
              <a:lstStyle/>
              <a:p>
                <a:pPr marR="0" defTabSz="914400" fontAlgn="auto">
                  <a:spcBef>
                    <a:spcPts val="0"/>
                  </a:spcBef>
                  <a:spcAft>
                    <a:spcPts val="0"/>
                  </a:spcAft>
                  <a:buClrTx/>
                  <a:buSzTx/>
                  <a:buFont typeface="Wingdings" panose="05000000000000000000" charset="0"/>
                  <a:defRPr/>
                </a:pPr>
                <a:r>
                  <a:rPr kumimoji="0" lang="zh-CN" altLang="en-US" sz="2400" b="1" kern="1200" cap="none" spc="160" normalizeH="0" baseline="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rPr>
                  <a:t>辽宁、浙江、山东、广东</a:t>
                </a:r>
                <a:r>
                  <a:rPr kumimoji="0" lang="zh-CN" sz="2400" b="1" kern="1200" cap="none" spc="0" normalizeH="0" baseline="0" noProof="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en-US" altLang="zh-CN" sz="2400" b="1" kern="1200" cap="none" spc="160" normalizeH="0" baseline="0" noProof="0" dirty="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4</a:t>
                </a:r>
                <a:r>
                  <a:rPr kumimoji="0" lang="zh-CN" sz="2400" b="1" kern="1200" cap="none" spc="160" normalizeH="0" baseline="0" noProof="0" dirty="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个省份</a:t>
                </a:r>
                <a:endParaRPr kumimoji="0" lang="zh-CN" sz="2400" b="1" kern="1200" cap="none" spc="160" normalizeH="0" baseline="0" noProof="0" dirty="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endParaRPr>
              </a:p>
            </p:txBody>
          </p:sp>
          <p:sp>
            <p:nvSpPr>
              <p:cNvPr id="5" name="Title 1"/>
              <p:cNvSpPr txBox="1"/>
              <p:nvPr>
                <p:custDataLst>
                  <p:tags r:id="rId1"/>
                </p:custDataLst>
              </p:nvPr>
            </p:nvSpPr>
            <p:spPr>
              <a:xfrm>
                <a:off x="817" y="3407"/>
                <a:ext cx="4214" cy="748"/>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15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rPr>
                  <a:t>第一批签约省份</a:t>
                </a:r>
                <a:endParaRPr kumimoji="0" lang="zh-CN" altLang="en-US" sz="2400" b="1" i="0" u="none" strike="noStrike" kern="1200" cap="none" spc="15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endParaRPr>
              </a:p>
            </p:txBody>
          </p:sp>
        </p:grpSp>
        <p:grpSp>
          <p:nvGrpSpPr>
            <p:cNvPr id="26630" name="组合 6"/>
            <p:cNvGrpSpPr/>
            <p:nvPr/>
          </p:nvGrpSpPr>
          <p:grpSpPr>
            <a:xfrm>
              <a:off x="1834" y="5211"/>
              <a:ext cx="17727" cy="1888"/>
              <a:chOff x="817" y="2839"/>
              <a:chExt cx="17727" cy="1888"/>
            </a:xfrm>
          </p:grpSpPr>
          <p:sp>
            <p:nvSpPr>
              <p:cNvPr id="8" name="文本框 7"/>
              <p:cNvSpPr txBox="1"/>
              <p:nvPr/>
            </p:nvSpPr>
            <p:spPr>
              <a:xfrm>
                <a:off x="5999" y="2839"/>
                <a:ext cx="12545" cy="1888"/>
              </a:xfrm>
              <a:prstGeom prst="rect">
                <a:avLst/>
              </a:prstGeom>
              <a:noFill/>
              <a:ln w="9525">
                <a:noFill/>
              </a:ln>
            </p:spPr>
            <p:txBody>
              <a:bodyPr wrap="square" anchor="ctr" anchorCtr="0">
                <a:spAutoFit/>
              </a:bodyPr>
              <a:lstStyle/>
              <a:p>
                <a:pPr marR="0" defTabSz="914400" fontAlgn="auto">
                  <a:lnSpc>
                    <a:spcPct val="150000"/>
                  </a:lnSpc>
                  <a:spcBef>
                    <a:spcPts val="0"/>
                  </a:spcBef>
                  <a:spcAft>
                    <a:spcPts val="0"/>
                  </a:spcAft>
                  <a:buClrTx/>
                  <a:buSzTx/>
                  <a:buFont typeface="Wingdings" panose="05000000000000000000" charset="0"/>
                  <a:defRPr/>
                </a:pPr>
                <a:r>
                  <a:rPr lang="zh-CN" altLang="en-US" sz="2400" b="1" spc="16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sym typeface="+mn-ea"/>
                  </a:rPr>
                  <a:t>天津、</a:t>
                </a:r>
                <a:r>
                  <a:rPr kumimoji="0" lang="zh-CN" altLang="en-US" sz="2400" b="1" kern="1200" cap="none" spc="160" normalizeH="0" baseline="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rPr>
                  <a:t>吉林、</a:t>
                </a:r>
                <a:r>
                  <a:rPr kumimoji="0" lang="zh-CN" altLang="en-US" sz="2400" b="1" kern="1200" cap="none" spc="160" normalizeH="0" baseline="0" noProof="0" dirty="0">
                    <a:ln>
                      <a:noFill/>
                    </a:ln>
                    <a:solidFill>
                      <a:srgbClr val="005490"/>
                    </a:solidFill>
                    <a:effectLst/>
                    <a:uLnTx/>
                    <a:uFillTx/>
                    <a:latin typeface="微软雅黑" panose="020B0503020204020204" pitchFamily="34" charset="-122"/>
                    <a:ea typeface="微软雅黑" panose="020B0503020204020204" pitchFamily="34" charset="-122"/>
                  </a:rPr>
                  <a:t>上</a:t>
                </a:r>
                <a:r>
                  <a:rPr kumimoji="0" lang="zh-CN" altLang="en-US" sz="2400" b="1" kern="1200" cap="none" spc="160" normalizeH="0" baseline="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rPr>
                  <a:t>海、</a:t>
                </a:r>
                <a:r>
                  <a:rPr lang="zh-CN" altLang="en-US" sz="2400" b="1" spc="160" noProof="0" dirty="0">
                    <a:ln>
                      <a:noFill/>
                    </a:ln>
                    <a:solidFill>
                      <a:srgbClr val="0054AB"/>
                    </a:solidFill>
                    <a:effectLst/>
                    <a:uLnTx/>
                    <a:uFillTx/>
                    <a:latin typeface="微软雅黑" panose="020B0503020204020204" pitchFamily="34" charset="-122"/>
                    <a:ea typeface="微软雅黑" panose="020B0503020204020204" pitchFamily="34" charset="-122"/>
                    <a:sym typeface="+mn-ea"/>
                  </a:rPr>
                  <a:t>江</a:t>
                </a:r>
                <a:r>
                  <a:rPr kumimoji="0" lang="zh-CN" altLang="en-US" sz="2400" b="1" kern="1200" cap="none" spc="160" normalizeH="0" baseline="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rPr>
                  <a:t>苏、福建、湖北、湖南、重庆、</a:t>
                </a:r>
                <a:endParaRPr kumimoji="0" lang="zh-CN" altLang="en-US" sz="2400" b="1" kern="1200" cap="none" spc="160" normalizeH="0" baseline="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endParaRPr>
              </a:p>
              <a:p>
                <a:pPr marR="0" defTabSz="914400" fontAlgn="auto">
                  <a:lnSpc>
                    <a:spcPct val="150000"/>
                  </a:lnSpc>
                  <a:spcBef>
                    <a:spcPts val="0"/>
                  </a:spcBef>
                  <a:spcAft>
                    <a:spcPts val="0"/>
                  </a:spcAft>
                  <a:buClrTx/>
                  <a:buSzTx/>
                  <a:buFont typeface="Wingdings" panose="05000000000000000000" charset="0"/>
                  <a:defRPr/>
                </a:pPr>
                <a:r>
                  <a:rPr kumimoji="0" lang="zh-CN" altLang="en-US" sz="2400" b="1" kern="1200" cap="none" spc="160" normalizeH="0" baseline="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rPr>
                  <a:t>四川、陕西</a:t>
                </a:r>
                <a:r>
                  <a:rPr kumimoji="0" lang="zh-CN" sz="2400" b="1" kern="1200" cap="none" spc="0" normalizeH="0" baseline="0" noProof="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en-US" altLang="zh-CN" sz="2400" b="1" kern="1200" cap="none" spc="160" normalizeH="0" baseline="0" noProof="0" dirty="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10</a:t>
                </a:r>
                <a:r>
                  <a:rPr kumimoji="0" lang="zh-CN" sz="2400" b="1" kern="1200" cap="none" spc="160" normalizeH="0" baseline="0" noProof="0" dirty="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个省份</a:t>
                </a:r>
                <a:endParaRPr kumimoji="0" lang="zh-CN" sz="2400" b="1" kern="1200" cap="none" spc="160" normalizeH="0" baseline="0" noProof="0" dirty="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endParaRPr>
              </a:p>
            </p:txBody>
          </p:sp>
          <p:sp>
            <p:nvSpPr>
              <p:cNvPr id="6" name="Title 1"/>
              <p:cNvSpPr txBox="1"/>
              <p:nvPr>
                <p:custDataLst>
                  <p:tags r:id="rId2"/>
                </p:custDataLst>
              </p:nvPr>
            </p:nvSpPr>
            <p:spPr>
              <a:xfrm>
                <a:off x="817" y="3407"/>
                <a:ext cx="4214" cy="748"/>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15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rPr>
                  <a:t>第二批签约省份</a:t>
                </a:r>
                <a:endParaRPr kumimoji="0" lang="zh-CN" altLang="en-US" sz="2400" b="1" i="0" u="none" strike="noStrike" kern="1200" cap="none" spc="15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endParaRPr>
              </a:p>
            </p:txBody>
          </p:sp>
        </p:grpSp>
        <p:sp>
          <p:nvSpPr>
            <p:cNvPr id="11" name="文本框 10"/>
            <p:cNvSpPr txBox="1"/>
            <p:nvPr/>
          </p:nvSpPr>
          <p:spPr>
            <a:xfrm>
              <a:off x="7016" y="7904"/>
              <a:ext cx="12545" cy="725"/>
            </a:xfrm>
            <a:prstGeom prst="rect">
              <a:avLst/>
            </a:prstGeom>
            <a:noFill/>
            <a:ln w="9525">
              <a:noFill/>
            </a:ln>
          </p:spPr>
          <p:txBody>
            <a:bodyPr wrap="square" anchor="ctr" anchorCtr="0">
              <a:spAutoFit/>
            </a:bodyPr>
            <a:lstStyle/>
            <a:p>
              <a:pPr marR="0" defTabSz="914400" fontAlgn="auto">
                <a:spcBef>
                  <a:spcPts val="0"/>
                </a:spcBef>
                <a:spcAft>
                  <a:spcPts val="0"/>
                </a:spcAft>
                <a:buClrTx/>
                <a:buSzTx/>
                <a:buFont typeface="Wingdings" panose="05000000000000000000" charset="0"/>
                <a:defRPr/>
              </a:pPr>
              <a:r>
                <a:rPr kumimoji="0" lang="zh-CN" altLang="en-US" sz="2400" b="1" kern="1200" cap="none" spc="160" normalizeH="0" baseline="0" noProof="0" dirty="0">
                  <a:ln>
                    <a:noFill/>
                  </a:ln>
                  <a:solidFill>
                    <a:schemeClr val="accent5">
                      <a:lumMod val="75000"/>
                    </a:schemeClr>
                  </a:solidFill>
                  <a:effectLst/>
                  <a:uLnTx/>
                  <a:uFillTx/>
                  <a:latin typeface="微软雅黑" panose="020B0503020204020204" pitchFamily="34" charset="-122"/>
                  <a:ea typeface="微软雅黑" panose="020B0503020204020204" pitchFamily="34" charset="-122"/>
                </a:rPr>
                <a:t>北京</a:t>
              </a:r>
              <a:r>
                <a:rPr kumimoji="0" lang="zh-CN" sz="2400" b="1" kern="1200" cap="none" spc="0" normalizeH="0" baseline="0" noProof="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kumimoji="0" lang="en-US" altLang="zh-CN" sz="2400" b="1" kern="1200" cap="none" spc="0" normalizeH="0" baseline="0" noProof="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1</a:t>
              </a:r>
              <a:r>
                <a:rPr kumimoji="0" lang="zh-CN" sz="2400" b="1" kern="1200" cap="none" spc="160" normalizeH="0" baseline="0" noProof="0" dirty="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rPr>
                <a:t>个省份</a:t>
              </a:r>
              <a:endParaRPr kumimoji="0" lang="zh-CN" sz="2400" b="1" kern="1200" cap="none" spc="160" normalizeH="0" baseline="0" noProof="0" dirty="0">
                <a:solidFill>
                  <a:schemeClr val="tx1">
                    <a:lumMod val="75000"/>
                    <a:lumOff val="25000"/>
                  </a:schemeClr>
                </a:solidFill>
                <a:latin typeface="微软雅黑" panose="020B0503020204020204" pitchFamily="34" charset="-122"/>
                <a:ea typeface="微软雅黑" panose="020B0503020204020204" pitchFamily="34" charset="-122"/>
                <a:cs typeface="+mn-cs"/>
                <a:sym typeface="+mn-ea"/>
              </a:endParaRPr>
            </a:p>
          </p:txBody>
        </p:sp>
        <p:sp>
          <p:nvSpPr>
            <p:cNvPr id="12" name="Title 1"/>
            <p:cNvSpPr txBox="1"/>
            <p:nvPr>
              <p:custDataLst>
                <p:tags r:id="rId3"/>
              </p:custDataLst>
            </p:nvPr>
          </p:nvSpPr>
          <p:spPr>
            <a:xfrm>
              <a:off x="1834" y="7928"/>
              <a:ext cx="4214" cy="748"/>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2400" b="1" i="0" u="none" strike="noStrike" kern="1200" cap="none" spc="15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rPr>
                <a:t>剩余未签约省份</a:t>
              </a:r>
              <a:endParaRPr kumimoji="0" lang="zh-CN" altLang="en-US" sz="2400" b="1" i="0" u="none" strike="noStrike" kern="1200" cap="none" spc="15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ea"/>
              </a:endParaRPr>
            </a:p>
          </p:txBody>
        </p:sp>
        <p:cxnSp>
          <p:nvCxnSpPr>
            <p:cNvPr id="7" name="Straight Connector 7"/>
            <p:cNvCxnSpPr/>
            <p:nvPr>
              <p:custDataLst>
                <p:tags r:id="rId4"/>
              </p:custDataLst>
            </p:nvPr>
          </p:nvCxnSpPr>
          <p:spPr>
            <a:xfrm>
              <a:off x="6534" y="3240"/>
              <a:ext cx="1" cy="5901"/>
            </a:xfrm>
            <a:prstGeom prst="line">
              <a:avLst/>
            </a:prstGeom>
            <a:ln w="38100">
              <a:solidFill>
                <a:sysClr val="window" lastClr="FFFFFF">
                  <a:lumMod val="85000"/>
                </a:sysClr>
              </a:solidFill>
              <a:headEnd type="none"/>
              <a:tailEnd type="triangle"/>
            </a:ln>
            <a:effectLst>
              <a:outerShdw blurRad="63500" sx="102000" sy="102000" algn="ctr" rotWithShape="0">
                <a:prstClr val="black">
                  <a:alpha val="40000"/>
                </a:prstClr>
              </a:outerShdw>
            </a:effectLst>
          </p:spPr>
          <p:style>
            <a:lnRef idx="1">
              <a:srgbClr val="1F74AD"/>
            </a:lnRef>
            <a:fillRef idx="0">
              <a:srgbClr val="1F74AD"/>
            </a:fillRef>
            <a:effectRef idx="0">
              <a:srgbClr val="1F74AD"/>
            </a:effectRef>
            <a:fontRef idx="minor">
              <a:srgbClr val="000000"/>
            </a:fontRef>
          </p:style>
        </p:cxnSp>
        <p:sp>
          <p:nvSpPr>
            <p:cNvPr id="44" name="Oval 8"/>
            <p:cNvSpPr/>
            <p:nvPr>
              <p:custDataLst>
                <p:tags r:id="rId5"/>
              </p:custDataLst>
            </p:nvPr>
          </p:nvSpPr>
          <p:spPr>
            <a:xfrm>
              <a:off x="6413" y="3871"/>
              <a:ext cx="242" cy="273"/>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2000" b="0" i="0" u="none" strike="noStrike" kern="1200" cap="none" spc="0" normalizeH="0" baseline="0" noProof="0">
                <a:ln>
                  <a:noFill/>
                </a:ln>
                <a:solidFill>
                  <a:sysClr val="window" lastClr="FFFFFF"/>
                </a:solidFill>
                <a:effectLst/>
                <a:uLnTx/>
                <a:uFillTx/>
                <a:latin typeface="+mn-lt"/>
                <a:ea typeface="+mn-ea"/>
                <a:cs typeface="+mn-cs"/>
              </a:endParaRPr>
            </a:p>
          </p:txBody>
        </p:sp>
        <p:sp>
          <p:nvSpPr>
            <p:cNvPr id="13" name="Oval 8"/>
            <p:cNvSpPr/>
            <p:nvPr>
              <p:custDataLst>
                <p:tags r:id="rId6"/>
              </p:custDataLst>
            </p:nvPr>
          </p:nvSpPr>
          <p:spPr>
            <a:xfrm>
              <a:off x="6414" y="6016"/>
              <a:ext cx="242" cy="273"/>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2000" b="0" i="0" u="none" strike="noStrike" kern="1200" cap="none" spc="0" normalizeH="0" baseline="0" noProof="0">
                <a:ln>
                  <a:noFill/>
                </a:ln>
                <a:solidFill>
                  <a:sysClr val="window" lastClr="FFFFFF"/>
                </a:solidFill>
                <a:effectLst/>
                <a:uLnTx/>
                <a:uFillTx/>
                <a:latin typeface="+mn-lt"/>
                <a:ea typeface="+mn-ea"/>
                <a:cs typeface="+mn-cs"/>
              </a:endParaRPr>
            </a:p>
          </p:txBody>
        </p:sp>
        <p:sp>
          <p:nvSpPr>
            <p:cNvPr id="15" name="Oval 8"/>
            <p:cNvSpPr/>
            <p:nvPr>
              <p:custDataLst>
                <p:tags r:id="rId7"/>
              </p:custDataLst>
            </p:nvPr>
          </p:nvSpPr>
          <p:spPr>
            <a:xfrm>
              <a:off x="6413" y="8165"/>
              <a:ext cx="242" cy="273"/>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2000" b="0" i="0" u="none" strike="noStrike" kern="1200" cap="none" spc="0" normalizeH="0" baseline="0" noProof="0">
                <a:ln>
                  <a:noFill/>
                </a:ln>
                <a:solidFill>
                  <a:sysClr val="window" lastClr="FFFFFF"/>
                </a:solidFill>
                <a:effectLst/>
                <a:uLnTx/>
                <a:uFillTx/>
                <a:latin typeface="+mn-lt"/>
                <a:ea typeface="+mn-ea"/>
                <a:cs typeface="+mn-cs"/>
              </a:endParaRPr>
            </a:p>
          </p:txBody>
        </p:sp>
      </p:grpSp>
      <p:sp>
        <p:nvSpPr>
          <p:cNvPr id="9"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国家医学中心和区域医疗中心建设</a:t>
            </a:r>
            <a:endParaRPr lang="zh-CN" altLang="en-US" sz="3600" b="1" dirty="0">
              <a:solidFill>
                <a:schemeClr val="tx1">
                  <a:lumMod val="75000"/>
                  <a:lumOff val="25000"/>
                </a:schemeClr>
              </a:solidFill>
              <a:latin typeface="+mn-lt"/>
              <a:ea typeface="+mn-ea"/>
              <a:cs typeface="+mn-ea"/>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403860" y="1067435"/>
            <a:ext cx="7166610" cy="510181"/>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spc="150" noProof="0">
                <a:solidFill>
                  <a:schemeClr val="bg1"/>
                </a:solidFill>
                <a:latin typeface="微软雅黑" panose="020B0503020204020204" pitchFamily="34" charset="-122"/>
                <a:ea typeface="微软雅黑" panose="020B0503020204020204" pitchFamily="34" charset="-122"/>
                <a:sym typeface="+mn-ea"/>
              </a:rPr>
              <a:t>（三）</a:t>
            </a:r>
            <a:r>
              <a:rPr lang="zh-CN" altLang="en-US" sz="2400" b="1" spc="150" noProof="0">
                <a:solidFill>
                  <a:schemeClr val="bg1"/>
                </a:solidFill>
                <a:latin typeface="微软雅黑" panose="020B0503020204020204" pitchFamily="34" charset="-122"/>
                <a:ea typeface="微软雅黑" panose="020B0503020204020204" pitchFamily="34" charset="-122"/>
                <a:sym typeface="+mn-ea"/>
              </a:rPr>
              <a:t>国家发改委牵头建设区域医疗中心试点</a:t>
            </a:r>
            <a:endParaRPr lang="zh-CN" altLang="en-US" sz="2400" b="1" spc="150" noProof="0">
              <a:solidFill>
                <a:schemeClr val="bg1"/>
              </a:solidFill>
              <a:latin typeface="微软雅黑" panose="020B0503020204020204" pitchFamily="34" charset="-122"/>
              <a:ea typeface="微软雅黑" panose="020B0503020204020204" pitchFamily="34" charset="-122"/>
              <a:sym typeface="+mn-ea"/>
            </a:endParaRPr>
          </a:p>
        </p:txBody>
      </p:sp>
      <p:sp>
        <p:nvSpPr>
          <p:cNvPr id="9"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国家医学中心和区域医疗中心建设</a:t>
            </a:r>
            <a:endParaRPr lang="zh-CN" altLang="en-US" sz="3600" b="1" dirty="0">
              <a:solidFill>
                <a:schemeClr val="tx1">
                  <a:lumMod val="75000"/>
                  <a:lumOff val="25000"/>
                </a:schemeClr>
              </a:solidFill>
              <a:latin typeface="+mn-lt"/>
              <a:ea typeface="+mn-ea"/>
              <a:cs typeface="+mn-ea"/>
              <a:sym typeface="+mn-ea"/>
            </a:endParaRPr>
          </a:p>
        </p:txBody>
      </p:sp>
      <p:grpSp>
        <p:nvGrpSpPr>
          <p:cNvPr id="3" name="组合 2"/>
          <p:cNvGrpSpPr/>
          <p:nvPr/>
        </p:nvGrpSpPr>
        <p:grpSpPr>
          <a:xfrm rot="0">
            <a:off x="374015" y="1808480"/>
            <a:ext cx="11542597" cy="1941195"/>
            <a:chOff x="1165" y="3122"/>
            <a:chExt cx="18542" cy="3057"/>
          </a:xfrm>
        </p:grpSpPr>
        <p:grpSp>
          <p:nvGrpSpPr>
            <p:cNvPr id="10" name="组合 9"/>
            <p:cNvGrpSpPr/>
            <p:nvPr>
              <p:custDataLst>
                <p:tags r:id="rId1"/>
              </p:custDataLst>
            </p:nvPr>
          </p:nvGrpSpPr>
          <p:grpSpPr>
            <a:xfrm>
              <a:off x="1165" y="3122"/>
              <a:ext cx="6675" cy="927"/>
              <a:chOff x="1964266" y="2089035"/>
              <a:chExt cx="4710363" cy="654205"/>
            </a:xfrm>
          </p:grpSpPr>
          <p:sp>
            <p:nvSpPr>
              <p:cNvPr id="4" name="椭圆 3"/>
              <p:cNvSpPr/>
              <p:nvPr>
                <p:custDataLst>
                  <p:tags r:id="rId2"/>
                </p:custDataLst>
              </p:nvPr>
            </p:nvSpPr>
            <p:spPr>
              <a:xfrm>
                <a:off x="2298698" y="2370667"/>
                <a:ext cx="279400" cy="279400"/>
              </a:xfrm>
              <a:prstGeom prst="ellipse">
                <a:avLst/>
              </a:prstGeom>
              <a:solidFill>
                <a:srgbClr val="4276AA">
                  <a:lumMod val="40000"/>
                  <a:lumOff val="60000"/>
                </a:srgbClr>
              </a:solid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p>
                <a:pPr algn="just">
                  <a:lnSpc>
                    <a:spcPct val="130000"/>
                  </a:lnSpc>
                </a:pPr>
                <a:endParaRPr lang="zh-CN" altLang="en-US" dirty="0" err="1">
                  <a:solidFill>
                    <a:srgbClr val="FFFFFF"/>
                  </a:solidFill>
                  <a:sym typeface="Arial" panose="020B0604020202020204" pitchFamily="34" charset="0"/>
                </a:endParaRPr>
              </a:p>
            </p:txBody>
          </p:sp>
          <p:sp>
            <p:nvSpPr>
              <p:cNvPr id="16" name="椭圆 15"/>
              <p:cNvSpPr/>
              <p:nvPr>
                <p:custDataLst>
                  <p:tags r:id="rId3"/>
                </p:custDataLst>
              </p:nvPr>
            </p:nvSpPr>
            <p:spPr>
              <a:xfrm>
                <a:off x="1964266" y="2277463"/>
                <a:ext cx="495253" cy="465777"/>
              </a:xfrm>
              <a:prstGeom prst="ellipse">
                <a:avLst/>
              </a:prstGeom>
              <a:solidFill>
                <a:srgbClr val="4276AA"/>
              </a:solidFill>
            </p:spPr>
            <p:txBody>
              <a:bodyPr rot="0" spcFirstLastPara="0" vertOverflow="overflow" horzOverflow="overflow" vert="horz" wrap="square" lIns="0" tIns="0" rIns="0" bIns="0" numCol="1" spcCol="0" rtlCol="0" fromWordArt="0" anchor="ctr" anchorCtr="0" forceAA="0" compatLnSpc="1">
                <a:normAutofit fontScale="80000"/>
              </a:bodyPr>
              <a:p>
                <a:pPr algn="ctr"/>
                <a:r>
                  <a:rPr lang="en-US" sz="2400" b="1" dirty="0">
                    <a:solidFill>
                      <a:srgbClr val="FFFFFF"/>
                    </a:solidFill>
                    <a:sym typeface="Arial" panose="020B0604020202020204" pitchFamily="34" charset="0"/>
                  </a:rPr>
                  <a:t>1</a:t>
                </a:r>
                <a:endParaRPr lang="en-US" sz="2400" b="1" dirty="0" err="1">
                  <a:solidFill>
                    <a:srgbClr val="FFFFFF"/>
                  </a:solidFill>
                  <a:sym typeface="Arial" panose="020B0604020202020204" pitchFamily="34" charset="0"/>
                </a:endParaRPr>
              </a:p>
            </p:txBody>
          </p:sp>
          <p:sp>
            <p:nvSpPr>
              <p:cNvPr id="17" name="KSO_Shape"/>
              <p:cNvSpPr/>
              <p:nvPr>
                <p:custDataLst>
                  <p:tags r:id="rId4"/>
                </p:custDataLst>
              </p:nvPr>
            </p:nvSpPr>
            <p:spPr bwMode="auto">
              <a:xfrm>
                <a:off x="2681284" y="2319868"/>
                <a:ext cx="334009" cy="380999"/>
              </a:xfrm>
              <a:custGeom>
                <a:avLst/>
                <a:gdLst>
                  <a:gd name="T0" fmla="*/ 775981150 w 3678"/>
                  <a:gd name="T1" fmla="*/ 775692216 h 4197"/>
                  <a:gd name="T2" fmla="*/ 775981150 w 3678"/>
                  <a:gd name="T3" fmla="*/ 775692216 h 4197"/>
                  <a:gd name="T4" fmla="*/ 775981150 w 3678"/>
                  <a:gd name="T5" fmla="*/ 775692216 h 4197"/>
                  <a:gd name="T6" fmla="*/ 775981150 w 3678"/>
                  <a:gd name="T7" fmla="*/ 775692216 h 4197"/>
                  <a:gd name="T8" fmla="*/ 775981150 w 3678"/>
                  <a:gd name="T9" fmla="*/ 775692216 h 4197"/>
                  <a:gd name="T10" fmla="*/ 775981150 w 3678"/>
                  <a:gd name="T11" fmla="*/ 775692216 h 4197"/>
                  <a:gd name="T12" fmla="*/ 775981150 w 3678"/>
                  <a:gd name="T13" fmla="*/ 775692216 h 4197"/>
                  <a:gd name="T14" fmla="*/ 775981150 w 3678"/>
                  <a:gd name="T15" fmla="*/ 775692216 h 4197"/>
                  <a:gd name="T16" fmla="*/ 775981150 w 3678"/>
                  <a:gd name="T17" fmla="*/ 775692216 h 4197"/>
                  <a:gd name="T18" fmla="*/ 775981150 w 3678"/>
                  <a:gd name="T19" fmla="*/ 775692216 h 4197"/>
                  <a:gd name="T20" fmla="*/ 775981150 w 3678"/>
                  <a:gd name="T21" fmla="*/ 775692216 h 4197"/>
                  <a:gd name="T22" fmla="*/ 775981150 w 3678"/>
                  <a:gd name="T23" fmla="*/ 775692216 h 41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78" h="4197">
                    <a:moveTo>
                      <a:pt x="2081" y="2099"/>
                    </a:moveTo>
                    <a:lnTo>
                      <a:pt x="0" y="0"/>
                    </a:lnTo>
                    <a:lnTo>
                      <a:pt x="762" y="2099"/>
                    </a:lnTo>
                    <a:lnTo>
                      <a:pt x="0" y="4197"/>
                    </a:lnTo>
                    <a:lnTo>
                      <a:pt x="2081" y="2099"/>
                    </a:lnTo>
                    <a:close/>
                    <a:moveTo>
                      <a:pt x="3678" y="2099"/>
                    </a:moveTo>
                    <a:lnTo>
                      <a:pt x="1597" y="0"/>
                    </a:lnTo>
                    <a:lnTo>
                      <a:pt x="2359" y="2099"/>
                    </a:lnTo>
                    <a:lnTo>
                      <a:pt x="1597" y="4197"/>
                    </a:lnTo>
                    <a:lnTo>
                      <a:pt x="3678" y="2099"/>
                    </a:lnTo>
                    <a:close/>
                  </a:path>
                </a:pathLst>
              </a:custGeom>
              <a:solidFill>
                <a:srgbClr val="4276AA"/>
              </a:solidFill>
              <a:ln>
                <a:noFill/>
              </a:ln>
              <a:extLst>
                <a:ext uri="{91240B29-F687-4F45-9708-019B960494DF}">
                  <a14:hiddenLine xmlns:a14="http://schemas.microsoft.com/office/drawing/2010/main" w="9525">
                    <a:solidFill>
                      <a:srgbClr val="000000"/>
                    </a:solidFill>
                    <a:round/>
                  </a14:hiddenLine>
                </a:ext>
              </a:extLst>
            </p:spPr>
            <p:txBody>
              <a:bodyPr anchor="ctr">
                <a:normAutofit fontScale="90000"/>
              </a:bodyPr>
              <a:p>
                <a:endParaRPr lang="zh-CN" altLang="en-US">
                  <a:sym typeface="Arial" panose="020B0604020202020204" pitchFamily="34" charset="0"/>
                </a:endParaRPr>
              </a:p>
            </p:txBody>
          </p:sp>
          <p:sp>
            <p:nvSpPr>
              <p:cNvPr id="18" name="矩形 17"/>
              <p:cNvSpPr/>
              <p:nvPr>
                <p:custDataLst>
                  <p:tags r:id="rId5"/>
                </p:custDataLst>
              </p:nvPr>
            </p:nvSpPr>
            <p:spPr>
              <a:xfrm>
                <a:off x="3054041" y="2089035"/>
                <a:ext cx="3620588" cy="461543"/>
              </a:xfrm>
              <a:prstGeom prst="rect">
                <a:avLst/>
              </a:prstGeom>
            </p:spPr>
            <p:txBody>
              <a:bodyPr wrap="square" anchor="b" anchorCtr="0"/>
              <a:p>
                <a:r>
                  <a:rPr lang="zh-CN" altLang="en-US" sz="2000" b="1" kern="0" spc="150" dirty="0">
                    <a:solidFill>
                      <a:srgbClr val="4276AA">
                        <a:lumMod val="75000"/>
                      </a:srgbClr>
                    </a:solidFill>
                    <a:uFillTx/>
                    <a:latin typeface="微软雅黑" panose="020B0503020204020204" pitchFamily="34" charset="-122"/>
                    <a:ea typeface="微软雅黑" panose="020B0503020204020204" pitchFamily="34" charset="-122"/>
                    <a:cs typeface="+mn-ea"/>
                    <a:sym typeface="Arial" panose="020B0604020202020204" pitchFamily="34" charset="0"/>
                  </a:rPr>
                  <a:t>主要内容</a:t>
                </a:r>
                <a:endParaRPr lang="zh-CN" altLang="en-US" sz="2000" b="1" kern="0" spc="150" dirty="0">
                  <a:solidFill>
                    <a:srgbClr val="4276AA">
                      <a:lumMod val="75000"/>
                    </a:srgbClr>
                  </a:solidFill>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cxnSp>
            <p:nvCxnSpPr>
              <p:cNvPr id="19" name="直接连接符 18"/>
              <p:cNvCxnSpPr/>
              <p:nvPr>
                <p:custDataLst>
                  <p:tags r:id="rId6"/>
                </p:custDataLst>
              </p:nvPr>
            </p:nvCxnSpPr>
            <p:spPr>
              <a:xfrm>
                <a:off x="3118706" y="2510367"/>
                <a:ext cx="1880230" cy="0"/>
              </a:xfrm>
              <a:prstGeom prst="line">
                <a:avLst/>
              </a:prstGeom>
              <a:ln w="12700">
                <a:solidFill>
                  <a:schemeClr val="bg1">
                    <a:lumMod val="65000"/>
                  </a:schemeClr>
                </a:solidFill>
              </a:ln>
            </p:spPr>
            <p:style>
              <a:lnRef idx="1">
                <a:srgbClr val="E779A3"/>
              </a:lnRef>
              <a:fillRef idx="0">
                <a:srgbClr val="E779A3"/>
              </a:fillRef>
              <a:effectRef idx="0">
                <a:srgbClr val="E779A3"/>
              </a:effectRef>
              <a:fontRef idx="minor">
                <a:srgbClr val="5F5F5F"/>
              </a:fontRef>
            </p:style>
          </p:cxnSp>
        </p:grpSp>
        <p:sp>
          <p:nvSpPr>
            <p:cNvPr id="20" name="文本框 19"/>
            <p:cNvSpPr txBox="1"/>
            <p:nvPr/>
          </p:nvSpPr>
          <p:spPr>
            <a:xfrm>
              <a:off x="2654" y="3827"/>
              <a:ext cx="17053" cy="2352"/>
            </a:xfrm>
            <a:prstGeom prst="roundRect">
              <a:avLst/>
            </a:prstGeom>
            <a:solidFill>
              <a:schemeClr val="bg1">
                <a:lumMod val="95000"/>
              </a:schemeClr>
            </a:solidFill>
            <a:effectLst>
              <a:outerShdw blurRad="50800" dist="38100" dir="5400000" algn="t" rotWithShape="0">
                <a:prstClr val="black">
                  <a:alpha val="40000"/>
                </a:prstClr>
              </a:outerShdw>
            </a:effectLst>
          </p:spPr>
          <p:txBody>
            <a:bodyPr wrap="square" rtlCol="0" anchor="t">
              <a:spAutoFit/>
            </a:bodyPr>
            <a:p>
              <a:pPr algn="just">
                <a:lnSpc>
                  <a:spcPct val="130000"/>
                </a:lnSpc>
              </a:pPr>
              <a:r>
                <a:rPr lang="zh-CN" altLang="zh-CN" sz="2000">
                  <a:solidFill>
                    <a:srgbClr val="262626"/>
                  </a:solidFill>
                  <a:latin typeface="微软雅黑" panose="020B0503020204020204" pitchFamily="34" charset="-122"/>
                  <a:ea typeface="微软雅黑" panose="020B0503020204020204" pitchFamily="34" charset="-122"/>
                  <a:sym typeface="+mn-ea"/>
                </a:rPr>
                <a:t>以国家医学中心为依托，充分发挥国家临床医学研究中心作用，在</a:t>
              </a:r>
              <a:r>
                <a:rPr lang="zh-CN" altLang="zh-CN" sz="2000" b="1">
                  <a:solidFill>
                    <a:srgbClr val="005490"/>
                  </a:solidFill>
                  <a:latin typeface="微软雅黑" panose="020B0503020204020204" pitchFamily="34" charset="-122"/>
                  <a:ea typeface="微软雅黑" panose="020B0503020204020204" pitchFamily="34" charset="-122"/>
                  <a:sym typeface="+mn-ea"/>
                </a:rPr>
                <a:t>京、沪等医疗资源富集地区</a:t>
              </a:r>
              <a:r>
                <a:rPr lang="zh-CN" altLang="zh-CN" sz="2000">
                  <a:solidFill>
                    <a:srgbClr val="262626"/>
                  </a:solidFill>
                  <a:latin typeface="微软雅黑" panose="020B0503020204020204" pitchFamily="34" charset="-122"/>
                  <a:ea typeface="微软雅黑" panose="020B0503020204020204" pitchFamily="34" charset="-122"/>
                  <a:sym typeface="+mn-ea"/>
                </a:rPr>
                <a:t>遴选若干优质医疗机构，通过建设分中心、分支机构，促进医师多点执业等多种方式，在患者流出多、医疗资源</a:t>
              </a:r>
              <a:r>
                <a:rPr lang="zh-CN" altLang="zh-CN" sz="2000" b="1">
                  <a:solidFill>
                    <a:srgbClr val="005490"/>
                  </a:solidFill>
                  <a:latin typeface="微软雅黑" panose="020B0503020204020204" pitchFamily="34" charset="-122"/>
                  <a:ea typeface="微软雅黑" panose="020B0503020204020204" pitchFamily="34" charset="-122"/>
                  <a:sym typeface="+mn-ea"/>
                </a:rPr>
                <a:t>相对薄弱地区</a:t>
              </a:r>
              <a:r>
                <a:rPr lang="zh-CN" altLang="zh-CN" sz="2000" b="1">
                  <a:latin typeface="微软雅黑" panose="020B0503020204020204" pitchFamily="34" charset="-122"/>
                  <a:ea typeface="微软雅黑" panose="020B0503020204020204" pitchFamily="34" charset="-122"/>
                  <a:sym typeface="+mn-ea"/>
                </a:rPr>
                <a:t>建设区域医疗中心</a:t>
              </a:r>
              <a:endParaRPr lang="zh-CN" altLang="en-US" sz="2000">
                <a:latin typeface="微软雅黑" panose="020B0503020204020204" pitchFamily="34" charset="-122"/>
                <a:ea typeface="微软雅黑" panose="020B0503020204020204" pitchFamily="34" charset="-122"/>
              </a:endParaRPr>
            </a:p>
          </p:txBody>
        </p:sp>
      </p:grpSp>
      <p:grpSp>
        <p:nvGrpSpPr>
          <p:cNvPr id="21" name="组合 20"/>
          <p:cNvGrpSpPr/>
          <p:nvPr/>
        </p:nvGrpSpPr>
        <p:grpSpPr>
          <a:xfrm rot="0">
            <a:off x="374015" y="3950335"/>
            <a:ext cx="11474744" cy="1054735"/>
            <a:chOff x="1165" y="3122"/>
            <a:chExt cx="18433" cy="1661"/>
          </a:xfrm>
        </p:grpSpPr>
        <p:grpSp>
          <p:nvGrpSpPr>
            <p:cNvPr id="22" name="组合 21"/>
            <p:cNvGrpSpPr/>
            <p:nvPr>
              <p:custDataLst>
                <p:tags r:id="rId7"/>
              </p:custDataLst>
            </p:nvPr>
          </p:nvGrpSpPr>
          <p:grpSpPr>
            <a:xfrm>
              <a:off x="1165" y="3122"/>
              <a:ext cx="9911" cy="927"/>
              <a:chOff x="1964266" y="2089035"/>
              <a:chExt cx="6993867" cy="654205"/>
            </a:xfrm>
          </p:grpSpPr>
          <p:sp>
            <p:nvSpPr>
              <p:cNvPr id="23" name="椭圆 22"/>
              <p:cNvSpPr/>
              <p:nvPr>
                <p:custDataLst>
                  <p:tags r:id="rId8"/>
                </p:custDataLst>
              </p:nvPr>
            </p:nvSpPr>
            <p:spPr>
              <a:xfrm>
                <a:off x="2298698" y="2370667"/>
                <a:ext cx="279400" cy="279400"/>
              </a:xfrm>
              <a:prstGeom prst="ellipse">
                <a:avLst/>
              </a:prstGeom>
              <a:solidFill>
                <a:srgbClr val="4276AA">
                  <a:lumMod val="40000"/>
                  <a:lumOff val="60000"/>
                </a:srgbClr>
              </a:solid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p>
                <a:pPr algn="just">
                  <a:lnSpc>
                    <a:spcPct val="130000"/>
                  </a:lnSpc>
                </a:pPr>
                <a:endParaRPr lang="zh-CN" altLang="en-US" dirty="0" err="1">
                  <a:solidFill>
                    <a:srgbClr val="FFFFFF"/>
                  </a:solidFill>
                  <a:sym typeface="Arial" panose="020B0604020202020204" pitchFamily="34" charset="0"/>
                </a:endParaRPr>
              </a:p>
            </p:txBody>
          </p:sp>
          <p:sp>
            <p:nvSpPr>
              <p:cNvPr id="24" name="椭圆 23"/>
              <p:cNvSpPr/>
              <p:nvPr>
                <p:custDataLst>
                  <p:tags r:id="rId9"/>
                </p:custDataLst>
              </p:nvPr>
            </p:nvSpPr>
            <p:spPr>
              <a:xfrm>
                <a:off x="1964266" y="2277463"/>
                <a:ext cx="495253" cy="465777"/>
              </a:xfrm>
              <a:prstGeom prst="ellipse">
                <a:avLst/>
              </a:prstGeom>
              <a:solidFill>
                <a:srgbClr val="4276AA"/>
              </a:solidFill>
            </p:spPr>
            <p:txBody>
              <a:bodyPr rot="0" spcFirstLastPara="0" vertOverflow="overflow" horzOverflow="overflow" vert="horz" wrap="square" lIns="0" tIns="0" rIns="0" bIns="0" numCol="1" spcCol="0" rtlCol="0" fromWordArt="0" anchor="ctr" anchorCtr="0" forceAA="0" compatLnSpc="1">
                <a:normAutofit fontScale="80000"/>
              </a:bodyPr>
              <a:p>
                <a:pPr algn="ctr"/>
                <a:r>
                  <a:rPr lang="en-US" sz="2400" b="1" dirty="0">
                    <a:solidFill>
                      <a:srgbClr val="FFFFFF"/>
                    </a:solidFill>
                    <a:sym typeface="Arial" panose="020B0604020202020204" pitchFamily="34" charset="0"/>
                  </a:rPr>
                  <a:t>2</a:t>
                </a:r>
                <a:endParaRPr lang="en-US" sz="2400" b="1" dirty="0" err="1">
                  <a:solidFill>
                    <a:srgbClr val="FFFFFF"/>
                  </a:solidFill>
                  <a:sym typeface="Arial" panose="020B0604020202020204" pitchFamily="34" charset="0"/>
                </a:endParaRPr>
              </a:p>
            </p:txBody>
          </p:sp>
          <p:sp>
            <p:nvSpPr>
              <p:cNvPr id="25" name="KSO_Shape"/>
              <p:cNvSpPr/>
              <p:nvPr>
                <p:custDataLst>
                  <p:tags r:id="rId10"/>
                </p:custDataLst>
              </p:nvPr>
            </p:nvSpPr>
            <p:spPr bwMode="auto">
              <a:xfrm>
                <a:off x="2681284" y="2319868"/>
                <a:ext cx="334009" cy="380999"/>
              </a:xfrm>
              <a:custGeom>
                <a:avLst/>
                <a:gdLst>
                  <a:gd name="T0" fmla="*/ 775981150 w 3678"/>
                  <a:gd name="T1" fmla="*/ 775692216 h 4197"/>
                  <a:gd name="T2" fmla="*/ 775981150 w 3678"/>
                  <a:gd name="T3" fmla="*/ 775692216 h 4197"/>
                  <a:gd name="T4" fmla="*/ 775981150 w 3678"/>
                  <a:gd name="T5" fmla="*/ 775692216 h 4197"/>
                  <a:gd name="T6" fmla="*/ 775981150 w 3678"/>
                  <a:gd name="T7" fmla="*/ 775692216 h 4197"/>
                  <a:gd name="T8" fmla="*/ 775981150 w 3678"/>
                  <a:gd name="T9" fmla="*/ 775692216 h 4197"/>
                  <a:gd name="T10" fmla="*/ 775981150 w 3678"/>
                  <a:gd name="T11" fmla="*/ 775692216 h 4197"/>
                  <a:gd name="T12" fmla="*/ 775981150 w 3678"/>
                  <a:gd name="T13" fmla="*/ 775692216 h 4197"/>
                  <a:gd name="T14" fmla="*/ 775981150 w 3678"/>
                  <a:gd name="T15" fmla="*/ 775692216 h 4197"/>
                  <a:gd name="T16" fmla="*/ 775981150 w 3678"/>
                  <a:gd name="T17" fmla="*/ 775692216 h 4197"/>
                  <a:gd name="T18" fmla="*/ 775981150 w 3678"/>
                  <a:gd name="T19" fmla="*/ 775692216 h 4197"/>
                  <a:gd name="T20" fmla="*/ 775981150 w 3678"/>
                  <a:gd name="T21" fmla="*/ 775692216 h 4197"/>
                  <a:gd name="T22" fmla="*/ 775981150 w 3678"/>
                  <a:gd name="T23" fmla="*/ 775692216 h 41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78" h="4197">
                    <a:moveTo>
                      <a:pt x="2081" y="2099"/>
                    </a:moveTo>
                    <a:lnTo>
                      <a:pt x="0" y="0"/>
                    </a:lnTo>
                    <a:lnTo>
                      <a:pt x="762" y="2099"/>
                    </a:lnTo>
                    <a:lnTo>
                      <a:pt x="0" y="4197"/>
                    </a:lnTo>
                    <a:lnTo>
                      <a:pt x="2081" y="2099"/>
                    </a:lnTo>
                    <a:close/>
                    <a:moveTo>
                      <a:pt x="3678" y="2099"/>
                    </a:moveTo>
                    <a:lnTo>
                      <a:pt x="1597" y="0"/>
                    </a:lnTo>
                    <a:lnTo>
                      <a:pt x="2359" y="2099"/>
                    </a:lnTo>
                    <a:lnTo>
                      <a:pt x="1597" y="4197"/>
                    </a:lnTo>
                    <a:lnTo>
                      <a:pt x="3678" y="2099"/>
                    </a:lnTo>
                    <a:close/>
                  </a:path>
                </a:pathLst>
              </a:custGeom>
              <a:solidFill>
                <a:srgbClr val="4276AA"/>
              </a:solidFill>
              <a:ln>
                <a:noFill/>
              </a:ln>
              <a:extLst>
                <a:ext uri="{91240B29-F687-4F45-9708-019B960494DF}">
                  <a14:hiddenLine xmlns:a14="http://schemas.microsoft.com/office/drawing/2010/main" w="9525">
                    <a:solidFill>
                      <a:srgbClr val="000000"/>
                    </a:solidFill>
                    <a:round/>
                  </a14:hiddenLine>
                </a:ext>
              </a:extLst>
            </p:spPr>
            <p:txBody>
              <a:bodyPr anchor="ctr">
                <a:normAutofit fontScale="90000"/>
              </a:bodyPr>
              <a:p>
                <a:endParaRPr lang="zh-CN" altLang="en-US">
                  <a:sym typeface="Arial" panose="020B0604020202020204" pitchFamily="34" charset="0"/>
                </a:endParaRPr>
              </a:p>
            </p:txBody>
          </p:sp>
          <p:sp>
            <p:nvSpPr>
              <p:cNvPr id="26" name="矩形 25"/>
              <p:cNvSpPr/>
              <p:nvPr>
                <p:custDataLst>
                  <p:tags r:id="rId11"/>
                </p:custDataLst>
              </p:nvPr>
            </p:nvSpPr>
            <p:spPr>
              <a:xfrm>
                <a:off x="3054088" y="2089035"/>
                <a:ext cx="5904045" cy="461543"/>
              </a:xfrm>
              <a:prstGeom prst="rect">
                <a:avLst/>
              </a:prstGeom>
            </p:spPr>
            <p:txBody>
              <a:bodyPr wrap="square" anchor="b" anchorCtr="0"/>
              <a:p>
                <a:r>
                  <a:rPr lang="zh-CN" altLang="en-US" sz="2000" b="1" kern="0" spc="150" dirty="0">
                    <a:solidFill>
                      <a:srgbClr val="4276AA">
                        <a:lumMod val="75000"/>
                      </a:srgbClr>
                    </a:solidFill>
                    <a:uFillTx/>
                    <a:latin typeface="微软雅黑" panose="020B0503020204020204" pitchFamily="34" charset="-122"/>
                    <a:ea typeface="微软雅黑" panose="020B0503020204020204" pitchFamily="34" charset="-122"/>
                    <a:cs typeface="+mn-ea"/>
                    <a:sym typeface="Arial" panose="020B0604020202020204" pitchFamily="34" charset="0"/>
                  </a:rPr>
                  <a:t>试点地区</a:t>
                </a:r>
                <a:endParaRPr lang="zh-CN" altLang="en-US" sz="2000" b="1" kern="0" spc="150" dirty="0">
                  <a:solidFill>
                    <a:srgbClr val="4276AA">
                      <a:lumMod val="75000"/>
                    </a:srgbClr>
                  </a:solidFill>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cxnSp>
            <p:nvCxnSpPr>
              <p:cNvPr id="27" name="直接连接符 26"/>
              <p:cNvCxnSpPr/>
              <p:nvPr>
                <p:custDataLst>
                  <p:tags r:id="rId12"/>
                </p:custDataLst>
              </p:nvPr>
            </p:nvCxnSpPr>
            <p:spPr>
              <a:xfrm>
                <a:off x="3118706" y="2510367"/>
                <a:ext cx="1880230" cy="0"/>
              </a:xfrm>
              <a:prstGeom prst="line">
                <a:avLst/>
              </a:prstGeom>
              <a:ln w="12700">
                <a:solidFill>
                  <a:schemeClr val="bg1">
                    <a:lumMod val="65000"/>
                  </a:schemeClr>
                </a:solidFill>
              </a:ln>
            </p:spPr>
            <p:style>
              <a:lnRef idx="1">
                <a:srgbClr val="E779A3"/>
              </a:lnRef>
              <a:fillRef idx="0">
                <a:srgbClr val="E779A3"/>
              </a:fillRef>
              <a:effectRef idx="0">
                <a:srgbClr val="E779A3"/>
              </a:effectRef>
              <a:fontRef idx="minor">
                <a:srgbClr val="5F5F5F"/>
              </a:fontRef>
            </p:style>
          </p:cxnSp>
        </p:grpSp>
        <p:sp>
          <p:nvSpPr>
            <p:cNvPr id="28" name="文本框 27"/>
            <p:cNvSpPr txBox="1"/>
            <p:nvPr/>
          </p:nvSpPr>
          <p:spPr>
            <a:xfrm>
              <a:off x="2654" y="3827"/>
              <a:ext cx="16944" cy="956"/>
            </a:xfrm>
            <a:prstGeom prst="roundRect">
              <a:avLst/>
            </a:prstGeom>
            <a:solidFill>
              <a:schemeClr val="bg1">
                <a:lumMod val="95000"/>
              </a:schemeClr>
            </a:solidFill>
            <a:effectLst>
              <a:outerShdw blurRad="50800" dist="38100" dir="5400000" algn="t" rotWithShape="0">
                <a:prstClr val="black">
                  <a:alpha val="40000"/>
                </a:prstClr>
              </a:outerShdw>
            </a:effectLst>
          </p:spPr>
          <p:txBody>
            <a:bodyPr wrap="square" rtlCol="0" anchor="t">
              <a:spAutoFit/>
            </a:bodyPr>
            <a:p>
              <a:pPr algn="just">
                <a:lnSpc>
                  <a:spcPct val="130000"/>
                </a:lnSpc>
              </a:pPr>
              <a:r>
                <a:rPr lang="zh-CN" altLang="en-US" sz="2000" spc="50" noProof="0" dirty="0">
                  <a:solidFill>
                    <a:schemeClr val="tx1">
                      <a:lumMod val="85000"/>
                      <a:lumOff val="15000"/>
                    </a:schemeClr>
                  </a:solidFill>
                  <a:latin typeface="微软雅黑" panose="020B0503020204020204" pitchFamily="34" charset="-122"/>
                  <a:ea typeface="微软雅黑" panose="020B0503020204020204" pitchFamily="34" charset="-122"/>
                  <a:sym typeface="+mn-ea"/>
                </a:rPr>
                <a:t>选择在</a:t>
              </a:r>
              <a:r>
                <a:rPr lang="zh-CN" altLang="en-US" sz="2000" b="1" spc="50" noProof="0" dirty="0">
                  <a:solidFill>
                    <a:srgbClr val="005490"/>
                  </a:solidFill>
                  <a:latin typeface="微软雅黑" panose="020B0503020204020204" pitchFamily="34" charset="-122"/>
                  <a:ea typeface="微软雅黑" panose="020B0503020204020204" pitchFamily="34" charset="-122"/>
                  <a:sym typeface="+mn-ea"/>
                </a:rPr>
                <a:t>河北、山西、辽宁、安徽、福建、河南、云南、新疆 </a:t>
              </a:r>
              <a:r>
                <a:rPr lang="zh-CN" altLang="en-US" sz="2000" b="1" spc="50" noProof="0" dirty="0">
                  <a:solidFill>
                    <a:schemeClr val="tx1">
                      <a:lumMod val="85000"/>
                      <a:lumOff val="15000"/>
                    </a:schemeClr>
                  </a:solidFill>
                  <a:latin typeface="微软雅黑" panose="020B0503020204020204" pitchFamily="34" charset="-122"/>
                  <a:ea typeface="微软雅黑" panose="020B0503020204020204" pitchFamily="34" charset="-122"/>
                  <a:sym typeface="+mn-ea"/>
                </a:rPr>
                <a:t>8个省区</a:t>
              </a:r>
              <a:r>
                <a:rPr lang="zh-CN" altLang="en-US" sz="2000" spc="50" noProof="0" dirty="0">
                  <a:solidFill>
                    <a:schemeClr val="tx1">
                      <a:lumMod val="85000"/>
                      <a:lumOff val="15000"/>
                    </a:schemeClr>
                  </a:solidFill>
                  <a:latin typeface="微软雅黑" panose="020B0503020204020204" pitchFamily="34" charset="-122"/>
                  <a:ea typeface="微软雅黑" panose="020B0503020204020204" pitchFamily="34" charset="-122"/>
                  <a:sym typeface="+mn-ea"/>
                </a:rPr>
                <a:t>开展试点建设</a:t>
              </a:r>
              <a:r>
                <a:rPr lang="zh-CN" altLang="en-US" sz="2000">
                  <a:latin typeface="微软雅黑" panose="020B0503020204020204" pitchFamily="34" charset="-122"/>
                  <a:ea typeface="微软雅黑" panose="020B0503020204020204" pitchFamily="34" charset="-122"/>
                </a:rPr>
                <a:t>。</a:t>
              </a:r>
              <a:endParaRPr lang="zh-CN" altLang="en-US" sz="2000">
                <a:latin typeface="微软雅黑" panose="020B0503020204020204" pitchFamily="34" charset="-122"/>
                <a:ea typeface="微软雅黑" panose="020B0503020204020204" pitchFamily="34" charset="-122"/>
              </a:endParaRPr>
            </a:p>
          </p:txBody>
        </p:sp>
      </p:grpSp>
      <p:grpSp>
        <p:nvGrpSpPr>
          <p:cNvPr id="29" name="组合 28"/>
          <p:cNvGrpSpPr/>
          <p:nvPr/>
        </p:nvGrpSpPr>
        <p:grpSpPr>
          <a:xfrm rot="0">
            <a:off x="361315" y="5221605"/>
            <a:ext cx="11474744" cy="1055370"/>
            <a:chOff x="1165" y="3122"/>
            <a:chExt cx="18433" cy="1662"/>
          </a:xfrm>
        </p:grpSpPr>
        <p:grpSp>
          <p:nvGrpSpPr>
            <p:cNvPr id="30" name="组合 29"/>
            <p:cNvGrpSpPr/>
            <p:nvPr>
              <p:custDataLst>
                <p:tags r:id="rId13"/>
              </p:custDataLst>
            </p:nvPr>
          </p:nvGrpSpPr>
          <p:grpSpPr>
            <a:xfrm>
              <a:off x="1165" y="3122"/>
              <a:ext cx="9911" cy="927"/>
              <a:chOff x="1964266" y="2089035"/>
              <a:chExt cx="6993867" cy="654205"/>
            </a:xfrm>
          </p:grpSpPr>
          <p:sp>
            <p:nvSpPr>
              <p:cNvPr id="31" name="椭圆 30"/>
              <p:cNvSpPr/>
              <p:nvPr>
                <p:custDataLst>
                  <p:tags r:id="rId14"/>
                </p:custDataLst>
              </p:nvPr>
            </p:nvSpPr>
            <p:spPr>
              <a:xfrm>
                <a:off x="2298698" y="2370667"/>
                <a:ext cx="279400" cy="279400"/>
              </a:xfrm>
              <a:prstGeom prst="ellipse">
                <a:avLst/>
              </a:prstGeom>
              <a:solidFill>
                <a:srgbClr val="4276AA">
                  <a:lumMod val="40000"/>
                  <a:lumOff val="60000"/>
                </a:srgbClr>
              </a:solidFill>
            </p:spPr>
            <p:txBody>
              <a:bodyPr rot="0" spcFirstLastPara="0" vertOverflow="overflow" horzOverflow="overflow" vert="horz" wrap="square" lIns="91440" tIns="45720" rIns="91440" bIns="45720" numCol="1" spcCol="0" rtlCol="0" fromWordArt="0" anchor="ctr" anchorCtr="0" forceAA="0" compatLnSpc="1">
                <a:normAutofit fontScale="25000" lnSpcReduction="20000"/>
              </a:bodyPr>
              <a:p>
                <a:pPr algn="just">
                  <a:lnSpc>
                    <a:spcPct val="130000"/>
                  </a:lnSpc>
                </a:pPr>
                <a:endParaRPr lang="zh-CN" altLang="en-US" dirty="0" err="1">
                  <a:solidFill>
                    <a:srgbClr val="FFFFFF"/>
                  </a:solidFill>
                  <a:sym typeface="Arial" panose="020B0604020202020204" pitchFamily="34" charset="0"/>
                </a:endParaRPr>
              </a:p>
            </p:txBody>
          </p:sp>
          <p:sp>
            <p:nvSpPr>
              <p:cNvPr id="32" name="椭圆 31"/>
              <p:cNvSpPr/>
              <p:nvPr>
                <p:custDataLst>
                  <p:tags r:id="rId15"/>
                </p:custDataLst>
              </p:nvPr>
            </p:nvSpPr>
            <p:spPr>
              <a:xfrm>
                <a:off x="1964266" y="2277463"/>
                <a:ext cx="495253" cy="465777"/>
              </a:xfrm>
              <a:prstGeom prst="ellipse">
                <a:avLst/>
              </a:prstGeom>
              <a:solidFill>
                <a:srgbClr val="4276AA"/>
              </a:solidFill>
            </p:spPr>
            <p:txBody>
              <a:bodyPr rot="0" spcFirstLastPara="0" vertOverflow="overflow" horzOverflow="overflow" vert="horz" wrap="square" lIns="0" tIns="0" rIns="0" bIns="0" numCol="1" spcCol="0" rtlCol="0" fromWordArt="0" anchor="ctr" anchorCtr="0" forceAA="0" compatLnSpc="1">
                <a:normAutofit fontScale="80000"/>
              </a:bodyPr>
              <a:p>
                <a:pPr algn="ctr"/>
                <a:r>
                  <a:rPr lang="en-US" sz="2400" b="1" dirty="0">
                    <a:solidFill>
                      <a:srgbClr val="FFFFFF"/>
                    </a:solidFill>
                    <a:sym typeface="Arial" panose="020B0604020202020204" pitchFamily="34" charset="0"/>
                  </a:rPr>
                  <a:t>3</a:t>
                </a:r>
                <a:endParaRPr lang="en-US" sz="2400" b="1" dirty="0" err="1">
                  <a:solidFill>
                    <a:srgbClr val="FFFFFF"/>
                  </a:solidFill>
                  <a:sym typeface="Arial" panose="020B0604020202020204" pitchFamily="34" charset="0"/>
                </a:endParaRPr>
              </a:p>
            </p:txBody>
          </p:sp>
          <p:sp>
            <p:nvSpPr>
              <p:cNvPr id="33" name="KSO_Shape"/>
              <p:cNvSpPr/>
              <p:nvPr>
                <p:custDataLst>
                  <p:tags r:id="rId16"/>
                </p:custDataLst>
              </p:nvPr>
            </p:nvSpPr>
            <p:spPr bwMode="auto">
              <a:xfrm>
                <a:off x="2681284" y="2319868"/>
                <a:ext cx="334009" cy="380999"/>
              </a:xfrm>
              <a:custGeom>
                <a:avLst/>
                <a:gdLst>
                  <a:gd name="T0" fmla="*/ 775981150 w 3678"/>
                  <a:gd name="T1" fmla="*/ 775692216 h 4197"/>
                  <a:gd name="T2" fmla="*/ 775981150 w 3678"/>
                  <a:gd name="T3" fmla="*/ 775692216 h 4197"/>
                  <a:gd name="T4" fmla="*/ 775981150 w 3678"/>
                  <a:gd name="T5" fmla="*/ 775692216 h 4197"/>
                  <a:gd name="T6" fmla="*/ 775981150 w 3678"/>
                  <a:gd name="T7" fmla="*/ 775692216 h 4197"/>
                  <a:gd name="T8" fmla="*/ 775981150 w 3678"/>
                  <a:gd name="T9" fmla="*/ 775692216 h 4197"/>
                  <a:gd name="T10" fmla="*/ 775981150 w 3678"/>
                  <a:gd name="T11" fmla="*/ 775692216 h 4197"/>
                  <a:gd name="T12" fmla="*/ 775981150 w 3678"/>
                  <a:gd name="T13" fmla="*/ 775692216 h 4197"/>
                  <a:gd name="T14" fmla="*/ 775981150 w 3678"/>
                  <a:gd name="T15" fmla="*/ 775692216 h 4197"/>
                  <a:gd name="T16" fmla="*/ 775981150 w 3678"/>
                  <a:gd name="T17" fmla="*/ 775692216 h 4197"/>
                  <a:gd name="T18" fmla="*/ 775981150 w 3678"/>
                  <a:gd name="T19" fmla="*/ 775692216 h 4197"/>
                  <a:gd name="T20" fmla="*/ 775981150 w 3678"/>
                  <a:gd name="T21" fmla="*/ 775692216 h 4197"/>
                  <a:gd name="T22" fmla="*/ 775981150 w 3678"/>
                  <a:gd name="T23" fmla="*/ 775692216 h 41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78" h="4197">
                    <a:moveTo>
                      <a:pt x="2081" y="2099"/>
                    </a:moveTo>
                    <a:lnTo>
                      <a:pt x="0" y="0"/>
                    </a:lnTo>
                    <a:lnTo>
                      <a:pt x="762" y="2099"/>
                    </a:lnTo>
                    <a:lnTo>
                      <a:pt x="0" y="4197"/>
                    </a:lnTo>
                    <a:lnTo>
                      <a:pt x="2081" y="2099"/>
                    </a:lnTo>
                    <a:close/>
                    <a:moveTo>
                      <a:pt x="3678" y="2099"/>
                    </a:moveTo>
                    <a:lnTo>
                      <a:pt x="1597" y="0"/>
                    </a:lnTo>
                    <a:lnTo>
                      <a:pt x="2359" y="2099"/>
                    </a:lnTo>
                    <a:lnTo>
                      <a:pt x="1597" y="4197"/>
                    </a:lnTo>
                    <a:lnTo>
                      <a:pt x="3678" y="2099"/>
                    </a:lnTo>
                    <a:close/>
                  </a:path>
                </a:pathLst>
              </a:custGeom>
              <a:solidFill>
                <a:srgbClr val="4276AA"/>
              </a:solidFill>
              <a:ln>
                <a:noFill/>
              </a:ln>
              <a:extLst>
                <a:ext uri="{91240B29-F687-4F45-9708-019B960494DF}">
                  <a14:hiddenLine xmlns:a14="http://schemas.microsoft.com/office/drawing/2010/main" w="9525">
                    <a:solidFill>
                      <a:srgbClr val="000000"/>
                    </a:solidFill>
                    <a:round/>
                  </a14:hiddenLine>
                </a:ext>
              </a:extLst>
            </p:spPr>
            <p:txBody>
              <a:bodyPr anchor="ctr">
                <a:normAutofit fontScale="90000"/>
              </a:bodyPr>
              <a:p>
                <a:endParaRPr lang="zh-CN" altLang="en-US">
                  <a:sym typeface="Arial" panose="020B0604020202020204" pitchFamily="34" charset="0"/>
                </a:endParaRPr>
              </a:p>
            </p:txBody>
          </p:sp>
          <p:sp>
            <p:nvSpPr>
              <p:cNvPr id="34" name="矩形 33"/>
              <p:cNvSpPr/>
              <p:nvPr>
                <p:custDataLst>
                  <p:tags r:id="rId17"/>
                </p:custDataLst>
              </p:nvPr>
            </p:nvSpPr>
            <p:spPr>
              <a:xfrm>
                <a:off x="3054088" y="2089035"/>
                <a:ext cx="5904045" cy="461543"/>
              </a:xfrm>
              <a:prstGeom prst="rect">
                <a:avLst/>
              </a:prstGeom>
            </p:spPr>
            <p:txBody>
              <a:bodyPr wrap="square" anchor="b" anchorCtr="0"/>
              <a:p>
                <a:r>
                  <a:rPr lang="zh-CN" altLang="en-US" sz="2000" b="1" kern="0" spc="150" dirty="0">
                    <a:solidFill>
                      <a:srgbClr val="4276AA">
                        <a:lumMod val="75000"/>
                      </a:srgbClr>
                    </a:solidFill>
                    <a:uFillTx/>
                    <a:latin typeface="微软雅黑" panose="020B0503020204020204" pitchFamily="34" charset="-122"/>
                    <a:ea typeface="微软雅黑" panose="020B0503020204020204" pitchFamily="34" charset="-122"/>
                    <a:cs typeface="+mn-ea"/>
                    <a:sym typeface="Arial" panose="020B0604020202020204" pitchFamily="34" charset="0"/>
                  </a:rPr>
                  <a:t>重点病种</a:t>
                </a:r>
                <a:endParaRPr lang="zh-CN" altLang="en-US" sz="2000" b="1" kern="0" spc="150" dirty="0">
                  <a:solidFill>
                    <a:srgbClr val="4276AA">
                      <a:lumMod val="75000"/>
                    </a:srgbClr>
                  </a:solidFill>
                  <a:uFillTx/>
                  <a:latin typeface="微软雅黑" panose="020B0503020204020204" pitchFamily="34" charset="-122"/>
                  <a:ea typeface="微软雅黑" panose="020B0503020204020204" pitchFamily="34" charset="-122"/>
                  <a:cs typeface="+mn-ea"/>
                  <a:sym typeface="Arial" panose="020B0604020202020204" pitchFamily="34" charset="0"/>
                </a:endParaRPr>
              </a:p>
            </p:txBody>
          </p:sp>
          <p:cxnSp>
            <p:nvCxnSpPr>
              <p:cNvPr id="35" name="直接连接符 34"/>
              <p:cNvCxnSpPr/>
              <p:nvPr>
                <p:custDataLst>
                  <p:tags r:id="rId18"/>
                </p:custDataLst>
              </p:nvPr>
            </p:nvCxnSpPr>
            <p:spPr>
              <a:xfrm>
                <a:off x="3118706" y="2510367"/>
                <a:ext cx="1880230" cy="0"/>
              </a:xfrm>
              <a:prstGeom prst="line">
                <a:avLst/>
              </a:prstGeom>
              <a:ln w="12700">
                <a:solidFill>
                  <a:schemeClr val="bg1">
                    <a:lumMod val="65000"/>
                  </a:schemeClr>
                </a:solidFill>
              </a:ln>
            </p:spPr>
            <p:style>
              <a:lnRef idx="1">
                <a:srgbClr val="E779A3"/>
              </a:lnRef>
              <a:fillRef idx="0">
                <a:srgbClr val="E779A3"/>
              </a:fillRef>
              <a:effectRef idx="0">
                <a:srgbClr val="E779A3"/>
              </a:effectRef>
              <a:fontRef idx="minor">
                <a:srgbClr val="5F5F5F"/>
              </a:fontRef>
            </p:style>
          </p:cxnSp>
        </p:grpSp>
        <p:sp>
          <p:nvSpPr>
            <p:cNvPr id="36" name="文本框 35"/>
            <p:cNvSpPr txBox="1"/>
            <p:nvPr/>
          </p:nvSpPr>
          <p:spPr>
            <a:xfrm>
              <a:off x="2654" y="3827"/>
              <a:ext cx="16944" cy="957"/>
            </a:xfrm>
            <a:prstGeom prst="roundRect">
              <a:avLst/>
            </a:prstGeom>
            <a:solidFill>
              <a:schemeClr val="bg1">
                <a:lumMod val="95000"/>
              </a:schemeClr>
            </a:solidFill>
            <a:effectLst>
              <a:outerShdw blurRad="50800" dist="38100" dir="5400000" algn="t" rotWithShape="0">
                <a:prstClr val="black">
                  <a:alpha val="40000"/>
                </a:prstClr>
              </a:outerShdw>
            </a:effectLst>
          </p:spPr>
          <p:txBody>
            <a:bodyPr wrap="square" rtlCol="0" anchor="t">
              <a:spAutoFit/>
            </a:bodyPr>
            <a:p>
              <a:pPr algn="just">
                <a:lnSpc>
                  <a:spcPct val="130000"/>
                </a:lnSpc>
              </a:pPr>
              <a:r>
                <a:rPr lang="zh-CN" altLang="en-US" sz="2000" spc="50" noProof="0" dirty="0">
                  <a:latin typeface="微软雅黑" panose="020B0503020204020204" pitchFamily="34" charset="-122"/>
                  <a:ea typeface="微软雅黑" panose="020B0503020204020204" pitchFamily="34" charset="-122"/>
                  <a:sym typeface="+mn-ea"/>
                </a:rPr>
                <a:t>重点建设</a:t>
              </a:r>
              <a:r>
                <a:rPr lang="zh-CN" altLang="en-US" sz="2000" b="1" spc="50" noProof="0" dirty="0">
                  <a:solidFill>
                    <a:srgbClr val="005490"/>
                  </a:solidFill>
                  <a:latin typeface="微软雅黑" panose="020B0503020204020204" pitchFamily="34" charset="-122"/>
                  <a:ea typeface="微软雅黑" panose="020B0503020204020204" pitchFamily="34" charset="-122"/>
                  <a:sym typeface="+mn-ea"/>
                </a:rPr>
                <a:t>肿瘤科、神经科、心血管科、儿科、呼吸科和创伤科</a:t>
              </a:r>
              <a:r>
                <a:rPr lang="zh-CN" altLang="en-US" sz="2000" b="1" spc="50" noProof="0" dirty="0">
                  <a:solidFill>
                    <a:srgbClr val="C00000"/>
                  </a:solidFill>
                  <a:latin typeface="微软雅黑" panose="020B0503020204020204" pitchFamily="34" charset="-122"/>
                  <a:ea typeface="微软雅黑" panose="020B0503020204020204" pitchFamily="34" charset="-122"/>
                  <a:sym typeface="+mn-ea"/>
                </a:rPr>
                <a:t> </a:t>
              </a:r>
              <a:r>
                <a:rPr lang="zh-CN" altLang="en-US" sz="2000" b="1" spc="50" noProof="0" dirty="0">
                  <a:latin typeface="微软雅黑" panose="020B0503020204020204" pitchFamily="34" charset="-122"/>
                  <a:ea typeface="微软雅黑" panose="020B0503020204020204" pitchFamily="34" charset="-122"/>
                  <a:sym typeface="+mn-ea"/>
                </a:rPr>
                <a:t>6 个专科</a:t>
              </a:r>
              <a:endParaRPr lang="zh-CN" altLang="en-US" sz="2000">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0001" y="2377631"/>
            <a:ext cx="12830270" cy="2343626"/>
            <a:chOff x="163941" y="171177"/>
            <a:chExt cx="3809937" cy="683374"/>
          </a:xfrm>
        </p:grpSpPr>
        <p:sp>
          <p:nvSpPr>
            <p:cNvPr id="4" name="等腰三角形 3"/>
            <p:cNvSpPr/>
            <p:nvPr/>
          </p:nvSpPr>
          <p:spPr>
            <a:xfrm>
              <a:off x="846577" y="171177"/>
              <a:ext cx="355284" cy="356514"/>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5" name="等腰三角形 4"/>
            <p:cNvSpPr/>
            <p:nvPr/>
          </p:nvSpPr>
          <p:spPr>
            <a:xfrm flipV="1">
              <a:off x="192412" y="497991"/>
              <a:ext cx="366114" cy="356560"/>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6" name="矩形 5"/>
            <p:cNvSpPr/>
            <p:nvPr/>
          </p:nvSpPr>
          <p:spPr>
            <a:xfrm>
              <a:off x="163941" y="278300"/>
              <a:ext cx="3809937" cy="435687"/>
            </a:xfrm>
            <a:prstGeom prst="rect">
              <a:avLst/>
            </a:prstGeom>
            <a:solidFill>
              <a:srgbClr val="5B9BD5">
                <a:lumMod val="50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9" name="平行四边形 8"/>
            <p:cNvSpPr/>
            <p:nvPr/>
          </p:nvSpPr>
          <p:spPr>
            <a:xfrm>
              <a:off x="374740" y="171177"/>
              <a:ext cx="649734" cy="683374"/>
            </a:xfrm>
            <a:prstGeom prst="parallelogram">
              <a:avLst>
                <a:gd name="adj" fmla="val 48207"/>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10" name="文本框 6"/>
            <p:cNvSpPr txBox="1"/>
            <p:nvPr/>
          </p:nvSpPr>
          <p:spPr>
            <a:xfrm>
              <a:off x="421892" y="369138"/>
              <a:ext cx="569115" cy="254223"/>
            </a:xfrm>
            <a:prstGeom prst="rect">
              <a:avLst/>
            </a:prstGeom>
            <a:noFill/>
          </p:spPr>
          <p:txBody>
            <a:bodyPr wrap="square" lIns="0" tIns="0" rIns="0" bIns="0" rtlCol="0">
              <a:spAutoFit/>
            </a:bodyPr>
            <a:p>
              <a:pPr algn="ctr"/>
              <a:endPar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endParaRPr>
            </a:p>
          </p:txBody>
        </p:sp>
      </p:grpSp>
      <p:sp>
        <p:nvSpPr>
          <p:cNvPr id="11" name="文本框 10"/>
          <p:cNvSpPr txBox="1"/>
          <p:nvPr/>
        </p:nvSpPr>
        <p:spPr>
          <a:xfrm>
            <a:off x="2522220" y="3098165"/>
            <a:ext cx="10055225" cy="829945"/>
          </a:xfrm>
          <a:prstGeom prst="rect">
            <a:avLst/>
          </a:prstGeom>
          <a:noFill/>
          <a:ln w="9525">
            <a:noFill/>
          </a:ln>
        </p:spPr>
        <p:txBody>
          <a:bodyPr wrap="square">
            <a:spAutoFit/>
          </a:bodyPr>
          <a:p>
            <a:pPr indent="0" algn="ctr" fontAlgn="auto"/>
            <a:r>
              <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公立医院绩效考核</a:t>
            </a:r>
            <a:endPar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Connector 7"/>
          <p:cNvCxnSpPr/>
          <p:nvPr>
            <p:custDataLst>
              <p:tags r:id="rId1"/>
            </p:custDataLst>
          </p:nvPr>
        </p:nvCxnSpPr>
        <p:spPr>
          <a:xfrm>
            <a:off x="1833880" y="1917065"/>
            <a:ext cx="30480" cy="4636135"/>
          </a:xfrm>
          <a:prstGeom prst="line">
            <a:avLst/>
          </a:prstGeom>
          <a:ln w="38100">
            <a:solidFill>
              <a:sysClr val="window" lastClr="FFFFFF">
                <a:lumMod val="85000"/>
              </a:sysClr>
            </a:solidFill>
            <a:headEnd type="none"/>
            <a:tailEnd type="triangle"/>
          </a:ln>
          <a:effectLst>
            <a:outerShdw blurRad="63500" sx="102000" sy="102000" algn="ctr" rotWithShape="0">
              <a:prstClr val="black">
                <a:alpha val="40000"/>
              </a:prstClr>
            </a:outerShdw>
          </a:effectLst>
        </p:spPr>
        <p:style>
          <a:lnRef idx="1">
            <a:srgbClr val="1F74AD"/>
          </a:lnRef>
          <a:fillRef idx="0">
            <a:srgbClr val="1F74AD"/>
          </a:fillRef>
          <a:effectRef idx="0">
            <a:srgbClr val="1F74AD"/>
          </a:effectRef>
          <a:fontRef idx="minor">
            <a:srgbClr val="000000"/>
          </a:fontRef>
        </p:style>
      </p:cxnSp>
      <p:sp>
        <p:nvSpPr>
          <p:cNvPr id="14" name="文本框 13"/>
          <p:cNvSpPr txBox="1"/>
          <p:nvPr/>
        </p:nvSpPr>
        <p:spPr>
          <a:xfrm>
            <a:off x="374015" y="1056640"/>
            <a:ext cx="5911215" cy="510183"/>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sz="2400" b="1" spc="150">
                <a:solidFill>
                  <a:schemeClr val="bg1"/>
                </a:solidFill>
                <a:latin typeface="微软雅黑" panose="020B0503020204020204" pitchFamily="34" charset="-122"/>
                <a:ea typeface="微软雅黑" panose="020B0503020204020204" pitchFamily="34" charset="-122"/>
              </a:rPr>
              <a:t>持续完善公立医院绩效考核政策体系</a:t>
            </a:r>
            <a:endParaRPr lang="zh-CN" sz="2400" b="1" spc="150">
              <a:solidFill>
                <a:schemeClr val="bg1"/>
              </a:solidFill>
              <a:latin typeface="微软雅黑" panose="020B0503020204020204" pitchFamily="34" charset="-122"/>
              <a:ea typeface="微软雅黑" panose="020B0503020204020204" pitchFamily="34" charset="-122"/>
            </a:endParaRPr>
          </a:p>
        </p:txBody>
      </p:sp>
      <p:sp>
        <p:nvSpPr>
          <p:cNvPr id="19" name="Oval 14"/>
          <p:cNvSpPr/>
          <p:nvPr>
            <p:custDataLst>
              <p:tags r:id="rId2"/>
            </p:custDataLst>
          </p:nvPr>
        </p:nvSpPr>
        <p:spPr>
          <a:xfrm>
            <a:off x="1767840" y="4795520"/>
            <a:ext cx="132715" cy="12382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44" name="Oval 8"/>
          <p:cNvSpPr/>
          <p:nvPr>
            <p:custDataLst>
              <p:tags r:id="rId3"/>
            </p:custDataLst>
          </p:nvPr>
        </p:nvSpPr>
        <p:spPr>
          <a:xfrm>
            <a:off x="1767205" y="2061845"/>
            <a:ext cx="132715" cy="12382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10" name="Title 1"/>
          <p:cNvSpPr txBox="1"/>
          <p:nvPr>
            <p:custDataLst>
              <p:tags r:id="rId4"/>
            </p:custDataLst>
          </p:nvPr>
        </p:nvSpPr>
        <p:spPr>
          <a:xfrm>
            <a:off x="247650" y="1964055"/>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2019.01</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11" name="Title 1"/>
          <p:cNvSpPr txBox="1"/>
          <p:nvPr>
            <p:custDataLst>
              <p:tags r:id="rId5"/>
            </p:custDataLst>
          </p:nvPr>
        </p:nvSpPr>
        <p:spPr>
          <a:xfrm>
            <a:off x="247650" y="3261995"/>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2019.11</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12" name="Title 1"/>
          <p:cNvSpPr txBox="1"/>
          <p:nvPr>
            <p:custDataLst>
              <p:tags r:id="rId6"/>
            </p:custDataLst>
          </p:nvPr>
        </p:nvSpPr>
        <p:spPr>
          <a:xfrm>
            <a:off x="247650" y="3981450"/>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2020.01</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13" name="Title 1"/>
          <p:cNvSpPr txBox="1"/>
          <p:nvPr>
            <p:custDataLst>
              <p:tags r:id="rId7"/>
            </p:custDataLst>
          </p:nvPr>
        </p:nvSpPr>
        <p:spPr>
          <a:xfrm>
            <a:off x="247650" y="4665345"/>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2020.06</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18" name="文本框 17"/>
          <p:cNvSpPr txBox="1"/>
          <p:nvPr/>
        </p:nvSpPr>
        <p:spPr>
          <a:xfrm>
            <a:off x="1838325" y="1917065"/>
            <a:ext cx="9950450" cy="368300"/>
          </a:xfrm>
          <a:prstGeom prst="rect">
            <a:avLst/>
          </a:prstGeom>
          <a:noFill/>
        </p:spPr>
        <p:txBody>
          <a:bodyPr wrap="square" rtlCol="0" anchor="t">
            <a:spAutoFit/>
          </a:bodyPr>
          <a:p>
            <a:pPr algn="just"/>
            <a:r>
              <a:rPr lang="zh-CN" altLang="en-US"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《国务院办公厅关于加强三级公立医院绩效考核工作的意见》</a:t>
            </a:r>
            <a:r>
              <a:rPr lang="zh-CN" altLang="en-US"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（国办发〔2019〕4号）</a:t>
            </a:r>
            <a:endParaRPr lang="zh-CN" altLang="en-US"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endParaRPr>
          </a:p>
        </p:txBody>
      </p:sp>
      <p:sp>
        <p:nvSpPr>
          <p:cNvPr id="30" name="文本框 29"/>
          <p:cNvSpPr txBox="1"/>
          <p:nvPr/>
        </p:nvSpPr>
        <p:spPr>
          <a:xfrm>
            <a:off x="1838325" y="3246755"/>
            <a:ext cx="11096625" cy="368300"/>
          </a:xfrm>
          <a:prstGeom prst="rect">
            <a:avLst/>
          </a:prstGeom>
          <a:noFill/>
        </p:spPr>
        <p:txBody>
          <a:bodyPr wrap="square" rtlCol="0" anchor="t">
            <a:spAutoFit/>
          </a:bodyPr>
          <a:p>
            <a:pPr algn="just"/>
            <a:r>
              <a:rPr lang="zh-CN" altLang="en-US"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r>
              <a:rPr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关于加强二级公立医院绩效考核工作的通知</a:t>
            </a:r>
            <a:r>
              <a:rPr lang="zh-CN" altLang="en-US" sz="1800" b="1" spc="-6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r>
              <a:rPr lang="en-US" altLang="zh-CN"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r>
              <a:rPr lang="zh-CN" altLang="en-US"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国卫办医函〔2019〕23号</a:t>
            </a:r>
            <a:r>
              <a:rPr lang="en-US" altLang="zh-CN"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endParaRPr lang="en-US" altLang="zh-CN"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endParaRPr>
          </a:p>
        </p:txBody>
      </p:sp>
      <p:sp>
        <p:nvSpPr>
          <p:cNvPr id="31" name="文本框 30"/>
          <p:cNvSpPr txBox="1"/>
          <p:nvPr/>
        </p:nvSpPr>
        <p:spPr>
          <a:xfrm>
            <a:off x="1838325" y="3804920"/>
            <a:ext cx="10474325" cy="645160"/>
          </a:xfrm>
          <a:prstGeom prst="rect">
            <a:avLst/>
          </a:prstGeom>
          <a:noFill/>
        </p:spPr>
        <p:txBody>
          <a:bodyPr wrap="square" rtlCol="0" anchor="t">
            <a:spAutoFit/>
          </a:bodyPr>
          <a:p>
            <a:r>
              <a:rPr lang="zh-CN" altLang="en-US"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《国务院深化医药卫生体制改革领导小组印发2018年度全国三级公立医院绩效考核国家监测分析结果的通报》</a:t>
            </a:r>
            <a:r>
              <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（国医改发〔2020〕1号</a:t>
            </a:r>
            <a:r>
              <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endPar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endParaRPr>
          </a:p>
        </p:txBody>
      </p:sp>
      <p:sp>
        <p:nvSpPr>
          <p:cNvPr id="32" name="文本框 31"/>
          <p:cNvSpPr txBox="1"/>
          <p:nvPr/>
        </p:nvSpPr>
        <p:spPr>
          <a:xfrm>
            <a:off x="1901190" y="4578350"/>
            <a:ext cx="10588625" cy="583565"/>
          </a:xfrm>
          <a:prstGeom prst="rect">
            <a:avLst/>
          </a:prstGeom>
          <a:noFill/>
        </p:spPr>
        <p:txBody>
          <a:bodyPr wrap="square" rtlCol="0" anchor="t">
            <a:spAutoFit/>
          </a:bodyPr>
          <a:p>
            <a:r>
              <a:rPr lang="zh-CN" altLang="en-US" sz="1800" b="1" spc="-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《国家卫生健康委办公厅关于采集二级和三级公立医院2019年度绩效考核数据有关工作的通知</a:t>
            </a:r>
            <a:r>
              <a:rPr lang="zh-CN" altLang="en-US" sz="1800" b="1" spc="-3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r>
              <a:rPr lang="zh-CN" altLang="en-US"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（国卫办医函〔2020〕438号</a:t>
            </a:r>
            <a:r>
              <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endPar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endParaRPr>
          </a:p>
        </p:txBody>
      </p:sp>
      <p:sp>
        <p:nvSpPr>
          <p:cNvPr id="33" name="Oval 8"/>
          <p:cNvSpPr/>
          <p:nvPr>
            <p:custDataLst>
              <p:tags r:id="rId8"/>
            </p:custDataLst>
          </p:nvPr>
        </p:nvSpPr>
        <p:spPr>
          <a:xfrm>
            <a:off x="1767205" y="4106545"/>
            <a:ext cx="132715" cy="13271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34" name="Oval 8"/>
          <p:cNvSpPr/>
          <p:nvPr>
            <p:custDataLst>
              <p:tags r:id="rId9"/>
            </p:custDataLst>
          </p:nvPr>
        </p:nvSpPr>
        <p:spPr>
          <a:xfrm>
            <a:off x="1774825" y="3443605"/>
            <a:ext cx="132715" cy="13271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36" name="Oval 14"/>
          <p:cNvSpPr/>
          <p:nvPr>
            <p:custDataLst>
              <p:tags r:id="rId10"/>
            </p:custDataLst>
          </p:nvPr>
        </p:nvSpPr>
        <p:spPr>
          <a:xfrm>
            <a:off x="1783080" y="5487035"/>
            <a:ext cx="132715" cy="12382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37" name="Title 1"/>
          <p:cNvSpPr txBox="1"/>
          <p:nvPr>
            <p:custDataLst>
              <p:tags r:id="rId11"/>
            </p:custDataLst>
          </p:nvPr>
        </p:nvSpPr>
        <p:spPr>
          <a:xfrm>
            <a:off x="247650" y="5356860"/>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2020.06</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38" name="文本框 37"/>
          <p:cNvSpPr txBox="1"/>
          <p:nvPr/>
        </p:nvSpPr>
        <p:spPr>
          <a:xfrm>
            <a:off x="1864360" y="5269865"/>
            <a:ext cx="10588625" cy="583565"/>
          </a:xfrm>
          <a:prstGeom prst="rect">
            <a:avLst/>
          </a:prstGeom>
          <a:noFill/>
        </p:spPr>
        <p:txBody>
          <a:bodyPr wrap="square" rtlCol="0" anchor="t">
            <a:spAutoFit/>
          </a:bodyPr>
          <a:p>
            <a:r>
              <a:rPr lang="zh-CN" altLang="en-US" sz="1800" b="1" spc="-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《国家卫生健康委办公厅关于启动2020年度二级和三级公立医院绩效考核有关工作的通知</a:t>
            </a:r>
            <a:r>
              <a:rPr lang="zh-CN" altLang="en-US" sz="1800" b="1" spc="-3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r>
              <a:rPr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（国卫办医函〔2020〕500号</a:t>
            </a:r>
            <a:r>
              <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endPar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endParaRPr>
          </a:p>
        </p:txBody>
      </p:sp>
      <p:sp>
        <p:nvSpPr>
          <p:cNvPr id="42" name="Oval 8"/>
          <p:cNvSpPr/>
          <p:nvPr>
            <p:custDataLst>
              <p:tags r:id="rId12"/>
            </p:custDataLst>
          </p:nvPr>
        </p:nvSpPr>
        <p:spPr>
          <a:xfrm>
            <a:off x="1776730" y="2762250"/>
            <a:ext cx="132715" cy="12382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43" name="Title 1"/>
          <p:cNvSpPr txBox="1"/>
          <p:nvPr>
            <p:custDataLst>
              <p:tags r:id="rId13"/>
            </p:custDataLst>
          </p:nvPr>
        </p:nvSpPr>
        <p:spPr>
          <a:xfrm>
            <a:off x="257175" y="2592705"/>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2019.04</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45" name="文本框 44"/>
          <p:cNvSpPr txBox="1"/>
          <p:nvPr/>
        </p:nvSpPr>
        <p:spPr>
          <a:xfrm>
            <a:off x="1847850" y="2473960"/>
            <a:ext cx="9940925" cy="583565"/>
          </a:xfrm>
          <a:prstGeom prst="rect">
            <a:avLst/>
          </a:prstGeom>
          <a:noFill/>
        </p:spPr>
        <p:txBody>
          <a:bodyPr wrap="square" rtlCol="0" anchor="t">
            <a:spAutoFit/>
          </a:bodyPr>
          <a:p>
            <a:pPr algn="just"/>
            <a:r>
              <a:rPr lang="zh-CN" altLang="en-US"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r>
              <a:rPr lang="zh-CN" altLang="en-US"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sym typeface="+mn-ea"/>
              </a:rPr>
              <a:t>国务院医改领导小组秘书处关于成立国务院医改领导小组三级公立医院绩效考核工作组的通知</a:t>
            </a:r>
            <a:r>
              <a:rPr lang="zh-CN" altLang="en-US"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r>
              <a:rPr lang="zh-CN" altLang="en-US"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r>
              <a:rPr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国医改秘函〔2019〕38号</a:t>
            </a:r>
            <a:r>
              <a:rPr lang="zh-CN" altLang="en-US"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endParaRPr lang="zh-CN" altLang="en-US" sz="14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endParaRPr>
          </a:p>
        </p:txBody>
      </p:sp>
      <p:sp>
        <p:nvSpPr>
          <p:cNvPr id="3" name="Title 1"/>
          <p:cNvSpPr txBox="1"/>
          <p:nvPr/>
        </p:nvSpPr>
        <p:spPr>
          <a:xfrm>
            <a:off x="1288415" y="250825"/>
            <a:ext cx="1116457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indent="0" algn="l" fontAlgn="auto"/>
            <a:r>
              <a:rPr lang="zh-CN" altLang="en-US" sz="3600" b="1" dirty="0">
                <a:solidFill>
                  <a:schemeClr val="tx1"/>
                </a:solidFill>
                <a:latin typeface="+mn-lt"/>
                <a:ea typeface="+mn-ea"/>
                <a:cs typeface="+mn-ea"/>
                <a:sym typeface="+mn-ea"/>
              </a:rPr>
              <a:t>以公立医院绩效考核为抓手推进高质量发展</a:t>
            </a: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·相关政策</a:t>
            </a:r>
            <a:endParaRPr lang="zh-CN" altLang="en-US" sz="3600" b="1" dirty="0">
              <a:solidFill>
                <a:schemeClr val="tx1"/>
              </a:solidFill>
              <a:latin typeface="+mn-lt"/>
              <a:ea typeface="+mn-ea"/>
              <a:cs typeface="+mn-ea"/>
              <a:sym typeface="+mn-ea"/>
            </a:endParaRPr>
          </a:p>
        </p:txBody>
      </p:sp>
      <p:sp>
        <p:nvSpPr>
          <p:cNvPr id="5" name="Title 1"/>
          <p:cNvSpPr txBox="1"/>
          <p:nvPr>
            <p:custDataLst>
              <p:tags r:id="rId14"/>
            </p:custDataLst>
          </p:nvPr>
        </p:nvSpPr>
        <p:spPr>
          <a:xfrm>
            <a:off x="257175" y="5998845"/>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2021.03</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6" name="文本框 5"/>
          <p:cNvSpPr txBox="1"/>
          <p:nvPr/>
        </p:nvSpPr>
        <p:spPr>
          <a:xfrm>
            <a:off x="1871980" y="5961380"/>
            <a:ext cx="10474325" cy="645160"/>
          </a:xfrm>
          <a:prstGeom prst="rect">
            <a:avLst/>
          </a:prstGeom>
          <a:noFill/>
        </p:spPr>
        <p:txBody>
          <a:bodyPr wrap="square" rtlCol="0" anchor="t">
            <a:spAutoFit/>
          </a:bodyPr>
          <a:p>
            <a:r>
              <a:rPr lang="zh-CN" altLang="en-US"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《国务院深化医药卫生体制改革领导小组印发201</a:t>
            </a:r>
            <a:r>
              <a:rPr lang="en-US" altLang="zh-CN"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9</a:t>
            </a:r>
            <a:r>
              <a:rPr lang="zh-CN" altLang="en-US" sz="1800" b="1"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年度全国三级公立医院绩效考核国家监测分析结果的通报》</a:t>
            </a:r>
            <a:r>
              <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（国医改发〔202</a:t>
            </a:r>
            <a:r>
              <a:rPr lang="en-US" altLang="zh-CN"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1</a:t>
            </a:r>
            <a:r>
              <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〕1号</a:t>
            </a:r>
            <a:r>
              <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a:t>
            </a:r>
            <a:endParaRPr lang="zh-CN" altLang="en-US" sz="1400" spc="-15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endParaRPr>
          </a:p>
        </p:txBody>
      </p:sp>
      <p:sp>
        <p:nvSpPr>
          <p:cNvPr id="7" name="Oval 14"/>
          <p:cNvSpPr/>
          <p:nvPr>
            <p:custDataLst>
              <p:tags r:id="rId15"/>
            </p:custDataLst>
          </p:nvPr>
        </p:nvSpPr>
        <p:spPr>
          <a:xfrm>
            <a:off x="1792605" y="6120765"/>
            <a:ext cx="132715" cy="12382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Connector 7"/>
          <p:cNvCxnSpPr/>
          <p:nvPr>
            <p:custDataLst>
              <p:tags r:id="rId1"/>
            </p:custDataLst>
          </p:nvPr>
        </p:nvCxnSpPr>
        <p:spPr>
          <a:xfrm>
            <a:off x="1937385" y="1313815"/>
            <a:ext cx="30480" cy="4636135"/>
          </a:xfrm>
          <a:prstGeom prst="line">
            <a:avLst/>
          </a:prstGeom>
          <a:ln w="38100">
            <a:solidFill>
              <a:sysClr val="window" lastClr="FFFFFF">
                <a:lumMod val="85000"/>
              </a:sysClr>
            </a:solidFill>
            <a:headEnd type="none"/>
            <a:tailEnd type="triangle"/>
          </a:ln>
          <a:effectLst>
            <a:outerShdw blurRad="63500" sx="102000" sy="102000" algn="ctr" rotWithShape="0">
              <a:prstClr val="black">
                <a:alpha val="40000"/>
              </a:prstClr>
            </a:outerShdw>
          </a:effectLst>
        </p:spPr>
        <p:style>
          <a:lnRef idx="1">
            <a:srgbClr val="1F74AD"/>
          </a:lnRef>
          <a:fillRef idx="0">
            <a:srgbClr val="1F74AD"/>
          </a:fillRef>
          <a:effectRef idx="0">
            <a:srgbClr val="1F74AD"/>
          </a:effectRef>
          <a:fontRef idx="minor">
            <a:srgbClr val="000000"/>
          </a:fontRef>
        </p:style>
      </p:cxnSp>
      <p:sp>
        <p:nvSpPr>
          <p:cNvPr id="14" name="文本框 13"/>
          <p:cNvSpPr txBox="1"/>
          <p:nvPr/>
        </p:nvSpPr>
        <p:spPr>
          <a:xfrm>
            <a:off x="374015" y="1056640"/>
            <a:ext cx="7102475"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sz="2400" b="1" spc="150">
                <a:solidFill>
                  <a:schemeClr val="bg1"/>
                </a:solidFill>
                <a:latin typeface="微软雅黑" panose="020B0503020204020204" pitchFamily="34" charset="-122"/>
                <a:ea typeface="微软雅黑" panose="020B0503020204020204" pitchFamily="34" charset="-122"/>
              </a:rPr>
              <a:t>自治区完善公立医院绩效考核政策组织体系</a:t>
            </a:r>
            <a:endParaRPr lang="zh-CN" sz="2400" b="1" spc="150">
              <a:solidFill>
                <a:schemeClr val="bg1"/>
              </a:solidFill>
              <a:latin typeface="微软雅黑" panose="020B0503020204020204" pitchFamily="34" charset="-122"/>
              <a:ea typeface="微软雅黑" panose="020B0503020204020204" pitchFamily="34" charset="-122"/>
            </a:endParaRPr>
          </a:p>
        </p:txBody>
      </p:sp>
      <p:sp>
        <p:nvSpPr>
          <p:cNvPr id="19" name="Oval 14"/>
          <p:cNvSpPr/>
          <p:nvPr>
            <p:custDataLst>
              <p:tags r:id="rId2"/>
            </p:custDataLst>
          </p:nvPr>
        </p:nvSpPr>
        <p:spPr>
          <a:xfrm>
            <a:off x="1871345" y="4192270"/>
            <a:ext cx="132715" cy="12382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11" name="Title 1"/>
          <p:cNvSpPr txBox="1"/>
          <p:nvPr>
            <p:custDataLst>
              <p:tags r:id="rId3"/>
            </p:custDataLst>
          </p:nvPr>
        </p:nvSpPr>
        <p:spPr>
          <a:xfrm>
            <a:off x="374015" y="3004185"/>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2019.9</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13" name="Title 1"/>
          <p:cNvSpPr txBox="1"/>
          <p:nvPr>
            <p:custDataLst>
              <p:tags r:id="rId4"/>
            </p:custDataLst>
          </p:nvPr>
        </p:nvSpPr>
        <p:spPr>
          <a:xfrm>
            <a:off x="351155" y="4062095"/>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2020.06</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30" name="文本框 29"/>
          <p:cNvSpPr txBox="1"/>
          <p:nvPr/>
        </p:nvSpPr>
        <p:spPr>
          <a:xfrm>
            <a:off x="1838325" y="3246755"/>
            <a:ext cx="11096625" cy="1229995"/>
          </a:xfrm>
          <a:prstGeom prst="rect">
            <a:avLst/>
          </a:prstGeom>
          <a:noFill/>
        </p:spPr>
        <p:txBody>
          <a:bodyPr wrap="square" rtlCol="0" anchor="t">
            <a:spAutoFit/>
          </a:bodyPr>
          <a:p>
            <a:pPr algn="just"/>
            <a:endParaRPr lang="zh-CN" altLang="en-US" sz="1800" b="1" dirty="0" smtClean="0">
              <a:solidFill>
                <a:schemeClr val="tx1">
                  <a:lumMod val="85000"/>
                  <a:lumOff val="15000"/>
                </a:schemeClr>
              </a:solidFill>
              <a:latin typeface="微软雅黑" panose="020B0503020204020204" pitchFamily="34" charset="-122"/>
              <a:ea typeface="微软雅黑" panose="020B0503020204020204" pitchFamily="34" charset="-122"/>
              <a:cs typeface="+mn-ea"/>
            </a:endParaRPr>
          </a:p>
          <a:p>
            <a:pPr algn="just"/>
            <a:endParaRPr lang="zh-CN" altLang="en-US" sz="1800" b="1" dirty="0" smtClean="0">
              <a:solidFill>
                <a:schemeClr val="tx1">
                  <a:lumMod val="85000"/>
                  <a:lumOff val="15000"/>
                </a:schemeClr>
              </a:solidFill>
              <a:latin typeface="微软雅黑" panose="020B0503020204020204" pitchFamily="34" charset="-122"/>
              <a:ea typeface="微软雅黑" panose="020B0503020204020204" pitchFamily="34" charset="-122"/>
              <a:cs typeface="+mn-ea"/>
            </a:endParaRPr>
          </a:p>
          <a:p>
            <a:pPr algn="just"/>
            <a:endParaRPr lang="zh-CN" altLang="en-US" sz="1800" b="1" dirty="0" smtClean="0">
              <a:solidFill>
                <a:schemeClr val="tx1">
                  <a:lumMod val="85000"/>
                  <a:lumOff val="15000"/>
                </a:schemeClr>
              </a:solidFill>
              <a:latin typeface="微软雅黑" panose="020B0503020204020204" pitchFamily="34" charset="-122"/>
              <a:ea typeface="微软雅黑" panose="020B0503020204020204" pitchFamily="34" charset="-122"/>
              <a:cs typeface="+mn-ea"/>
            </a:endParaRPr>
          </a:p>
          <a:p>
            <a:pPr algn="just"/>
            <a:r>
              <a:rPr lang="zh-CN" altLang="en-US" sz="1800" b="1"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r>
              <a:rPr sz="2000" b="1"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关于加强二级公立医院绩效考核</a:t>
            </a:r>
            <a:r>
              <a:rPr lang="zh-CN" sz="2000" b="1"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实施方案</a:t>
            </a:r>
            <a:r>
              <a:rPr lang="zh-CN" altLang="en-US" sz="1800" b="1" spc="-6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en-US" altLang="zh-CN" sz="14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34" name="Oval 8"/>
          <p:cNvSpPr/>
          <p:nvPr>
            <p:custDataLst>
              <p:tags r:id="rId5"/>
            </p:custDataLst>
          </p:nvPr>
        </p:nvSpPr>
        <p:spPr>
          <a:xfrm>
            <a:off x="1878330" y="2840355"/>
            <a:ext cx="132715" cy="13271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36" name="Oval 14"/>
          <p:cNvSpPr/>
          <p:nvPr>
            <p:custDataLst>
              <p:tags r:id="rId6"/>
            </p:custDataLst>
          </p:nvPr>
        </p:nvSpPr>
        <p:spPr>
          <a:xfrm>
            <a:off x="1886585" y="4883785"/>
            <a:ext cx="132715" cy="12382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37" name="Title 1"/>
          <p:cNvSpPr txBox="1"/>
          <p:nvPr>
            <p:custDataLst>
              <p:tags r:id="rId7"/>
            </p:custDataLst>
          </p:nvPr>
        </p:nvSpPr>
        <p:spPr>
          <a:xfrm>
            <a:off x="351155" y="4753610"/>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2019.06</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42" name="Oval 8"/>
          <p:cNvSpPr/>
          <p:nvPr>
            <p:custDataLst>
              <p:tags r:id="rId8"/>
            </p:custDataLst>
          </p:nvPr>
        </p:nvSpPr>
        <p:spPr>
          <a:xfrm>
            <a:off x="1880235" y="2159000"/>
            <a:ext cx="132715" cy="12382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43" name="Title 1"/>
          <p:cNvSpPr txBox="1"/>
          <p:nvPr>
            <p:custDataLst>
              <p:tags r:id="rId9"/>
            </p:custDataLst>
          </p:nvPr>
        </p:nvSpPr>
        <p:spPr>
          <a:xfrm>
            <a:off x="360680" y="1989455"/>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2019.04</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45" name="文本框 44"/>
          <p:cNvSpPr txBox="1"/>
          <p:nvPr/>
        </p:nvSpPr>
        <p:spPr>
          <a:xfrm>
            <a:off x="1847850" y="1990090"/>
            <a:ext cx="9852660" cy="398780"/>
          </a:xfrm>
          <a:prstGeom prst="rect">
            <a:avLst/>
          </a:prstGeom>
          <a:noFill/>
        </p:spPr>
        <p:txBody>
          <a:bodyPr wrap="square" rtlCol="0" anchor="t">
            <a:spAutoFit/>
          </a:bodyPr>
          <a:p>
            <a:pPr algn="just"/>
            <a:r>
              <a:rPr lang="zh-CN" altLang="en-US" sz="2000" b="1"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《自治区卫生健康委</a:t>
            </a:r>
            <a:r>
              <a:rPr lang="zh-CN" altLang="en-US" sz="2000" b="1" dirty="0" smtClean="0">
                <a:solidFill>
                  <a:schemeClr val="tx1">
                    <a:lumMod val="85000"/>
                    <a:lumOff val="15000"/>
                  </a:schemeClr>
                </a:solidFill>
                <a:latin typeface="微软雅黑" panose="020B0503020204020204" pitchFamily="34" charset="-122"/>
                <a:ea typeface="微软雅黑" panose="020B0503020204020204" pitchFamily="34" charset="-122"/>
                <a:cs typeface="+mn-ea"/>
                <a:sym typeface="+mn-ea"/>
              </a:rPr>
              <a:t>关于成立三级公立医院绩效考核工作领导小组的通知</a:t>
            </a:r>
            <a:r>
              <a:rPr lang="zh-CN" altLang="en-US" sz="2000" b="1"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a:t>
            </a:r>
            <a:endParaRPr lang="zh-CN" altLang="en-US" sz="20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3" name="Title 1"/>
          <p:cNvSpPr txBox="1"/>
          <p:nvPr/>
        </p:nvSpPr>
        <p:spPr>
          <a:xfrm>
            <a:off x="1288415" y="250825"/>
            <a:ext cx="1116457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indent="0" algn="l" fontAlgn="auto"/>
            <a:r>
              <a:rPr lang="zh-CN" altLang="en-US" sz="3600" b="1" dirty="0">
                <a:solidFill>
                  <a:schemeClr val="tx1"/>
                </a:solidFill>
                <a:latin typeface="+mn-lt"/>
                <a:ea typeface="+mn-ea"/>
                <a:cs typeface="+mn-ea"/>
                <a:sym typeface="+mn-ea"/>
              </a:rPr>
              <a:t>以公立医院绩效考核为抓手推进高质量发展</a:t>
            </a:r>
            <a:endParaRPr lang="zh-CN" altLang="en-US" sz="3600" b="1" dirty="0">
              <a:solidFill>
                <a:schemeClr val="tx1"/>
              </a:solidFill>
              <a:latin typeface="+mn-lt"/>
              <a:ea typeface="+mn-ea"/>
              <a:cs typeface="+mn-ea"/>
              <a:sym typeface="+mn-ea"/>
            </a:endParaRPr>
          </a:p>
        </p:txBody>
      </p:sp>
      <p:sp>
        <p:nvSpPr>
          <p:cNvPr id="5" name="Title 1"/>
          <p:cNvSpPr txBox="1"/>
          <p:nvPr>
            <p:custDataLst>
              <p:tags r:id="rId10"/>
            </p:custDataLst>
          </p:nvPr>
        </p:nvSpPr>
        <p:spPr>
          <a:xfrm>
            <a:off x="360680" y="5395595"/>
            <a:ext cx="1317625" cy="383540"/>
          </a:xfrm>
          <a:prstGeom prst="roundRect">
            <a:avLst/>
          </a:prstGeom>
          <a:solidFill>
            <a:srgbClr val="0070C0"/>
          </a:solidFill>
          <a:effectLst>
            <a:outerShdw blurRad="63500" sx="102000" sy="102000" algn="ctr" rotWithShape="0">
              <a:prstClr val="black">
                <a:alpha val="40000"/>
              </a:prstClr>
            </a:outerShdw>
          </a:effectLst>
        </p:spPr>
        <p:txBody>
          <a:bodyPr wrap="square" anchor="ctr" anchorCtr="0"/>
          <a:lstStyle>
            <a:lvl1pPr algn="l" defTabSz="914400" rtl="0" eaLnBrk="1" latinLnBrk="0" hangingPunct="1">
              <a:lnSpc>
                <a:spcPct val="90000"/>
              </a:lnSpc>
              <a:spcBef>
                <a:spcPct val="0"/>
              </a:spcBef>
              <a:buNone/>
              <a:defRPr sz="4400" b="0" i="0" kern="1200">
                <a:solidFill>
                  <a:sysClr val="window" lastClr="FFFFFF">
                    <a:lumMod val="50000"/>
                  </a:sysClr>
                </a:solidFill>
                <a:latin typeface="Neris Thin" panose="00000300000000000000" pitchFamily="50" charset="0"/>
                <a:ea typeface="Gulim" panose="020B0600000101010101" pitchFamily="34" charset="-127"/>
                <a:cs typeface="+mn-ea"/>
              </a:defRPr>
            </a:lvl1pPr>
          </a:lstStyle>
          <a:p>
            <a:pPr algn="ctr" fontAlgn="auto">
              <a:lnSpc>
                <a:spcPct val="100000"/>
              </a:lnSpc>
            </a:pPr>
            <a:r>
              <a:rPr lang="en-US" altLang="zh-CN" sz="1800" b="1" spc="100" dirty="0">
                <a:solidFill>
                  <a:schemeClr val="bg1"/>
                </a:solidFill>
                <a:uFillTx/>
                <a:latin typeface="微软雅黑" panose="020B0503020204020204" pitchFamily="34" charset="-122"/>
                <a:ea typeface="微软雅黑" panose="020B0503020204020204" pitchFamily="34" charset="-122"/>
              </a:rPr>
              <a:t>2019.04</a:t>
            </a:r>
            <a:endParaRPr lang="en-US" altLang="zh-CN" sz="1800" b="1" spc="100" dirty="0">
              <a:solidFill>
                <a:schemeClr val="bg1"/>
              </a:solidFill>
              <a:uFillTx/>
              <a:latin typeface="微软雅黑" panose="020B0503020204020204" pitchFamily="34" charset="-122"/>
              <a:ea typeface="微软雅黑" panose="020B0503020204020204" pitchFamily="34" charset="-122"/>
            </a:endParaRPr>
          </a:p>
        </p:txBody>
      </p:sp>
      <p:sp>
        <p:nvSpPr>
          <p:cNvPr id="7" name="Oval 14"/>
          <p:cNvSpPr/>
          <p:nvPr>
            <p:custDataLst>
              <p:tags r:id="rId11"/>
            </p:custDataLst>
          </p:nvPr>
        </p:nvSpPr>
        <p:spPr>
          <a:xfrm>
            <a:off x="1896110" y="5517515"/>
            <a:ext cx="132715" cy="123825"/>
          </a:xfrm>
          <a:prstGeom prst="ellipse">
            <a:avLst/>
          </a:prstGeom>
          <a:ln w="57150">
            <a:solidFill>
              <a:sysClr val="window" lastClr="FFFFFF"/>
            </a:solid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id-ID"/>
          </a:p>
        </p:txBody>
      </p:sp>
      <p:sp>
        <p:nvSpPr>
          <p:cNvPr id="100" name="文本框 99"/>
          <p:cNvSpPr txBox="1"/>
          <p:nvPr/>
        </p:nvSpPr>
        <p:spPr>
          <a:xfrm>
            <a:off x="1896110" y="3004185"/>
            <a:ext cx="6149975" cy="398780"/>
          </a:xfrm>
          <a:prstGeom prst="rect">
            <a:avLst/>
          </a:prstGeom>
          <a:noFill/>
          <a:ln w="9525">
            <a:noFill/>
          </a:ln>
        </p:spPr>
        <p:txBody>
          <a:bodyPr wrap="square">
            <a:spAutoFit/>
          </a:bodyPr>
          <a:p>
            <a:pPr indent="0"/>
            <a:r>
              <a:rPr lang="zh-CN" sz="2000" b="1">
                <a:latin typeface="+mn-ea"/>
              </a:rPr>
              <a:t>《关于加强三级公立医院绩效考核实施方案》</a:t>
            </a:r>
            <a:endParaRPr lang="zh-CN" altLang="en-US" sz="2000" b="1">
              <a:latin typeface="+mn-ea"/>
            </a:endParaRPr>
          </a:p>
        </p:txBody>
      </p:sp>
      <p:sp>
        <p:nvSpPr>
          <p:cNvPr id="2" name="文本框 1"/>
          <p:cNvSpPr txBox="1"/>
          <p:nvPr/>
        </p:nvSpPr>
        <p:spPr>
          <a:xfrm>
            <a:off x="2138680" y="3416935"/>
            <a:ext cx="9729470" cy="645160"/>
          </a:xfrm>
          <a:prstGeom prst="rect">
            <a:avLst/>
          </a:prstGeom>
          <a:noFill/>
          <a:ln w="9525">
            <a:noFill/>
          </a:ln>
        </p:spPr>
        <p:txBody>
          <a:bodyPr wrap="square">
            <a:spAutoFit/>
          </a:bodyPr>
          <a:p>
            <a:pPr indent="0"/>
            <a:r>
              <a:rPr lang="zh-CN" sz="1800" b="0">
                <a:ea typeface="仿宋_GB2312" panose="02010609030101010101" charset="-122"/>
              </a:rPr>
              <a:t>组建了自治区医改领导小组三级公立医院绩效考核工作组，卫生健康委、财政厅、发改委、教育厅、人社厅、医保局组成</a:t>
            </a:r>
            <a:endParaRPr lang="zh-CN" altLang="en-US" sz="1800"/>
          </a:p>
        </p:txBody>
      </p:sp>
      <p:sp>
        <p:nvSpPr>
          <p:cNvPr id="4" name="文本框 3"/>
          <p:cNvSpPr txBox="1"/>
          <p:nvPr/>
        </p:nvSpPr>
        <p:spPr>
          <a:xfrm>
            <a:off x="2003425" y="2358390"/>
            <a:ext cx="8555355" cy="645160"/>
          </a:xfrm>
          <a:prstGeom prst="rect">
            <a:avLst/>
          </a:prstGeom>
          <a:noFill/>
          <a:ln w="9525">
            <a:noFill/>
          </a:ln>
        </p:spPr>
        <p:txBody>
          <a:bodyPr wrap="square">
            <a:spAutoFit/>
          </a:bodyPr>
          <a:p>
            <a:pPr indent="406400"/>
            <a:r>
              <a:rPr lang="zh-CN" sz="1800" b="0">
                <a:ea typeface="仿宋_GB2312" panose="02010609030101010101" charset="-122"/>
              </a:rPr>
              <a:t>内蒙古自治区卫生健康委成立了由自治区卫生健康委党组书记、主任许宏智任组长的三级公立医院绩效考核工作领导小组；</a:t>
            </a:r>
            <a:endParaRPr lang="zh-CN" altLang="en-US" sz="1800"/>
          </a:p>
        </p:txBody>
      </p:sp>
      <p:sp>
        <p:nvSpPr>
          <p:cNvPr id="8" name="文本框 7"/>
          <p:cNvSpPr txBox="1"/>
          <p:nvPr/>
        </p:nvSpPr>
        <p:spPr>
          <a:xfrm>
            <a:off x="2138680" y="4753610"/>
            <a:ext cx="9562465" cy="398780"/>
          </a:xfrm>
          <a:prstGeom prst="rect">
            <a:avLst/>
          </a:prstGeom>
          <a:noFill/>
          <a:ln w="9525">
            <a:noFill/>
          </a:ln>
        </p:spPr>
        <p:txBody>
          <a:bodyPr wrap="square">
            <a:spAutoFit/>
          </a:bodyPr>
          <a:p>
            <a:pPr indent="0"/>
            <a:r>
              <a:rPr lang="zh-CN" sz="2000" b="1">
                <a:latin typeface="+mn-ea"/>
              </a:rPr>
              <a:t>组建了内蒙古自治区三级公立医院绩效考核专家委员会</a:t>
            </a:r>
            <a:endParaRPr lang="zh-CN" altLang="en-US" sz="2000" b="1">
              <a:latin typeface="+mn-ea"/>
            </a:endParaRPr>
          </a:p>
        </p:txBody>
      </p:sp>
      <p:sp>
        <p:nvSpPr>
          <p:cNvPr id="9" name="文本框 8"/>
          <p:cNvSpPr txBox="1"/>
          <p:nvPr/>
        </p:nvSpPr>
        <p:spPr>
          <a:xfrm>
            <a:off x="2138680" y="5295900"/>
            <a:ext cx="9405620" cy="398780"/>
          </a:xfrm>
          <a:prstGeom prst="rect">
            <a:avLst/>
          </a:prstGeom>
          <a:noFill/>
          <a:ln w="9525">
            <a:noFill/>
          </a:ln>
        </p:spPr>
        <p:txBody>
          <a:bodyPr wrap="square">
            <a:spAutoFit/>
          </a:bodyPr>
          <a:p>
            <a:pPr indent="0"/>
            <a:r>
              <a:rPr lang="zh-CN" sz="2000" b="1">
                <a:latin typeface="+mn-ea"/>
              </a:rPr>
              <a:t>委托自治区医院管理研究所制定了《内蒙古自治区三级公立医院绩效考核操作手册》</a:t>
            </a:r>
            <a:endParaRPr lang="zh-CN" altLang="en-US" sz="2000"/>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公立医院绩效考核</a:t>
            </a: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·工作成效</a:t>
            </a:r>
            <a:endParaRPr lang="zh-CN" altLang="en-US" sz="3600" b="1" dirty="0">
              <a:solidFill>
                <a:schemeClr val="tx1">
                  <a:lumMod val="75000"/>
                  <a:lumOff val="25000"/>
                </a:schemeClr>
              </a:solidFill>
              <a:latin typeface="+mn-lt"/>
              <a:ea typeface="+mn-ea"/>
              <a:cs typeface="+mn-ea"/>
              <a:sym typeface="+mn-ea"/>
            </a:endParaRPr>
          </a:p>
        </p:txBody>
      </p:sp>
      <p:sp>
        <p:nvSpPr>
          <p:cNvPr id="100" name="文本框 99"/>
          <p:cNvSpPr txBox="1"/>
          <p:nvPr/>
        </p:nvSpPr>
        <p:spPr>
          <a:xfrm>
            <a:off x="638810" y="1089025"/>
            <a:ext cx="5978525" cy="51056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sz="2400" b="1" spc="150">
                <a:solidFill>
                  <a:schemeClr val="bg1"/>
                </a:solidFill>
                <a:latin typeface="微软雅黑" panose="020B0503020204020204" pitchFamily="34" charset="-122"/>
                <a:ea typeface="微软雅黑" panose="020B0503020204020204" pitchFamily="34" charset="-122"/>
              </a:rPr>
              <a:t>成功打造了衡量医院绩效的“一把尺子”</a:t>
            </a:r>
            <a:endParaRPr lang="zh-CN" sz="2400" b="1" spc="150">
              <a:solidFill>
                <a:schemeClr val="bg1"/>
              </a:solidFill>
              <a:latin typeface="微软雅黑" panose="020B0503020204020204" pitchFamily="34" charset="-122"/>
              <a:ea typeface="微软雅黑" panose="020B0503020204020204" pitchFamily="34" charset="-122"/>
            </a:endParaRPr>
          </a:p>
        </p:txBody>
      </p:sp>
      <p:grpSp>
        <p:nvGrpSpPr>
          <p:cNvPr id="26" name="组合 25"/>
          <p:cNvGrpSpPr/>
          <p:nvPr/>
        </p:nvGrpSpPr>
        <p:grpSpPr>
          <a:xfrm>
            <a:off x="753745" y="1704340"/>
            <a:ext cx="10720705" cy="2209165"/>
            <a:chOff x="1187" y="3023"/>
            <a:chExt cx="16883" cy="3479"/>
          </a:xfrm>
        </p:grpSpPr>
        <p:sp>
          <p:nvSpPr>
            <p:cNvPr id="27" name="圆角矩形 26"/>
            <p:cNvSpPr/>
            <p:nvPr/>
          </p:nvSpPr>
          <p:spPr>
            <a:xfrm>
              <a:off x="1266" y="3117"/>
              <a:ext cx="16765" cy="3322"/>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a:cs typeface="+mn-ea"/>
                <a:sym typeface="+mn-lt"/>
              </a:endParaRPr>
            </a:p>
          </p:txBody>
        </p:sp>
        <p:sp>
          <p:nvSpPr>
            <p:cNvPr id="39" name="TextBox 38"/>
            <p:cNvSpPr txBox="1"/>
            <p:nvPr/>
          </p:nvSpPr>
          <p:spPr>
            <a:xfrm>
              <a:off x="1643" y="3486"/>
              <a:ext cx="16011" cy="2583"/>
            </a:xfrm>
            <a:prstGeom prst="rect">
              <a:avLst/>
            </a:prstGeom>
            <a:noFill/>
          </p:spPr>
          <p:txBody>
            <a:bodyPr wrap="square" lIns="0" tIns="0" rIns="0" bIns="0" rtlCol="0">
              <a:spAutoFit/>
            </a:bodyPr>
            <a:p>
              <a:pPr marL="342900" indent="-342900" fontAlgn="auto">
                <a:lnSpc>
                  <a:spcPct val="130000"/>
                </a:lnSpc>
                <a:buFont typeface="Wingdings" panose="05000000000000000000" charset="0"/>
                <a:buChar char="Ø"/>
              </a:pPr>
              <a:r>
                <a:rPr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首次实现公立医疗机构病案首页书写规范、疾病分类与代码、手术操作分类与代码及医学名词术语的</a:t>
              </a:r>
              <a:r>
                <a:rPr lang="zh-CN" altLang="en-US" sz="2200" b="1">
                  <a:solidFill>
                    <a:srgbClr val="1F4E79"/>
                  </a:solidFill>
                  <a:latin typeface="微软雅黑" panose="020B0503020204020204" pitchFamily="34" charset="-122"/>
                  <a:ea typeface="微软雅黑" panose="020B0503020204020204" pitchFamily="34" charset="-122"/>
                  <a:cs typeface="微软雅黑" panose="020B0503020204020204" pitchFamily="34" charset="-122"/>
                  <a:sym typeface="+mn-ea"/>
                </a:rPr>
                <a:t>“四统一”，</a:t>
              </a:r>
              <a:r>
                <a:rPr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形成了标准化、结构化的绩效考核大数据，</a:t>
              </a:r>
              <a:endParaRPr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fontAlgn="auto">
                <a:lnSpc>
                  <a:spcPct val="130000"/>
                </a:lnSpc>
                <a:buFont typeface="Wingdings" panose="05000000000000000000" charset="0"/>
                <a:buChar char="Ø"/>
              </a:pPr>
              <a:r>
                <a:rPr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解决了不同地区、不同医院数据的可比性问题，为科学衡量、客观评价三级公立医院提供了依据</a:t>
              </a:r>
              <a:r>
                <a:rPr lang="zh-CN"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40" name="矩形 93"/>
            <p:cNvSpPr/>
            <p:nvPr/>
          </p:nvSpPr>
          <p:spPr>
            <a:xfrm>
              <a:off x="1187" y="3023"/>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296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a:cs typeface="+mn-ea"/>
                <a:sym typeface="+mn-lt"/>
              </a:endParaRPr>
            </a:p>
          </p:txBody>
        </p:sp>
        <p:sp>
          <p:nvSpPr>
            <p:cNvPr id="41" name="矩形 93"/>
            <p:cNvSpPr/>
            <p:nvPr/>
          </p:nvSpPr>
          <p:spPr>
            <a:xfrm rot="10800000">
              <a:off x="17465" y="5897"/>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296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a:cs typeface="+mn-ea"/>
                <a:sym typeface="+mn-lt"/>
              </a:endParaRPr>
            </a:p>
          </p:txBody>
        </p:sp>
      </p:grpSp>
      <p:sp>
        <p:nvSpPr>
          <p:cNvPr id="28" name="文本框 27"/>
          <p:cNvSpPr txBox="1"/>
          <p:nvPr/>
        </p:nvSpPr>
        <p:spPr>
          <a:xfrm>
            <a:off x="638810" y="4033520"/>
            <a:ext cx="5978525" cy="51056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sz="2400" b="1" spc="150">
                <a:solidFill>
                  <a:schemeClr val="bg1"/>
                </a:solidFill>
                <a:latin typeface="微软雅黑" panose="020B0503020204020204" pitchFamily="34" charset="-122"/>
                <a:ea typeface="微软雅黑" panose="020B0503020204020204" pitchFamily="34" charset="-122"/>
              </a:rPr>
              <a:t>创新了应用现代技术加强医院监管</a:t>
            </a:r>
            <a:endParaRPr lang="zh-CN" sz="2400" b="1" spc="150">
              <a:solidFill>
                <a:schemeClr val="bg1"/>
              </a:solidFill>
              <a:latin typeface="微软雅黑" panose="020B0503020204020204" pitchFamily="34" charset="-122"/>
              <a:ea typeface="微软雅黑" panose="020B0503020204020204" pitchFamily="34" charset="-122"/>
            </a:endParaRPr>
          </a:p>
        </p:txBody>
      </p:sp>
      <p:grpSp>
        <p:nvGrpSpPr>
          <p:cNvPr id="32" name="组合 31"/>
          <p:cNvGrpSpPr/>
          <p:nvPr/>
        </p:nvGrpSpPr>
        <p:grpSpPr>
          <a:xfrm>
            <a:off x="660400" y="4627245"/>
            <a:ext cx="10814050" cy="2004060"/>
            <a:chOff x="1187" y="3023"/>
            <a:chExt cx="16883" cy="3479"/>
          </a:xfrm>
        </p:grpSpPr>
        <p:sp>
          <p:nvSpPr>
            <p:cNvPr id="34" name="圆角矩形 33"/>
            <p:cNvSpPr/>
            <p:nvPr/>
          </p:nvSpPr>
          <p:spPr>
            <a:xfrm>
              <a:off x="1266" y="3117"/>
              <a:ext cx="16765" cy="3322"/>
            </a:xfrm>
            <a:prstGeom prst="roundRect">
              <a:avLst>
                <a:gd name="adj" fmla="val 0"/>
              </a:avLst>
            </a:prstGeom>
            <a:noFill/>
            <a:ln w="31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a:cs typeface="+mn-ea"/>
                <a:sym typeface="+mn-lt"/>
              </a:endParaRPr>
            </a:p>
          </p:txBody>
        </p:sp>
        <p:sp>
          <p:nvSpPr>
            <p:cNvPr id="36" name="TextBox 38"/>
            <p:cNvSpPr txBox="1"/>
            <p:nvPr/>
          </p:nvSpPr>
          <p:spPr>
            <a:xfrm>
              <a:off x="1643" y="3736"/>
              <a:ext cx="16011" cy="2152"/>
            </a:xfrm>
            <a:prstGeom prst="rect">
              <a:avLst/>
            </a:prstGeom>
            <a:noFill/>
          </p:spPr>
          <p:txBody>
            <a:bodyPr wrap="square" lIns="0" tIns="0" rIns="0" bIns="0" rtlCol="0">
              <a:spAutoFit/>
            </a:bodyPr>
            <a:p>
              <a:pPr marL="342900" indent="-342900" fontAlgn="auto">
                <a:lnSpc>
                  <a:spcPct val="130000"/>
                </a:lnSpc>
                <a:buFont typeface="Wingdings" panose="05000000000000000000" charset="0"/>
                <a:buChar char="Ø"/>
              </a:pPr>
              <a:r>
                <a:rPr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此次绩效考核运用信息化手段实现</a:t>
              </a:r>
              <a:r>
                <a:rPr lang="zh-CN" altLang="en-US" sz="2200" b="1">
                  <a:solidFill>
                    <a:srgbClr val="1F4E79"/>
                  </a:solidFill>
                  <a:latin typeface="微软雅黑" panose="020B0503020204020204" pitchFamily="34" charset="-122"/>
                  <a:ea typeface="微软雅黑" panose="020B0503020204020204" pitchFamily="34" charset="-122"/>
                  <a:cs typeface="微软雅黑" panose="020B0503020204020204" pitchFamily="34" charset="-122"/>
                  <a:sym typeface="+mn-ea"/>
                </a:rPr>
                <a:t>数据直接抓取</a:t>
              </a:r>
              <a:r>
                <a:rPr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，改变填报数据或现场考核的方式，完善了现代化、信息化的行业监管手段，减轻了医院负担，节省了时间成本和人力成本，确保了考核数据的</a:t>
              </a:r>
              <a:r>
                <a:rPr lang="zh-CN" altLang="en-US" sz="2200" b="1">
                  <a:solidFill>
                    <a:srgbClr val="1F4E79"/>
                  </a:solidFill>
                  <a:latin typeface="微软雅黑" panose="020B0503020204020204" pitchFamily="34" charset="-122"/>
                  <a:ea typeface="微软雅黑" panose="020B0503020204020204" pitchFamily="34" charset="-122"/>
                  <a:cs typeface="微软雅黑" panose="020B0503020204020204" pitchFamily="34" charset="-122"/>
                  <a:sym typeface="+mn-ea"/>
                </a:rPr>
                <a:t>便捷性、真实性</a:t>
              </a:r>
              <a:r>
                <a:rPr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000" spc="160" dirty="0" smtClean="0">
                <a:ln w="3175">
                  <a:noFill/>
                  <a:prstDash val="dash"/>
                </a:ln>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7" name="矩形 93"/>
            <p:cNvSpPr/>
            <p:nvPr/>
          </p:nvSpPr>
          <p:spPr>
            <a:xfrm>
              <a:off x="1187" y="3023"/>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296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a:cs typeface="+mn-ea"/>
                <a:sym typeface="+mn-lt"/>
              </a:endParaRPr>
            </a:p>
          </p:txBody>
        </p:sp>
        <p:sp>
          <p:nvSpPr>
            <p:cNvPr id="38" name="矩形 93"/>
            <p:cNvSpPr/>
            <p:nvPr/>
          </p:nvSpPr>
          <p:spPr>
            <a:xfrm rot="10800000">
              <a:off x="17465" y="5897"/>
              <a:ext cx="605" cy="605"/>
            </a:xfrm>
            <a:custGeom>
              <a:avLst/>
              <a:gdLst/>
              <a:ahLst/>
              <a:cxnLst/>
              <a:rect l="l" t="t" r="r" b="b"/>
              <a:pathLst>
                <a:path w="504056" h="504056">
                  <a:moveTo>
                    <a:pt x="0" y="0"/>
                  </a:moveTo>
                  <a:lnTo>
                    <a:pt x="504056" y="0"/>
                  </a:lnTo>
                  <a:lnTo>
                    <a:pt x="504056" y="144016"/>
                  </a:lnTo>
                  <a:lnTo>
                    <a:pt x="144016" y="144016"/>
                  </a:lnTo>
                  <a:lnTo>
                    <a:pt x="144016" y="504056"/>
                  </a:lnTo>
                  <a:lnTo>
                    <a:pt x="0" y="504056"/>
                  </a:lnTo>
                  <a:close/>
                </a:path>
              </a:pathLst>
            </a:custGeom>
            <a:solidFill>
              <a:srgbClr val="2963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公立医院绩效考核</a:t>
            </a:r>
            <a:endParaRPr lang="zh-CN" altLang="en-US" sz="3600" b="1" dirty="0">
              <a:solidFill>
                <a:schemeClr val="tx1">
                  <a:lumMod val="75000"/>
                  <a:lumOff val="25000"/>
                </a:schemeClr>
              </a:solidFill>
              <a:latin typeface="+mn-lt"/>
              <a:ea typeface="+mn-ea"/>
              <a:cs typeface="+mn-ea"/>
              <a:sym typeface="+mn-ea"/>
            </a:endParaRPr>
          </a:p>
        </p:txBody>
      </p:sp>
      <p:sp>
        <p:nvSpPr>
          <p:cNvPr id="100" name="文本框 99"/>
          <p:cNvSpPr txBox="1"/>
          <p:nvPr/>
        </p:nvSpPr>
        <p:spPr>
          <a:xfrm>
            <a:off x="638810" y="1089025"/>
            <a:ext cx="482346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从</a:t>
            </a:r>
            <a:r>
              <a:rPr lang="en-US" altLang="zh-CN"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2019</a:t>
            </a: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年绩效考核情况来看</a:t>
            </a:r>
            <a:endParaRPr lang="zh-CN" altLang="en-US" sz="2400" b="1" spc="15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8" name="文本框 7"/>
          <p:cNvSpPr txBox="1"/>
          <p:nvPr/>
        </p:nvSpPr>
        <p:spPr>
          <a:xfrm>
            <a:off x="638810" y="2200275"/>
            <a:ext cx="11418570" cy="4154170"/>
          </a:xfrm>
          <a:prstGeom prst="rect">
            <a:avLst/>
          </a:prstGeom>
          <a:noFill/>
          <a:ln w="9525">
            <a:noFill/>
          </a:ln>
        </p:spPr>
        <p:txBody>
          <a:bodyPr wrap="square">
            <a:spAutoFit/>
          </a:bodyPr>
          <a:p>
            <a:pPr indent="406400"/>
            <a:r>
              <a:rPr lang="en-US" sz="2400" b="1">
                <a:latin typeface="+mn-ea"/>
                <a:cs typeface="+mn-ea"/>
              </a:rPr>
              <a:t>(1)</a:t>
            </a:r>
            <a:r>
              <a:rPr lang="zh-CN" sz="2400" b="1">
                <a:latin typeface="+mn-ea"/>
                <a:cs typeface="+mn-ea"/>
              </a:rPr>
              <a:t>得分情况。自治区总得分：2019年内蒙古自治区国家三级公立医院绩效考核26项国家监测指标得分662.8（满分1000分），其中医疗质量291分（4</a:t>
            </a:r>
            <a:r>
              <a:rPr lang="en-US" sz="2400" b="1">
                <a:latin typeface="+mn-ea"/>
                <a:cs typeface="+mn-ea"/>
              </a:rPr>
              <a:t>3</a:t>
            </a:r>
            <a:r>
              <a:rPr lang="zh-CN" sz="2400" b="1">
                <a:latin typeface="+mn-ea"/>
                <a:cs typeface="+mn-ea"/>
              </a:rPr>
              <a:t>0，68%），运营效率176分（</a:t>
            </a:r>
            <a:r>
              <a:rPr lang="en-US" sz="2400" b="1">
                <a:latin typeface="+mn-ea"/>
                <a:cs typeface="+mn-ea"/>
              </a:rPr>
              <a:t>270</a:t>
            </a:r>
            <a:r>
              <a:rPr lang="zh-CN" sz="2400" b="1">
                <a:latin typeface="+mn-ea"/>
                <a:cs typeface="+mn-ea"/>
              </a:rPr>
              <a:t>，</a:t>
            </a:r>
            <a:r>
              <a:rPr lang="en-US" sz="2400" b="1">
                <a:latin typeface="+mn-ea"/>
                <a:cs typeface="+mn-ea"/>
              </a:rPr>
              <a:t>65.2</a:t>
            </a:r>
            <a:r>
              <a:rPr lang="zh-CN" sz="2400" b="1">
                <a:latin typeface="+mn-ea"/>
                <a:cs typeface="+mn-ea"/>
              </a:rPr>
              <a:t>%），持续发展94.8分（</a:t>
            </a:r>
            <a:r>
              <a:rPr lang="en-US" sz="2400" b="1">
                <a:latin typeface="+mn-ea"/>
                <a:cs typeface="+mn-ea"/>
              </a:rPr>
              <a:t>180</a:t>
            </a:r>
            <a:r>
              <a:rPr lang="zh-CN" sz="2400" b="1">
                <a:latin typeface="+mn-ea"/>
                <a:cs typeface="+mn-ea"/>
              </a:rPr>
              <a:t>，52.7%），满意度评价101分（120，84.2%）。</a:t>
            </a:r>
            <a:endParaRPr lang="zh-CN" sz="2400" b="1">
              <a:latin typeface="+mn-ea"/>
              <a:cs typeface="+mn-ea"/>
            </a:endParaRPr>
          </a:p>
          <a:p>
            <a:pPr indent="406400"/>
            <a:r>
              <a:rPr lang="zh-CN" sz="2400" b="1">
                <a:latin typeface="+mn-ea"/>
                <a:cs typeface="+mn-ea"/>
              </a:rPr>
              <a:t>（2）排名情况。国家监测指标排名29（2018年自治区排名第2</a:t>
            </a:r>
            <a:r>
              <a:rPr lang="en-US" altLang="zh-CN" sz="2400" b="1">
                <a:latin typeface="+mn-ea"/>
                <a:cs typeface="+mn-ea"/>
              </a:rPr>
              <a:t>7</a:t>
            </a:r>
            <a:r>
              <a:rPr lang="zh-CN" sz="2400" b="1">
                <a:latin typeface="+mn-ea"/>
                <a:cs typeface="+mn-ea"/>
              </a:rPr>
              <a:t>），从得分等级看，</a:t>
            </a:r>
            <a:r>
              <a:rPr lang="en-US" altLang="zh-CN" sz="2400" b="1">
                <a:latin typeface="+mn-ea"/>
                <a:cs typeface="+mn-ea"/>
              </a:rPr>
              <a:t>32</a:t>
            </a:r>
            <a:r>
              <a:rPr lang="zh-CN" sz="2400" b="1">
                <a:latin typeface="+mn-ea"/>
                <a:cs typeface="+mn-ea"/>
              </a:rPr>
              <a:t>家综合医院中，1家医院获得A等级，3家医院获得B++等级，4家医院获得B+等级，9家医院获得B等级，8家医院获得C++等级，2家医院获得C+等级，2家医院获得C等级。3家无年报组有2家为B等级，1家为C等级</a:t>
            </a:r>
            <a:endParaRPr lang="zh-CN" sz="2400" b="1">
              <a:latin typeface="+mn-ea"/>
              <a:cs typeface="+mn-ea"/>
            </a:endParaRPr>
          </a:p>
          <a:p>
            <a:pPr indent="406400"/>
            <a:r>
              <a:rPr lang="zh-CN" sz="2400" b="1">
                <a:latin typeface="+mn-ea"/>
                <a:cs typeface="+mn-ea"/>
              </a:rPr>
              <a:t>21家其他组别医院中，1家精神类医院、1家其他专科手术组医院、1家无年报组医院共计2家医院获得A等级，13家医院获得B等级，8家医院获得C等级。</a:t>
            </a:r>
            <a:endParaRPr lang="zh-CN" sz="2400" b="1">
              <a:latin typeface="+mn-ea"/>
              <a:cs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公立医院绩效考核</a:t>
            </a:r>
            <a:endParaRPr lang="zh-CN" altLang="en-US" sz="3600" b="1" dirty="0">
              <a:solidFill>
                <a:schemeClr val="tx1">
                  <a:lumMod val="75000"/>
                  <a:lumOff val="25000"/>
                </a:schemeClr>
              </a:solidFill>
              <a:latin typeface="+mn-lt"/>
              <a:ea typeface="+mn-ea"/>
              <a:cs typeface="+mn-ea"/>
              <a:sym typeface="+mn-ea"/>
            </a:endParaRPr>
          </a:p>
        </p:txBody>
      </p:sp>
      <p:sp>
        <p:nvSpPr>
          <p:cNvPr id="100" name="文本框 99"/>
          <p:cNvSpPr txBox="1"/>
          <p:nvPr/>
        </p:nvSpPr>
        <p:spPr>
          <a:xfrm>
            <a:off x="638810" y="1089025"/>
            <a:ext cx="482346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从</a:t>
            </a:r>
            <a:r>
              <a:rPr lang="en-US" altLang="zh-CN"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2019</a:t>
            </a: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年绩效考核情况来看</a:t>
            </a:r>
            <a:endParaRPr lang="zh-CN" altLang="en-US" sz="2400" b="1" spc="15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 name="文本框 1"/>
          <p:cNvSpPr txBox="1"/>
          <p:nvPr/>
        </p:nvSpPr>
        <p:spPr>
          <a:xfrm>
            <a:off x="1676400" y="2141855"/>
            <a:ext cx="9871075" cy="583565"/>
          </a:xfrm>
          <a:prstGeom prst="rect">
            <a:avLst/>
          </a:prstGeom>
          <a:noFill/>
          <a:ln w="9525">
            <a:noFill/>
          </a:ln>
        </p:spPr>
        <p:txBody>
          <a:bodyPr wrap="square">
            <a:spAutoFit/>
          </a:bodyPr>
          <a:p>
            <a:pPr indent="0" algn="ctr"/>
            <a:r>
              <a:rPr lang="zh-CN" sz="3200" b="1">
                <a:ea typeface="宋体" panose="02010600030101010101" pitchFamily="2" charset="-122"/>
              </a:rPr>
              <a:t>自治区三级公立医院绩效考核等级分布-综合医院</a:t>
            </a:r>
            <a:endParaRPr lang="zh-CN" altLang="en-US" sz="3200"/>
          </a:p>
        </p:txBody>
      </p:sp>
      <p:graphicFrame>
        <p:nvGraphicFramePr>
          <p:cNvPr id="3" name="表格 2"/>
          <p:cNvGraphicFramePr/>
          <p:nvPr>
            <p:custDataLst>
              <p:tags r:id="rId1"/>
            </p:custDataLst>
          </p:nvPr>
        </p:nvGraphicFramePr>
        <p:xfrm>
          <a:off x="1050925" y="2946400"/>
          <a:ext cx="11016615" cy="2595880"/>
        </p:xfrm>
        <a:graphic>
          <a:graphicData uri="http://schemas.openxmlformats.org/drawingml/2006/table">
            <a:tbl>
              <a:tblPr firstRow="1" bandRow="1">
                <a:tableStyleId>{5940675A-B579-460E-94D1-54222C63F5DA}</a:tableStyleId>
              </a:tblPr>
              <a:tblGrid>
                <a:gridCol w="1803400"/>
                <a:gridCol w="1097280"/>
                <a:gridCol w="1096645"/>
                <a:gridCol w="1096645"/>
                <a:gridCol w="1097280"/>
                <a:gridCol w="1096010"/>
                <a:gridCol w="1097280"/>
                <a:gridCol w="1096645"/>
                <a:gridCol w="1535430"/>
              </a:tblGrid>
              <a:tr h="840105">
                <a:tc>
                  <a:txBody>
                    <a:bodyPr/>
                    <a:p>
                      <a:pPr indent="0" algn="ctr">
                        <a:buNone/>
                      </a:pPr>
                      <a:r>
                        <a:rPr lang="en-US" sz="2400" b="1">
                          <a:solidFill>
                            <a:srgbClr val="000000"/>
                          </a:solidFill>
                          <a:latin typeface="宋体" panose="02010600030101010101" pitchFamily="2" charset="-122"/>
                          <a:ea typeface="宋体" panose="02010600030101010101" pitchFamily="2" charset="-122"/>
                          <a:cs typeface="宋体" panose="02010600030101010101" pitchFamily="2" charset="-122"/>
                        </a:rPr>
                        <a:t>医院分类</a:t>
                      </a:r>
                      <a:endParaRPr lang="en-US" altLang="en-US" sz="24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A</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B++</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B+</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B</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C++</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C+</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C</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000000"/>
                          </a:solidFill>
                          <a:latin typeface="宋体" panose="02010600030101010101" pitchFamily="2" charset="-122"/>
                          <a:ea typeface="宋体" panose="02010600030101010101" pitchFamily="2" charset="-122"/>
                          <a:cs typeface="宋体" panose="02010600030101010101" pitchFamily="2" charset="-122"/>
                        </a:rPr>
                        <a:t>总计</a:t>
                      </a:r>
                      <a:endParaRPr lang="en-US" altLang="en-US" sz="24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39470">
                <a:tc>
                  <a:txBody>
                    <a:bodyPr/>
                    <a:p>
                      <a:pPr indent="0" algn="ctr">
                        <a:buNone/>
                      </a:pPr>
                      <a:r>
                        <a:rPr lang="en-US" sz="2400" b="1">
                          <a:solidFill>
                            <a:srgbClr val="000000"/>
                          </a:solidFill>
                          <a:latin typeface="宋体" panose="02010600030101010101" pitchFamily="2" charset="-122"/>
                          <a:ea typeface="宋体" panose="02010600030101010101" pitchFamily="2" charset="-122"/>
                          <a:cs typeface="宋体" panose="02010600030101010101" pitchFamily="2" charset="-122"/>
                        </a:rPr>
                        <a:t>综合（</a:t>
                      </a: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1182</a:t>
                      </a:r>
                      <a:r>
                        <a:rPr lang="en-US" sz="2400" b="1">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4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1</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4</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9</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8</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2</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2</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29</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6305">
                <a:tc>
                  <a:txBody>
                    <a:bodyPr/>
                    <a:p>
                      <a:pPr indent="0" algn="ctr">
                        <a:buNone/>
                      </a:pPr>
                      <a:r>
                        <a:rPr lang="en-US" sz="2400" b="1">
                          <a:solidFill>
                            <a:srgbClr val="000000"/>
                          </a:solidFill>
                          <a:latin typeface="宋体" panose="02010600030101010101" pitchFamily="2" charset="-122"/>
                          <a:ea typeface="宋体" panose="02010600030101010101" pitchFamily="2" charset="-122"/>
                          <a:cs typeface="宋体" panose="02010600030101010101" pitchFamily="2" charset="-122"/>
                        </a:rPr>
                        <a:t>无年报组（211）</a:t>
                      </a:r>
                      <a:endParaRPr lang="en-US" altLang="en-US" sz="2400" b="1">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 </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 </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 </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2</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 </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 </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1</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solidFill>
                            <a:srgbClr val="000000"/>
                          </a:solidFill>
                          <a:latin typeface="宋体" panose="02010600030101010101" pitchFamily="2" charset="-122"/>
                          <a:ea typeface="宋体" panose="02010600030101010101" pitchFamily="2" charset="-122"/>
                          <a:cs typeface="宋体" panose="02010600030101010101" pitchFamily="2" charset="-122"/>
                        </a:rPr>
                        <a:t>3</a:t>
                      </a:r>
                      <a:endParaRPr lang="en-US" altLang="en-US" sz="24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公立医院绩效考核</a:t>
            </a:r>
            <a:endParaRPr lang="zh-CN" altLang="en-US" sz="3600" b="1" dirty="0">
              <a:solidFill>
                <a:schemeClr val="tx1">
                  <a:lumMod val="75000"/>
                  <a:lumOff val="25000"/>
                </a:schemeClr>
              </a:solidFill>
              <a:latin typeface="+mn-lt"/>
              <a:ea typeface="+mn-ea"/>
              <a:cs typeface="+mn-ea"/>
              <a:sym typeface="+mn-ea"/>
            </a:endParaRPr>
          </a:p>
        </p:txBody>
      </p:sp>
      <p:sp>
        <p:nvSpPr>
          <p:cNvPr id="100" name="文本框 99"/>
          <p:cNvSpPr txBox="1"/>
          <p:nvPr/>
        </p:nvSpPr>
        <p:spPr>
          <a:xfrm>
            <a:off x="638810" y="1089025"/>
            <a:ext cx="482346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从</a:t>
            </a:r>
            <a:r>
              <a:rPr lang="en-US" altLang="zh-CN"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2019</a:t>
            </a: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年绩效考核情况来看</a:t>
            </a:r>
            <a:endParaRPr lang="zh-CN" altLang="en-US" sz="2400" b="1" spc="15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175385" y="1782445"/>
            <a:ext cx="10441305" cy="1076325"/>
          </a:xfrm>
          <a:prstGeom prst="rect">
            <a:avLst/>
          </a:prstGeom>
          <a:noFill/>
          <a:ln w="9525">
            <a:noFill/>
          </a:ln>
        </p:spPr>
        <p:txBody>
          <a:bodyPr wrap="square">
            <a:spAutoFit/>
          </a:bodyPr>
          <a:p>
            <a:pPr indent="0" algn="ctr"/>
            <a:r>
              <a:rPr lang="zh-CN" sz="3200" b="1">
                <a:solidFill>
                  <a:srgbClr val="000000"/>
                </a:solidFill>
                <a:ea typeface="宋体" panose="02010600030101010101" pitchFamily="2" charset="-122"/>
              </a:rPr>
              <a:t>自治区三级公立医院绩效考核等级分布</a:t>
            </a:r>
            <a:r>
              <a:rPr lang="en-US" sz="3200" b="1">
                <a:solidFill>
                  <a:srgbClr val="000000"/>
                </a:solidFill>
                <a:latin typeface="宋体" panose="02010600030101010101" pitchFamily="2" charset="-122"/>
              </a:rPr>
              <a:t>-</a:t>
            </a:r>
            <a:r>
              <a:rPr lang="zh-CN" sz="3200" b="1">
                <a:solidFill>
                  <a:srgbClr val="000000"/>
                </a:solidFill>
                <a:ea typeface="宋体" panose="02010600030101010101" pitchFamily="2" charset="-122"/>
              </a:rPr>
              <a:t>专科医院</a:t>
            </a:r>
            <a:r>
              <a:rPr lang="en-US" sz="3200" b="0">
                <a:solidFill>
                  <a:srgbClr val="000000"/>
                </a:solidFill>
                <a:latin typeface="宋体" panose="02010600030101010101" pitchFamily="2" charset="-122"/>
              </a:rPr>
              <a:t> </a:t>
            </a:r>
            <a:endParaRPr lang="zh-CN" altLang="en-US" sz="3200"/>
          </a:p>
        </p:txBody>
      </p:sp>
      <p:graphicFrame>
        <p:nvGraphicFramePr>
          <p:cNvPr id="6" name="表格 5"/>
          <p:cNvGraphicFramePr/>
          <p:nvPr>
            <p:custDataLst>
              <p:tags r:id="rId1"/>
            </p:custDataLst>
          </p:nvPr>
        </p:nvGraphicFramePr>
        <p:xfrm>
          <a:off x="1175385" y="2639695"/>
          <a:ext cx="10441305" cy="3402965"/>
        </p:xfrm>
        <a:graphic>
          <a:graphicData uri="http://schemas.openxmlformats.org/drawingml/2006/table">
            <a:tbl>
              <a:tblPr firstRow="1" bandRow="1">
                <a:tableStyleId>{5940675A-B579-460E-94D1-54222C63F5DA}</a:tableStyleId>
              </a:tblPr>
              <a:tblGrid>
                <a:gridCol w="3789680"/>
                <a:gridCol w="1661160"/>
                <a:gridCol w="1662430"/>
                <a:gridCol w="1664335"/>
                <a:gridCol w="1663700"/>
              </a:tblGrid>
              <a:tr h="412750">
                <a:tc>
                  <a:txBody>
                    <a:bodyPr/>
                    <a:p>
                      <a:pPr indent="0" algn="ctr">
                        <a:buNone/>
                      </a:pPr>
                      <a:r>
                        <a:rPr lang="en-US" sz="2400" b="0">
                          <a:latin typeface="黑体" panose="02010609060101010101" charset="-122"/>
                          <a:ea typeface="黑体" panose="02010609060101010101" charset="-122"/>
                          <a:cs typeface="黑体" panose="02010609060101010101" charset="-122"/>
                        </a:rPr>
                        <a:t>医院分类</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charset="-122"/>
                          <a:ea typeface="黑体" panose="02010609060101010101" charset="-122"/>
                          <a:cs typeface="黑体" panose="02010609060101010101" charset="-122"/>
                        </a:rPr>
                        <a:t>A</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charset="-122"/>
                          <a:ea typeface="黑体" panose="02010609060101010101" charset="-122"/>
                          <a:cs typeface="黑体" panose="02010609060101010101" charset="-122"/>
                        </a:rPr>
                        <a:t>B</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charset="-122"/>
                          <a:ea typeface="黑体" panose="02010609060101010101" charset="-122"/>
                          <a:cs typeface="黑体" panose="02010609060101010101" charset="-122"/>
                        </a:rPr>
                        <a:t>C</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黑体" panose="02010609060101010101" charset="-122"/>
                          <a:ea typeface="黑体" panose="02010609060101010101" charset="-122"/>
                          <a:cs typeface="黑体" panose="02010609060101010101" charset="-122"/>
                        </a:rPr>
                        <a:t>总计</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5440">
                <a:tc>
                  <a:txBody>
                    <a:bodyPr/>
                    <a:p>
                      <a:pPr indent="0" algn="ctr">
                        <a:buNone/>
                      </a:pPr>
                      <a:r>
                        <a:rPr lang="en-US" sz="2400" b="0">
                          <a:latin typeface="黑体" panose="02010609060101010101" charset="-122"/>
                          <a:ea typeface="黑体" panose="02010609060101010101" charset="-122"/>
                          <a:cs typeface="黑体" panose="02010609060101010101" charset="-122"/>
                        </a:rPr>
                        <a:t>妇产（117）</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2</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71475">
                <a:tc>
                  <a:txBody>
                    <a:bodyPr/>
                    <a:p>
                      <a:pPr indent="0" algn="ctr">
                        <a:buNone/>
                      </a:pPr>
                      <a:r>
                        <a:rPr lang="en-US" sz="2400" b="0">
                          <a:latin typeface="黑体" panose="02010609060101010101" charset="-122"/>
                          <a:ea typeface="黑体" panose="02010609060101010101" charset="-122"/>
                          <a:cs typeface="黑体" panose="02010609060101010101" charset="-122"/>
                        </a:rPr>
                        <a:t>精神（102）</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4</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6080">
                <a:tc>
                  <a:txBody>
                    <a:bodyPr/>
                    <a:p>
                      <a:pPr indent="0" algn="ctr">
                        <a:buNone/>
                      </a:pPr>
                      <a:r>
                        <a:rPr lang="en-US" sz="2400" b="0">
                          <a:latin typeface="黑体" panose="02010609060101010101" charset="-122"/>
                          <a:ea typeface="黑体" panose="02010609060101010101" charset="-122"/>
                          <a:cs typeface="黑体" panose="02010609060101010101" charset="-122"/>
                        </a:rPr>
                        <a:t>口腔（41）</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5445">
                <a:tc>
                  <a:txBody>
                    <a:bodyPr/>
                    <a:p>
                      <a:pPr indent="0" algn="ctr">
                        <a:buNone/>
                      </a:pPr>
                      <a:r>
                        <a:rPr lang="en-US" sz="2400" b="0">
                          <a:latin typeface="黑体" panose="02010609060101010101" charset="-122"/>
                          <a:ea typeface="黑体" panose="02010609060101010101" charset="-122"/>
                          <a:cs typeface="黑体" panose="02010609060101010101" charset="-122"/>
                        </a:rPr>
                        <a:t>肿瘤（47）</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2</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3</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72110">
                <a:tc>
                  <a:txBody>
                    <a:bodyPr/>
                    <a:p>
                      <a:pPr indent="0" algn="ctr">
                        <a:buNone/>
                      </a:pPr>
                      <a:r>
                        <a:rPr lang="en-US" sz="2400" b="0">
                          <a:latin typeface="黑体" panose="02010609060101010101" charset="-122"/>
                          <a:ea typeface="黑体" panose="02010609060101010101" charset="-122"/>
                          <a:cs typeface="黑体" panose="02010609060101010101" charset="-122"/>
                        </a:rPr>
                        <a:t>其他专科手术组（112）</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2</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4</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7</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71475">
                <a:tc>
                  <a:txBody>
                    <a:bodyPr/>
                    <a:p>
                      <a:pPr indent="0" algn="ctr">
                        <a:buNone/>
                      </a:pPr>
                      <a:r>
                        <a:rPr lang="en-US" sz="2400" b="0">
                          <a:latin typeface="黑体" panose="02010609060101010101" charset="-122"/>
                          <a:ea typeface="黑体" panose="02010609060101010101" charset="-122"/>
                          <a:cs typeface="黑体" panose="02010609060101010101" charset="-122"/>
                        </a:rPr>
                        <a:t>其他专科无手术组（37）</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85445">
                <a:tc>
                  <a:txBody>
                    <a:bodyPr/>
                    <a:p>
                      <a:pPr indent="0" algn="ctr">
                        <a:buNone/>
                      </a:pPr>
                      <a:r>
                        <a:rPr lang="en-US" sz="2400" b="0">
                          <a:latin typeface="黑体" panose="02010609060101010101" charset="-122"/>
                          <a:ea typeface="黑体" panose="02010609060101010101" charset="-122"/>
                          <a:cs typeface="黑体" panose="02010609060101010101" charset="-122"/>
                        </a:rPr>
                        <a:t>无年报组（211）</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2</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 </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2</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72745">
                <a:tc>
                  <a:txBody>
                    <a:bodyPr/>
                    <a:p>
                      <a:pPr indent="0" algn="ctr">
                        <a:buNone/>
                      </a:pPr>
                      <a:r>
                        <a:rPr lang="en-US" sz="2400" b="0">
                          <a:latin typeface="黑体" panose="02010609060101010101" charset="-122"/>
                          <a:ea typeface="黑体" panose="02010609060101010101" charset="-122"/>
                          <a:cs typeface="黑体" panose="02010609060101010101" charset="-122"/>
                        </a:rPr>
                        <a:t>合计</a:t>
                      </a:r>
                      <a:endParaRPr lang="en-US" altLang="en-US" sz="2400" b="0">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2</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11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8</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0">
                          <a:latin typeface="仿宋_GB2312" panose="02010609030101010101" charset="-122"/>
                          <a:ea typeface="仿宋_GB2312" panose="02010609030101010101" charset="-122"/>
                          <a:cs typeface="仿宋_GB2312" panose="02010609030101010101" charset="-122"/>
                        </a:rPr>
                        <a:t>21</a:t>
                      </a:r>
                      <a:endParaRPr lang="en-US" altLang="en-US" sz="2400" b="0">
                        <a:latin typeface="仿宋_GB2312" panose="02010609030101010101" charset="-122"/>
                        <a:ea typeface="仿宋_GB2312" panose="02010609030101010101" charset="-122"/>
                        <a:cs typeface="仿宋_GB2312" panose="0201060903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0001" y="2377631"/>
            <a:ext cx="12830270" cy="2343626"/>
            <a:chOff x="163941" y="171177"/>
            <a:chExt cx="3809937" cy="683374"/>
          </a:xfrm>
        </p:grpSpPr>
        <p:sp>
          <p:nvSpPr>
            <p:cNvPr id="4" name="等腰三角形 3"/>
            <p:cNvSpPr/>
            <p:nvPr/>
          </p:nvSpPr>
          <p:spPr>
            <a:xfrm>
              <a:off x="846577" y="171177"/>
              <a:ext cx="355284" cy="356514"/>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5" name="等腰三角形 4"/>
            <p:cNvSpPr/>
            <p:nvPr/>
          </p:nvSpPr>
          <p:spPr>
            <a:xfrm flipV="1">
              <a:off x="192412" y="497991"/>
              <a:ext cx="366114" cy="356560"/>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6" name="矩形 5"/>
            <p:cNvSpPr/>
            <p:nvPr/>
          </p:nvSpPr>
          <p:spPr>
            <a:xfrm>
              <a:off x="163941" y="278300"/>
              <a:ext cx="3809937" cy="435687"/>
            </a:xfrm>
            <a:prstGeom prst="rect">
              <a:avLst/>
            </a:prstGeom>
            <a:solidFill>
              <a:srgbClr val="5B9BD5">
                <a:lumMod val="50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9" name="平行四边形 8"/>
            <p:cNvSpPr/>
            <p:nvPr/>
          </p:nvSpPr>
          <p:spPr>
            <a:xfrm>
              <a:off x="374740" y="171177"/>
              <a:ext cx="649734" cy="683374"/>
            </a:xfrm>
            <a:prstGeom prst="parallelogram">
              <a:avLst>
                <a:gd name="adj" fmla="val 48207"/>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10" name="文本框 6"/>
            <p:cNvSpPr txBox="1"/>
            <p:nvPr/>
          </p:nvSpPr>
          <p:spPr>
            <a:xfrm>
              <a:off x="421892" y="369138"/>
              <a:ext cx="569115" cy="254223"/>
            </a:xfrm>
            <a:prstGeom prst="rect">
              <a:avLst/>
            </a:prstGeom>
            <a:noFill/>
          </p:spPr>
          <p:txBody>
            <a:bodyPr wrap="square" lIns="0" tIns="0" rIns="0" bIns="0" rtlCol="0">
              <a:spAutoFit/>
            </a:bodyPr>
            <a:p>
              <a:pPr algn="ctr"/>
              <a:r>
                <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rPr>
                <a:t>一</a:t>
              </a:r>
              <a:endPar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endParaRPr>
            </a:p>
          </p:txBody>
        </p:sp>
      </p:grpSp>
      <p:sp>
        <p:nvSpPr>
          <p:cNvPr id="11" name="文本框 10"/>
          <p:cNvSpPr txBox="1"/>
          <p:nvPr/>
        </p:nvSpPr>
        <p:spPr>
          <a:xfrm>
            <a:off x="2522220" y="3098165"/>
            <a:ext cx="10055225" cy="829945"/>
          </a:xfrm>
          <a:prstGeom prst="rect">
            <a:avLst/>
          </a:prstGeom>
          <a:noFill/>
          <a:ln w="9525">
            <a:noFill/>
          </a:ln>
        </p:spPr>
        <p:txBody>
          <a:bodyPr wrap="square">
            <a:spAutoFit/>
          </a:bodyPr>
          <a:p>
            <a:pPr indent="0" algn="ctr" fontAlgn="auto"/>
            <a:r>
              <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持续做好常态化疫情防控</a:t>
            </a:r>
            <a:endPar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公立医院绩效考核</a:t>
            </a:r>
            <a:endParaRPr lang="zh-CN" altLang="en-US" sz="3600" b="1" dirty="0">
              <a:solidFill>
                <a:schemeClr val="tx1">
                  <a:lumMod val="75000"/>
                  <a:lumOff val="25000"/>
                </a:schemeClr>
              </a:solidFill>
              <a:latin typeface="+mn-lt"/>
              <a:ea typeface="+mn-ea"/>
              <a:cs typeface="+mn-ea"/>
              <a:sym typeface="+mn-ea"/>
            </a:endParaRPr>
          </a:p>
        </p:txBody>
      </p:sp>
      <p:sp>
        <p:nvSpPr>
          <p:cNvPr id="100" name="文本框 99"/>
          <p:cNvSpPr txBox="1"/>
          <p:nvPr/>
        </p:nvSpPr>
        <p:spPr>
          <a:xfrm>
            <a:off x="638810" y="1089025"/>
            <a:ext cx="482346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从</a:t>
            </a:r>
            <a:r>
              <a:rPr lang="en-US" altLang="zh-CN"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2019</a:t>
            </a: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年绩效考核情况来看</a:t>
            </a:r>
            <a:endParaRPr lang="zh-CN" altLang="en-US" sz="2400" b="1" spc="15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1415415" y="1821180"/>
            <a:ext cx="9752330" cy="521970"/>
          </a:xfrm>
          <a:prstGeom prst="rect">
            <a:avLst/>
          </a:prstGeom>
          <a:noFill/>
        </p:spPr>
        <p:txBody>
          <a:bodyPr wrap="square" rtlCol="0" anchor="t">
            <a:spAutoFit/>
          </a:bodyPr>
          <a:p>
            <a:pPr algn="ctr"/>
            <a:r>
              <a:rPr lang="zh-CN" altLang="en-US" sz="2800"/>
              <a:t>自治区三级公立医院绩效国家监测考核得分情况分析</a:t>
            </a:r>
            <a:endParaRPr lang="zh-CN" altLang="en-US" sz="2800"/>
          </a:p>
        </p:txBody>
      </p:sp>
      <p:graphicFrame>
        <p:nvGraphicFramePr>
          <p:cNvPr id="7" name="表格 6"/>
          <p:cNvGraphicFramePr/>
          <p:nvPr>
            <p:custDataLst>
              <p:tags r:id="rId1"/>
            </p:custDataLst>
          </p:nvPr>
        </p:nvGraphicFramePr>
        <p:xfrm>
          <a:off x="908050" y="2586990"/>
          <a:ext cx="10923905" cy="2529205"/>
        </p:xfrm>
        <a:graphic>
          <a:graphicData uri="http://schemas.openxmlformats.org/drawingml/2006/table">
            <a:tbl>
              <a:tblPr firstRow="1" bandRow="1">
                <a:tableStyleId>{5C22544A-7EE6-4342-B048-85BDC9FD1C3A}</a:tableStyleId>
              </a:tblPr>
              <a:tblGrid>
                <a:gridCol w="1913890"/>
                <a:gridCol w="3269615"/>
                <a:gridCol w="1913255"/>
                <a:gridCol w="1913255"/>
                <a:gridCol w="1913890"/>
              </a:tblGrid>
              <a:tr h="599440">
                <a:tc>
                  <a:txBody>
                    <a:bodyPr/>
                    <a:p>
                      <a:pPr indent="0" algn="ctr">
                        <a:buNone/>
                      </a:pPr>
                      <a:r>
                        <a:rPr lang="zh-CN" sz="2600" b="0">
                          <a:solidFill>
                            <a:srgbClr val="000000"/>
                          </a:solidFill>
                          <a:latin typeface="Arial" panose="020B0604020202020204" pitchFamily="34" charset="0"/>
                          <a:ea typeface="黑体" panose="02010609060101010101" charset="-122"/>
                        </a:rPr>
                        <a:t>指标数量</a:t>
                      </a:r>
                      <a:endParaRPr lang="en-US" altLang="en-US" sz="2600" b="0">
                        <a:solidFill>
                          <a:srgbClr val="000000"/>
                        </a:solidFill>
                        <a:latin typeface="黑体" panose="02010609060101010101" charset="-122"/>
                      </a:endParaRPr>
                    </a:p>
                  </a:txBody>
                  <a:tcPr marL="12700" marR="12700" marT="1270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600" b="0">
                          <a:solidFill>
                            <a:srgbClr val="000000"/>
                          </a:solidFill>
                          <a:latin typeface="Arial" panose="020B0604020202020204" pitchFamily="34" charset="0"/>
                          <a:ea typeface="黑体" panose="02010609060101010101" charset="-122"/>
                        </a:rPr>
                        <a:t>各项指标得分率</a:t>
                      </a:r>
                      <a:endParaRPr lang="en-US" altLang="en-US" sz="2600" b="0">
                        <a:solidFill>
                          <a:srgbClr val="000000"/>
                        </a:solidFill>
                        <a:latin typeface="黑体" panose="02010609060101010101" charset="-122"/>
                      </a:endParaRPr>
                    </a:p>
                  </a:txBody>
                  <a:tcPr marL="12700" marR="12700" marT="12700" vert="horz"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600" b="0">
                          <a:solidFill>
                            <a:srgbClr val="000000"/>
                          </a:solidFill>
                          <a:latin typeface="Arial" panose="020B0604020202020204" pitchFamily="34" charset="0"/>
                          <a:ea typeface="黑体" panose="02010609060101010101" charset="-122"/>
                        </a:rPr>
                        <a:t>总计分数</a:t>
                      </a:r>
                      <a:endParaRPr lang="en-US" altLang="en-US" sz="26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600" b="0">
                          <a:solidFill>
                            <a:srgbClr val="000000"/>
                          </a:solidFill>
                          <a:latin typeface="Arial" panose="020B0604020202020204" pitchFamily="34" charset="0"/>
                          <a:ea typeface="黑体" panose="02010609060101010101" charset="-122"/>
                        </a:rPr>
                        <a:t>总计分值</a:t>
                      </a:r>
                      <a:endParaRPr lang="en-US" altLang="en-US" sz="26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600" b="0">
                          <a:solidFill>
                            <a:srgbClr val="000000"/>
                          </a:solidFill>
                          <a:latin typeface="Arial" panose="020B0604020202020204" pitchFamily="34" charset="0"/>
                          <a:ea typeface="黑体" panose="02010609060101010101" charset="-122"/>
                        </a:rPr>
                        <a:t>总得分率</a:t>
                      </a:r>
                      <a:endParaRPr lang="en-US" altLang="en-US" sz="26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88950">
                <a:tc>
                  <a:txBody>
                    <a:bodyPr/>
                    <a:p>
                      <a:pPr indent="0" algn="ctr">
                        <a:buNone/>
                      </a:pPr>
                      <a:r>
                        <a:rPr lang="en-US" sz="2600" b="0">
                          <a:solidFill>
                            <a:srgbClr val="000000"/>
                          </a:solidFill>
                          <a:latin typeface="宋体" panose="02010600030101010101" pitchFamily="2" charset="-122"/>
                        </a:rPr>
                        <a:t>15</a:t>
                      </a:r>
                      <a:endParaRPr lang="en-US" altLang="en-US" sz="2600" b="0">
                        <a:solidFill>
                          <a:srgbClr val="000000"/>
                        </a:solidFill>
                        <a:latin typeface="宋体" panose="02010600030101010101" pitchFamily="2" charset="-122"/>
                      </a:endParaRPr>
                    </a:p>
                  </a:txBody>
                  <a:tcPr marL="12700" marR="12700" marT="1270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600" b="0">
                          <a:solidFill>
                            <a:srgbClr val="000000"/>
                          </a:solidFill>
                          <a:latin typeface="Arial" panose="020B0604020202020204" pitchFamily="34" charset="0"/>
                          <a:ea typeface="宋体" panose="02010600030101010101" pitchFamily="2" charset="-122"/>
                        </a:rPr>
                        <a:t>80%以上</a:t>
                      </a:r>
                      <a:endParaRPr lang="en-US" altLang="en-US" sz="2600" b="0">
                        <a:solidFill>
                          <a:srgbClr val="000000"/>
                        </a:solidFill>
                        <a:latin typeface="宋体" panose="02010600030101010101" pitchFamily="2" charset="-122"/>
                      </a:endParaRPr>
                    </a:p>
                  </a:txBody>
                  <a:tcPr marL="12700" marR="12700" marT="12700" vert="horz"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417</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460</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90.60%</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88950">
                <a:tc>
                  <a:txBody>
                    <a:bodyPr/>
                    <a:p>
                      <a:pPr indent="0" algn="ctr">
                        <a:buNone/>
                      </a:pPr>
                      <a:r>
                        <a:rPr lang="en-US" sz="2600" b="0">
                          <a:solidFill>
                            <a:srgbClr val="000000"/>
                          </a:solidFill>
                          <a:latin typeface="宋体" panose="02010600030101010101" pitchFamily="2" charset="-122"/>
                        </a:rPr>
                        <a:t>4</a:t>
                      </a:r>
                      <a:endParaRPr lang="en-US" altLang="en-US" sz="2600" b="0">
                        <a:solidFill>
                          <a:srgbClr val="000000"/>
                        </a:solidFill>
                        <a:latin typeface="宋体" panose="02010600030101010101" pitchFamily="2" charset="-122"/>
                      </a:endParaRPr>
                    </a:p>
                  </a:txBody>
                  <a:tcPr marL="12700" marR="12700" marT="1270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60-70%</a:t>
                      </a:r>
                      <a:endParaRPr lang="en-US" altLang="en-US" sz="2600" b="0">
                        <a:solidFill>
                          <a:srgbClr val="000000"/>
                        </a:solidFill>
                        <a:latin typeface="宋体" panose="02010600030101010101" pitchFamily="2" charset="-122"/>
                      </a:endParaRPr>
                    </a:p>
                  </a:txBody>
                  <a:tcPr marL="12700" marR="12700" marT="12700" vert="horz"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71</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110</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64.50%</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88950">
                <a:tc>
                  <a:txBody>
                    <a:bodyPr/>
                    <a:p>
                      <a:pPr indent="0" algn="ctr">
                        <a:buNone/>
                      </a:pPr>
                      <a:r>
                        <a:rPr lang="en-US" sz="2600" b="0">
                          <a:solidFill>
                            <a:srgbClr val="000000"/>
                          </a:solidFill>
                          <a:latin typeface="宋体" panose="02010600030101010101" pitchFamily="2" charset="-122"/>
                        </a:rPr>
                        <a:t>7</a:t>
                      </a:r>
                      <a:endParaRPr lang="en-US" altLang="en-US" sz="2600" b="0">
                        <a:solidFill>
                          <a:srgbClr val="000000"/>
                        </a:solidFill>
                        <a:latin typeface="宋体" panose="02010600030101010101" pitchFamily="2" charset="-122"/>
                      </a:endParaRPr>
                    </a:p>
                  </a:txBody>
                  <a:tcPr marL="12700" marR="12700" marT="1270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2600" b="0">
                          <a:solidFill>
                            <a:srgbClr val="000000"/>
                          </a:solidFill>
                          <a:latin typeface="Arial" panose="020B0604020202020204" pitchFamily="34" charset="0"/>
                          <a:ea typeface="宋体" panose="02010600030101010101" pitchFamily="2" charset="-122"/>
                        </a:rPr>
                        <a:t>60%以下</a:t>
                      </a:r>
                      <a:endParaRPr lang="en-US" altLang="en-US" sz="2600" b="0">
                        <a:solidFill>
                          <a:srgbClr val="000000"/>
                        </a:solidFill>
                        <a:latin typeface="宋体" panose="02010600030101010101" pitchFamily="2" charset="-122"/>
                      </a:endParaRPr>
                    </a:p>
                  </a:txBody>
                  <a:tcPr marL="12700" marR="12700" marT="12700" vert="horz"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174.8</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470</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37.20%</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62915">
                <a:tc>
                  <a:txBody>
                    <a:bodyPr/>
                    <a:p>
                      <a:pPr indent="0" algn="ctr">
                        <a:buNone/>
                      </a:pPr>
                      <a:r>
                        <a:rPr lang="en-US" sz="2600" b="0">
                          <a:solidFill>
                            <a:srgbClr val="000000"/>
                          </a:solidFill>
                          <a:latin typeface="宋体" panose="02010600030101010101" pitchFamily="2" charset="-122"/>
                        </a:rPr>
                        <a:t>26</a:t>
                      </a:r>
                      <a:endParaRPr lang="en-US" altLang="en-US" sz="2600" b="0">
                        <a:solidFill>
                          <a:srgbClr val="000000"/>
                        </a:solidFill>
                        <a:latin typeface="宋体" panose="02010600030101010101" pitchFamily="2" charset="-122"/>
                      </a:endParaRPr>
                    </a:p>
                  </a:txBody>
                  <a:tcPr marL="12700" marR="12700" marT="12700" vert="horz"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2600" b="0">
                        <a:solidFill>
                          <a:srgbClr val="000000"/>
                        </a:solidFill>
                        <a:latin typeface="宋体" panose="02010600030101010101" pitchFamily="2" charset="-122"/>
                      </a:endParaRPr>
                    </a:p>
                  </a:txBody>
                  <a:tcPr marL="12700" marR="12700" marT="12700" vert="horz" anchor="ctr">
                    <a:lnL w="1270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仿宋_GB2312" panose="02010609030101010101" charset="-122"/>
                        </a:rPr>
                        <a:t>662.8</a:t>
                      </a:r>
                      <a:endParaRPr lang="en-US" altLang="en-US" sz="2600" b="0">
                        <a:solidFill>
                          <a:srgbClr val="000000"/>
                        </a:solidFill>
                        <a:latin typeface="仿宋_GB2312" panose="0201060903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1000</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600" b="0">
                          <a:solidFill>
                            <a:srgbClr val="000000"/>
                          </a:solidFill>
                          <a:latin typeface="宋体" panose="02010600030101010101" pitchFamily="2" charset="-122"/>
                        </a:rPr>
                        <a:t>66.30%</a:t>
                      </a:r>
                      <a:endParaRPr lang="en-US" altLang="en-US" sz="26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公立医院绩效考核</a:t>
            </a: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·工作成效</a:t>
            </a:r>
            <a:endParaRPr lang="zh-CN" altLang="en-US" sz="3600" b="1" dirty="0">
              <a:solidFill>
                <a:schemeClr val="tx1">
                  <a:lumMod val="75000"/>
                  <a:lumOff val="25000"/>
                </a:schemeClr>
              </a:solidFill>
              <a:latin typeface="+mn-lt"/>
              <a:ea typeface="+mn-ea"/>
              <a:cs typeface="+mn-ea"/>
              <a:sym typeface="+mn-ea"/>
            </a:endParaRPr>
          </a:p>
        </p:txBody>
      </p:sp>
      <p:sp>
        <p:nvSpPr>
          <p:cNvPr id="100" name="文本框 99"/>
          <p:cNvSpPr txBox="1"/>
          <p:nvPr/>
        </p:nvSpPr>
        <p:spPr>
          <a:xfrm>
            <a:off x="638810" y="1089025"/>
            <a:ext cx="482346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从</a:t>
            </a:r>
            <a:r>
              <a:rPr lang="en-US" altLang="zh-CN"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2019</a:t>
            </a:r>
            <a:r>
              <a:rPr lang="zh-CN" altLang="en-US" sz="24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年绩效考核情况来看</a:t>
            </a:r>
            <a:endParaRPr lang="zh-CN" altLang="en-US" sz="2400" b="1" spc="150"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矩形 9"/>
          <p:cNvSpPr/>
          <p:nvPr>
            <p:custDataLst>
              <p:tags r:id="rId1"/>
            </p:custDataLst>
          </p:nvPr>
        </p:nvSpPr>
        <p:spPr>
          <a:xfrm>
            <a:off x="534670" y="1811655"/>
            <a:ext cx="11380470" cy="1791335"/>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endParaRPr lang="zh-CN" altLang="en-US"/>
          </a:p>
        </p:txBody>
      </p:sp>
      <p:sp>
        <p:nvSpPr>
          <p:cNvPr id="11" name="文本框 10"/>
          <p:cNvSpPr txBox="1"/>
          <p:nvPr>
            <p:custDataLst>
              <p:tags r:id="rId2"/>
            </p:custDataLst>
          </p:nvPr>
        </p:nvSpPr>
        <p:spPr>
          <a:xfrm>
            <a:off x="838200" y="1810385"/>
            <a:ext cx="4568825" cy="914400"/>
          </a:xfrm>
          <a:prstGeom prst="rect">
            <a:avLst/>
          </a:prstGeom>
          <a:noFill/>
        </p:spPr>
        <p:txBody>
          <a:bodyPr wrap="square" rtlCol="0" anchor="t" anchorCtr="0">
            <a:noAutofit/>
          </a:bodyPr>
          <a:p>
            <a:pPr lvl="0" algn="ctr">
              <a:lnSpc>
                <a:spcPct val="130000"/>
              </a:lnSpc>
              <a:defRPr/>
            </a:pPr>
            <a:r>
              <a:rPr lang="en-US" altLang="zh-CN" sz="2100" b="1" u="sng" spc="50" dirty="0">
                <a:solidFill>
                  <a:schemeClr val="tx2">
                    <a:lumMod val="75000"/>
                  </a:schemeClr>
                </a:solidFill>
                <a:uFillTx/>
                <a:latin typeface="微软雅黑" panose="020B0503020204020204" pitchFamily="34" charset="-122"/>
                <a:ea typeface="微软雅黑" panose="020B0503020204020204" pitchFamily="34" charset="-122"/>
              </a:rPr>
              <a:t>  </a:t>
            </a:r>
            <a:r>
              <a:rPr lang="en-US" altLang="zh-CN" sz="2100" b="1" spc="50" dirty="0">
                <a:solidFill>
                  <a:schemeClr val="tx2">
                    <a:lumMod val="75000"/>
                  </a:schemeClr>
                </a:solidFill>
                <a:uFillTx/>
                <a:latin typeface="微软雅黑" panose="020B0503020204020204" pitchFamily="34" charset="-122"/>
                <a:ea typeface="微软雅黑" panose="020B0503020204020204" pitchFamily="34" charset="-122"/>
              </a:rPr>
              <a:t>   </a:t>
            </a:r>
            <a:r>
              <a:rPr lang="en-US" altLang="zh-CN" sz="2100" b="1" u="sng" spc="50" dirty="0">
                <a:solidFill>
                  <a:schemeClr val="tx2">
                    <a:lumMod val="75000"/>
                  </a:schemeClr>
                </a:solidFill>
                <a:uFillTx/>
                <a:latin typeface="微软雅黑" panose="020B0503020204020204" pitchFamily="34" charset="-122"/>
                <a:ea typeface="微软雅黑" panose="020B0503020204020204" pitchFamily="34" charset="-122"/>
              </a:rPr>
              <a:t>1.</a:t>
            </a:r>
            <a:r>
              <a:rPr lang="zh-CN" altLang="en-US" sz="2100" b="1" u="sng" spc="50" dirty="0">
                <a:solidFill>
                  <a:schemeClr val="tx2">
                    <a:lumMod val="75000"/>
                  </a:schemeClr>
                </a:solidFill>
                <a:uFillTx/>
                <a:latin typeface="微软雅黑" panose="020B0503020204020204" pitchFamily="34" charset="-122"/>
                <a:ea typeface="微软雅黑" panose="020B0503020204020204" pitchFamily="34" charset="-122"/>
              </a:rPr>
              <a:t>绩效考核“指挥棒”作用显现</a:t>
            </a:r>
            <a:endParaRPr lang="zh-CN" altLang="en-US" sz="2100" b="1" u="sng" spc="50" dirty="0">
              <a:solidFill>
                <a:schemeClr val="tx2">
                  <a:lumMod val="75000"/>
                </a:schemeClr>
              </a:solidFill>
              <a:uFillTx/>
              <a:latin typeface="微软雅黑" panose="020B0503020204020204" pitchFamily="34" charset="-122"/>
              <a:ea typeface="微软雅黑" panose="020B0503020204020204" pitchFamily="34" charset="-122"/>
            </a:endParaRPr>
          </a:p>
        </p:txBody>
      </p:sp>
      <p:pic>
        <p:nvPicPr>
          <p:cNvPr id="15" name="图片 14" descr="3732085"/>
          <p:cNvPicPr>
            <a:picLocks noChangeAspect="1"/>
          </p:cNvPicPr>
          <p:nvPr/>
        </p:nvPicPr>
        <p:blipFill>
          <a:blip r:embed="rId3"/>
          <a:stretch>
            <a:fillRect/>
          </a:stretch>
        </p:blipFill>
        <p:spPr>
          <a:xfrm>
            <a:off x="700405" y="1882140"/>
            <a:ext cx="521335" cy="478155"/>
          </a:xfrm>
          <a:prstGeom prst="rect">
            <a:avLst/>
          </a:prstGeom>
        </p:spPr>
      </p:pic>
      <p:sp>
        <p:nvSpPr>
          <p:cNvPr id="35" name="文本框 34"/>
          <p:cNvSpPr txBox="1"/>
          <p:nvPr/>
        </p:nvSpPr>
        <p:spPr>
          <a:xfrm>
            <a:off x="1288415" y="2360295"/>
            <a:ext cx="3773170"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zh-CN" sz="17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住院病案首页数据质量显著提升</a:t>
            </a:r>
            <a:endParaRPr lang="zh-CN" altLang="zh-CN" sz="17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2" name="文本框 1"/>
          <p:cNvSpPr txBox="1"/>
          <p:nvPr/>
        </p:nvSpPr>
        <p:spPr>
          <a:xfrm>
            <a:off x="4888230" y="2366645"/>
            <a:ext cx="3773170"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7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rPr>
              <a:t>医院电子病历应用水平达到新高度</a:t>
            </a:r>
            <a:endParaRPr lang="zh-CN" altLang="en-US" sz="17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3" name="文本框 2"/>
          <p:cNvSpPr txBox="1"/>
          <p:nvPr/>
        </p:nvSpPr>
        <p:spPr>
          <a:xfrm>
            <a:off x="8661400" y="2376170"/>
            <a:ext cx="3773170"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700" dirty="0">
                <a:solidFill>
                  <a:srgbClr val="000000"/>
                </a:solidFill>
                <a:latin typeface="Times New Roman" panose="02020603050405020304" pitchFamily="18" charset="0"/>
                <a:ea typeface="微软雅黑" panose="020B0503020204020204" pitchFamily="34" charset="-122"/>
                <a:sym typeface="+mn-ea"/>
              </a:rPr>
              <a:t>临床检验可比性进一步增强</a:t>
            </a:r>
            <a:endParaRPr lang="zh-CN" altLang="en-US" sz="1700" dirty="0">
              <a:solidFill>
                <a:srgbClr val="000000"/>
              </a:solidFill>
              <a:latin typeface="Times New Roman" panose="02020603050405020304" pitchFamily="18" charset="0"/>
              <a:ea typeface="微软雅黑" panose="020B0503020204020204" pitchFamily="34" charset="-122"/>
              <a:sym typeface="+mn-ea"/>
            </a:endParaRPr>
          </a:p>
        </p:txBody>
      </p:sp>
      <p:sp>
        <p:nvSpPr>
          <p:cNvPr id="6" name="文本框 5"/>
          <p:cNvSpPr txBox="1"/>
          <p:nvPr/>
        </p:nvSpPr>
        <p:spPr>
          <a:xfrm>
            <a:off x="1288415" y="2983230"/>
            <a:ext cx="3773170"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zh-CN" sz="17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医疗服务流程持续优化</a:t>
            </a:r>
            <a:endParaRPr lang="zh-CN" altLang="zh-CN" sz="17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文本框 6"/>
          <p:cNvSpPr txBox="1"/>
          <p:nvPr/>
        </p:nvSpPr>
        <p:spPr>
          <a:xfrm>
            <a:off x="4744720" y="2951480"/>
            <a:ext cx="3773170"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700" dirty="0">
                <a:latin typeface="Times New Roman" panose="02020603050405020304" pitchFamily="18" charset="0"/>
                <a:ea typeface="微软雅黑" panose="020B0503020204020204" pitchFamily="34" charset="-122"/>
                <a:cs typeface="Times New Roman" panose="02020603050405020304" pitchFamily="18" charset="0"/>
                <a:sym typeface="+mn-ea"/>
              </a:rPr>
              <a:t>合理用药水平稳步提升</a:t>
            </a:r>
            <a:endParaRPr lang="zh-CN" altLang="en-US" sz="1700" dirty="0">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24" name="矩形 23"/>
          <p:cNvSpPr/>
          <p:nvPr>
            <p:custDataLst>
              <p:tags r:id="rId4"/>
            </p:custDataLst>
          </p:nvPr>
        </p:nvSpPr>
        <p:spPr>
          <a:xfrm>
            <a:off x="535305" y="3838575"/>
            <a:ext cx="11379835" cy="2418080"/>
          </a:xfrm>
          <a:prstGeom prst="rect">
            <a:avLst/>
          </a:prstGeom>
          <a:solidFill>
            <a:srgbClr val="F2F2F2"/>
          </a:solidFill>
          <a:ln>
            <a:noFill/>
          </a:ln>
          <a:effectLst>
            <a:outerShdw blurRad="190500" algn="ctr" rotWithShape="0">
              <a:prstClr val="black">
                <a:alpha val="40000"/>
              </a:prstClr>
            </a:outerShdw>
          </a:effectLst>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r>
              <a:rPr lang="zh-CN" altLang="en-US"/>
              <a:t>患者满意度稳定在较高水平</a:t>
            </a:r>
            <a:endParaRPr lang="zh-CN" altLang="en-US"/>
          </a:p>
        </p:txBody>
      </p:sp>
      <p:sp>
        <p:nvSpPr>
          <p:cNvPr id="25" name="文本框 24"/>
          <p:cNvSpPr txBox="1"/>
          <p:nvPr>
            <p:custDataLst>
              <p:tags r:id="rId5"/>
            </p:custDataLst>
          </p:nvPr>
        </p:nvSpPr>
        <p:spPr>
          <a:xfrm>
            <a:off x="1215390" y="3819525"/>
            <a:ext cx="5542915" cy="519430"/>
          </a:xfrm>
          <a:prstGeom prst="rect">
            <a:avLst/>
          </a:prstGeom>
          <a:noFill/>
        </p:spPr>
        <p:txBody>
          <a:bodyPr wrap="square" rtlCol="0" anchor="t" anchorCtr="0">
            <a:noAutofit/>
          </a:bodyPr>
          <a:p>
            <a:pPr lvl="0" algn="l">
              <a:lnSpc>
                <a:spcPct val="130000"/>
              </a:lnSpc>
              <a:defRPr/>
            </a:pPr>
            <a:r>
              <a:rPr lang="en-US" altLang="zh-CN" sz="2100" b="1" u="sng" spc="50" dirty="0">
                <a:solidFill>
                  <a:schemeClr val="tx2">
                    <a:lumMod val="75000"/>
                  </a:schemeClr>
                </a:solidFill>
                <a:uFillTx/>
                <a:latin typeface="微软雅黑" panose="020B0503020204020204" pitchFamily="34" charset="-122"/>
                <a:ea typeface="微软雅黑" panose="020B0503020204020204" pitchFamily="34" charset="-122"/>
              </a:rPr>
              <a:t>2.</a:t>
            </a:r>
            <a:r>
              <a:rPr lang="zh-CN" altLang="en-US" b="1" u="sng" spc="50" dirty="0">
                <a:solidFill>
                  <a:schemeClr val="tx2">
                    <a:lumMod val="75000"/>
                  </a:schemeClr>
                </a:solidFill>
                <a:uFillTx/>
                <a:latin typeface="微软雅黑" panose="020B0503020204020204" pitchFamily="34" charset="-122"/>
                <a:ea typeface="微软雅黑" panose="020B0503020204020204" pitchFamily="34" charset="-122"/>
                <a:sym typeface="+mn-ea"/>
              </a:rPr>
              <a:t>三级公立医院向高质量发展方向稳步迈进</a:t>
            </a:r>
            <a:endParaRPr lang="zh-CN" altLang="en-US" b="1" u="sng" spc="50" dirty="0">
              <a:solidFill>
                <a:schemeClr val="tx2">
                  <a:lumMod val="75000"/>
                </a:schemeClr>
              </a:solidFill>
              <a:uFillTx/>
              <a:latin typeface="微软雅黑" panose="020B0503020204020204" pitchFamily="34" charset="-122"/>
              <a:ea typeface="微软雅黑" panose="020B0503020204020204" pitchFamily="34" charset="-122"/>
              <a:sym typeface="+mn-ea"/>
            </a:endParaRPr>
          </a:p>
        </p:txBody>
      </p:sp>
      <p:pic>
        <p:nvPicPr>
          <p:cNvPr id="29" name="图片 28" descr="3732085"/>
          <p:cNvPicPr>
            <a:picLocks noChangeAspect="1"/>
          </p:cNvPicPr>
          <p:nvPr/>
        </p:nvPicPr>
        <p:blipFill>
          <a:blip r:embed="rId3"/>
          <a:stretch>
            <a:fillRect/>
          </a:stretch>
        </p:blipFill>
        <p:spPr>
          <a:xfrm>
            <a:off x="711835" y="3891280"/>
            <a:ext cx="521335" cy="478155"/>
          </a:xfrm>
          <a:prstGeom prst="rect">
            <a:avLst/>
          </a:prstGeom>
        </p:spPr>
      </p:pic>
      <p:sp>
        <p:nvSpPr>
          <p:cNvPr id="30" name="文本框 29"/>
          <p:cNvSpPr txBox="1"/>
          <p:nvPr/>
        </p:nvSpPr>
        <p:spPr>
          <a:xfrm>
            <a:off x="1214755" y="4324985"/>
            <a:ext cx="6009640"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zh-CN" sz="17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rPr>
              <a:t>功能定位进一步落实，分级诊疗制度建设取得阶段成效。</a:t>
            </a:r>
            <a:endParaRPr lang="zh-CN" altLang="zh-CN" sz="1700" dirty="0">
              <a:solidFill>
                <a:prstClr val="black"/>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31" name="文本框 30"/>
          <p:cNvSpPr txBox="1"/>
          <p:nvPr/>
        </p:nvSpPr>
        <p:spPr>
          <a:xfrm>
            <a:off x="1196340" y="4825365"/>
            <a:ext cx="6047105"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700" dirty="0">
                <a:latin typeface="Times New Roman" panose="02020603050405020304" pitchFamily="18" charset="0"/>
                <a:ea typeface="微软雅黑" panose="020B0503020204020204" pitchFamily="34" charset="-122"/>
                <a:cs typeface="Times New Roman" panose="02020603050405020304" pitchFamily="18" charset="0"/>
                <a:sym typeface="+mn-ea"/>
              </a:rPr>
              <a:t>医疗技术能力不断增强，医疗质量、安全与效率同步提升</a:t>
            </a:r>
            <a:endParaRPr lang="zh-CN" altLang="en-US" sz="1700" dirty="0">
              <a:latin typeface="Times New Roman" panose="02020603050405020304" pitchFamily="18" charset="0"/>
              <a:ea typeface="微软雅黑" panose="020B0503020204020204" pitchFamily="34" charset="-122"/>
              <a:cs typeface="Times New Roman" panose="02020603050405020304" pitchFamily="18" charset="0"/>
              <a:sym typeface="+mn-ea"/>
            </a:endParaRPr>
          </a:p>
        </p:txBody>
      </p:sp>
      <p:sp>
        <p:nvSpPr>
          <p:cNvPr id="33" name="文本框 32"/>
          <p:cNvSpPr txBox="1"/>
          <p:nvPr/>
        </p:nvSpPr>
        <p:spPr>
          <a:xfrm>
            <a:off x="1196340" y="5329555"/>
            <a:ext cx="6412865"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700" dirty="0">
                <a:solidFill>
                  <a:srgbClr val="000000"/>
                </a:solidFill>
                <a:latin typeface="Times New Roman" panose="02020603050405020304" pitchFamily="18" charset="0"/>
                <a:ea typeface="微软雅黑" panose="020B0503020204020204" pitchFamily="34" charset="-122"/>
                <a:sym typeface="+mn-ea"/>
              </a:rPr>
              <a:t>医院管理精细化程度和运营效率持续提升。</a:t>
            </a:r>
            <a:endParaRPr lang="zh-CN" altLang="en-US" sz="1700" dirty="0">
              <a:solidFill>
                <a:srgbClr val="000000"/>
              </a:solidFill>
              <a:latin typeface="Times New Roman" panose="02020603050405020304" pitchFamily="18" charset="0"/>
              <a:ea typeface="微软雅黑" panose="020B0503020204020204" pitchFamily="34" charset="-122"/>
              <a:sym typeface="+mn-ea"/>
            </a:endParaRPr>
          </a:p>
        </p:txBody>
      </p:sp>
      <p:sp>
        <p:nvSpPr>
          <p:cNvPr id="42" name="文本框 41"/>
          <p:cNvSpPr txBox="1"/>
          <p:nvPr/>
        </p:nvSpPr>
        <p:spPr>
          <a:xfrm>
            <a:off x="1196340" y="5760720"/>
            <a:ext cx="5779770"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700" kern="0" dirty="0">
                <a:solidFill>
                  <a:srgbClr val="000000"/>
                </a:solidFill>
                <a:uFillTx/>
                <a:latin typeface="Times New Roman" panose="02020603050405020304" pitchFamily="18" charset="0"/>
                <a:ea typeface="微软雅黑" panose="020B0503020204020204" pitchFamily="34" charset="-122"/>
                <a:sym typeface="+mn-ea"/>
              </a:rPr>
              <a:t>人才培养和学科建设继续加强，持续发展机制不断健全。</a:t>
            </a:r>
            <a:endParaRPr lang="zh-CN" altLang="en-US" sz="1700" kern="0" dirty="0">
              <a:solidFill>
                <a:srgbClr val="000000"/>
              </a:solidFill>
              <a:uFillTx/>
              <a:latin typeface="Times New Roman" panose="02020603050405020304" pitchFamily="18" charset="0"/>
              <a:ea typeface="微软雅黑" panose="020B0503020204020204" pitchFamily="34" charset="-122"/>
              <a:sym typeface="+mn-ea"/>
            </a:endParaRPr>
          </a:p>
        </p:txBody>
      </p:sp>
      <p:sp>
        <p:nvSpPr>
          <p:cNvPr id="5" name="文本框 4"/>
          <p:cNvSpPr txBox="1"/>
          <p:nvPr/>
        </p:nvSpPr>
        <p:spPr>
          <a:xfrm>
            <a:off x="7120890" y="5768975"/>
            <a:ext cx="3104515" cy="457200"/>
          </a:xfrm>
          <a:prstGeom prst="rect">
            <a:avLst/>
          </a:prstGeom>
          <a:noFill/>
        </p:spPr>
        <p:txBody>
          <a:bodyPr wrap="square" rtlCol="0" anchor="t">
            <a:spAutoFit/>
          </a:bodyPr>
          <a:p>
            <a:pPr marL="285750" indent="-285750" algn="just" fontAlgn="auto">
              <a:lnSpc>
                <a:spcPct val="140000"/>
              </a:lnSpc>
              <a:spcAft>
                <a:spcPts val="600"/>
              </a:spcAft>
              <a:buClr>
                <a:srgbClr val="231D24"/>
              </a:buClr>
              <a:buFont typeface="Wingdings" panose="05000000000000000000" charset="0"/>
              <a:buChar char="v"/>
            </a:pPr>
            <a:r>
              <a:rPr lang="zh-CN" altLang="en-US" sz="1700" dirty="0">
                <a:solidFill>
                  <a:srgbClr val="000000"/>
                </a:solidFill>
                <a:latin typeface="Times New Roman" panose="02020603050405020304" pitchFamily="18" charset="0"/>
                <a:ea typeface="微软雅黑" panose="020B0503020204020204" pitchFamily="34" charset="-122"/>
                <a:sym typeface="+mn-ea"/>
              </a:rPr>
              <a:t>患者满意度稳定在较高水平。</a:t>
            </a:r>
            <a:endParaRPr lang="zh-CN" altLang="en-US" sz="1700" dirty="0">
              <a:solidFill>
                <a:srgbClr val="000000"/>
              </a:solidFill>
              <a:latin typeface="Times New Roman" panose="02020603050405020304" pitchFamily="18" charset="0"/>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公立医院绩效考核</a:t>
            </a: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·发现问题</a:t>
            </a:r>
            <a:endParaRPr lang="zh-CN" altLang="en-US" sz="3600" b="1" dirty="0">
              <a:solidFill>
                <a:schemeClr val="tx1">
                  <a:lumMod val="75000"/>
                  <a:lumOff val="25000"/>
                </a:schemeClr>
              </a:solidFill>
              <a:latin typeface="+mn-lt"/>
              <a:ea typeface="+mn-ea"/>
              <a:cs typeface="+mn-ea"/>
              <a:sym typeface="+mn-ea"/>
            </a:endParaRPr>
          </a:p>
        </p:txBody>
      </p:sp>
      <p:sp>
        <p:nvSpPr>
          <p:cNvPr id="57" name="文本框 56"/>
          <p:cNvSpPr txBox="1"/>
          <p:nvPr/>
        </p:nvSpPr>
        <p:spPr>
          <a:xfrm>
            <a:off x="445135" y="1132205"/>
            <a:ext cx="4002405" cy="510183"/>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spc="160">
                <a:solidFill>
                  <a:schemeClr val="bg1"/>
                </a:solidFill>
                <a:latin typeface="微软雅黑" panose="020B0503020204020204" pitchFamily="34" charset="-122"/>
                <a:ea typeface="微软雅黑" panose="020B0503020204020204" pitchFamily="34" charset="-122"/>
                <a:sym typeface="+mn-ea"/>
              </a:rPr>
              <a:t>绩效考核发现的主要问题</a:t>
            </a:r>
            <a:endParaRPr lang="zh-CN" altLang="en-US" sz="2400" b="1" spc="160">
              <a:solidFill>
                <a:schemeClr val="bg1"/>
              </a:solidFill>
              <a:latin typeface="微软雅黑" panose="020B0503020204020204" pitchFamily="34" charset="-122"/>
              <a:ea typeface="微软雅黑" panose="020B0503020204020204" pitchFamily="34" charset="-122"/>
              <a:sym typeface="+mn-ea"/>
            </a:endParaRPr>
          </a:p>
        </p:txBody>
      </p:sp>
      <p:cxnSp>
        <p:nvCxnSpPr>
          <p:cNvPr id="125" name="Straight Connector 112"/>
          <p:cNvCxnSpPr/>
          <p:nvPr/>
        </p:nvCxnSpPr>
        <p:spPr>
          <a:xfrm>
            <a:off x="9712325" y="4159885"/>
            <a:ext cx="12700" cy="2393315"/>
          </a:xfrm>
          <a:prstGeom prst="line">
            <a:avLst/>
          </a:prstGeom>
          <a:ln w="12700">
            <a:solidFill>
              <a:schemeClr val="bg1">
                <a:lumMod val="7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graphicFrame>
        <p:nvGraphicFramePr>
          <p:cNvPr id="2" name="表格 1"/>
          <p:cNvGraphicFramePr/>
          <p:nvPr>
            <p:custDataLst>
              <p:tags r:id="rId1"/>
            </p:custDataLst>
          </p:nvPr>
        </p:nvGraphicFramePr>
        <p:xfrm>
          <a:off x="885190" y="1642745"/>
          <a:ext cx="11140440" cy="4820285"/>
        </p:xfrm>
        <a:graphic>
          <a:graphicData uri="http://schemas.openxmlformats.org/drawingml/2006/table">
            <a:tbl>
              <a:tblPr firstRow="1" bandRow="1">
                <a:tableStyleId>{5C22544A-7EE6-4342-B048-85BDC9FD1C3A}</a:tableStyleId>
              </a:tblPr>
              <a:tblGrid>
                <a:gridCol w="739775"/>
                <a:gridCol w="770890"/>
                <a:gridCol w="1859915"/>
                <a:gridCol w="945515"/>
                <a:gridCol w="740410"/>
                <a:gridCol w="739775"/>
                <a:gridCol w="849630"/>
                <a:gridCol w="848995"/>
                <a:gridCol w="741045"/>
                <a:gridCol w="739140"/>
                <a:gridCol w="740410"/>
                <a:gridCol w="1424940"/>
              </a:tblGrid>
              <a:tr h="427355">
                <a:tc gridSpan="12">
                  <a:txBody>
                    <a:bodyPr/>
                    <a:p>
                      <a:pPr indent="0" algn="ctr">
                        <a:buNone/>
                      </a:pPr>
                      <a:r>
                        <a:rPr lang="zh-CN" sz="2400" b="1">
                          <a:solidFill>
                            <a:srgbClr val="000000"/>
                          </a:solidFill>
                          <a:latin typeface="Arial" panose="020B0604020202020204" pitchFamily="34" charset="0"/>
                          <a:ea typeface="宋体" panose="02010600030101010101" pitchFamily="2" charset="-122"/>
                        </a:rPr>
                        <a:t>2019年自治区三级公立医院绩效考核结果分析</a:t>
                      </a:r>
                      <a:endParaRPr lang="en-US" altLang="en-US" sz="2400" b="1">
                        <a:solidFill>
                          <a:srgbClr val="000000"/>
                        </a:solidFill>
                        <a:latin typeface="宋体" panose="02010600030101010101" pitchFamily="2" charset="-122"/>
                      </a:endParaRPr>
                    </a:p>
                  </a:txBody>
                  <a:tcPr marL="12700" marR="12700" marT="12700" vert="horz" anchor="ctr">
                    <a:lnL>
                      <a:noFill/>
                    </a:lnL>
                    <a:lnR cap="flat">
                      <a:noFill/>
                    </a:lnR>
                    <a:lnT cap="flat">
                      <a:noFill/>
                    </a:lnT>
                    <a:lnB cap="flat">
                      <a:noFill/>
                    </a:lnB>
                    <a:lnTlToBr>
                      <a:noFill/>
                    </a:lnTlToBr>
                    <a:lnBlToTr>
                      <a:noFill/>
                    </a:lnBlToTr>
                    <a:noFill/>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T cap="flat">
                      <a:noFill/>
                    </a:lnT>
                    <a:lnB cap="flat">
                      <a:noFill/>
                    </a:lnB>
                  </a:tcPr>
                </a:tc>
                <a:tc hMerge="1">
                  <a:tcPr>
                    <a:lnR cap="flat">
                      <a:noFill/>
                    </a:lnR>
                    <a:lnT cap="flat">
                      <a:noFill/>
                    </a:lnT>
                    <a:lnB cap="flat">
                      <a:noFill/>
                    </a:lnB>
                  </a:tcPr>
                </a:tc>
              </a:tr>
              <a:tr h="176530">
                <a:tc>
                  <a:txBody>
                    <a:bodyPr/>
                    <a:p>
                      <a:pPr indent="0">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100" b="0">
                        <a:solidFill>
                          <a:srgbClr val="000000"/>
                        </a:solidFill>
                        <a:latin typeface="宋体" panose="02010600030101010101" pitchFamily="2" charset="-122"/>
                      </a:endParaRPr>
                    </a:p>
                  </a:txBody>
                  <a:tcPr marL="12700" marR="12700" marT="12700" vert="horz" anchor="ctr">
                    <a:lnL>
                      <a:noFill/>
                    </a:lnL>
                    <a:lnR>
                      <a:noFill/>
                    </a:lnR>
                    <a:lnT cap="flat">
                      <a:noFill/>
                    </a:lnT>
                    <a:lnB w="6350" cap="flat" cmpd="sng">
                      <a:solidFill>
                        <a:srgbClr val="000000"/>
                      </a:solidFill>
                      <a:prstDash val="solid"/>
                      <a:headEnd type="none" w="med" len="med"/>
                      <a:tailEnd type="none" w="med" len="med"/>
                    </a:lnB>
                    <a:lnTlToBr>
                      <a:noFill/>
                    </a:lnTlToBr>
                    <a:lnBlToTr>
                      <a:noFill/>
                    </a:lnBlToTr>
                    <a:noFill/>
                  </a:tcPr>
                </a:tc>
                <a:tc>
                  <a:txBody>
                    <a:bodyPr/>
                    <a:p>
                      <a:pPr indent="0">
                        <a:buNone/>
                      </a:pPr>
                      <a:endParaRPr lang="zh-CN" altLang="en-US" sz="1800"/>
                    </a:p>
                  </a:txBody>
                  <a:tcPr marL="12700" marR="12700" marT="12700" vert="horz" anchor="ctr">
                    <a:lnL>
                      <a:noFill/>
                    </a:lnL>
                    <a:lnR cap="flat">
                      <a:noFill/>
                    </a:lnR>
                    <a:lnT cap="flat">
                      <a:noFill/>
                    </a:lnT>
                    <a:lnB w="6350" cap="flat" cmpd="sng">
                      <a:solidFill>
                        <a:srgbClr val="000000"/>
                      </a:solidFill>
                      <a:prstDash val="solid"/>
                      <a:headEnd type="none" w="med" len="med"/>
                      <a:tailEnd type="none" w="med" len="med"/>
                    </a:lnB>
                    <a:lnTlToBr>
                      <a:noFill/>
                    </a:lnTlToBr>
                    <a:lnBlToTr>
                      <a:noFill/>
                    </a:lnBlToTr>
                    <a:noFill/>
                  </a:tcPr>
                </a:tc>
              </a:tr>
              <a:tr h="406400">
                <a:tc>
                  <a:txBody>
                    <a:bodyPr/>
                    <a:p>
                      <a:pPr indent="0">
                        <a:buNone/>
                      </a:pPr>
                      <a:r>
                        <a:rPr lang="zh-CN" sz="1400" b="0">
                          <a:solidFill>
                            <a:srgbClr val="000000"/>
                          </a:solidFill>
                          <a:latin typeface="Arial" panose="020B0604020202020204" pitchFamily="34" charset="0"/>
                          <a:ea typeface="黑体" panose="02010609060101010101" charset="-122"/>
                        </a:rPr>
                        <a:t>一级指标</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二级指标</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考核指标</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来源</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单位</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国家均值（通报）</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国家中位值</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自治区均值</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自治区得分</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满分</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得分率</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黑体" panose="02010609060101010101" charset="-122"/>
                        </a:rPr>
                        <a:t>国家打分规则（满分值）</a:t>
                      </a:r>
                      <a:endParaRPr lang="en-US" altLang="en-US" sz="1400" b="0">
                        <a:solidFill>
                          <a:srgbClr val="000000"/>
                        </a:solidFill>
                        <a:latin typeface="黑体" panose="02010609060101010101"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5765">
                <a:tc rowSpan="3">
                  <a:txBody>
                    <a:bodyPr/>
                    <a:p>
                      <a:pPr indent="0" algn="ctr">
                        <a:buNone/>
                      </a:pPr>
                      <a:r>
                        <a:rPr lang="zh-CN" sz="1400" b="0">
                          <a:solidFill>
                            <a:srgbClr val="000000"/>
                          </a:solidFill>
                          <a:latin typeface="Arial" panose="020B0604020202020204" pitchFamily="34" charset="0"/>
                          <a:ea typeface="宋体" panose="02010600030101010101" pitchFamily="2" charset="-122"/>
                        </a:rPr>
                        <a:t>医疗质量（10）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功能定位</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出院患者手术占比</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病案首页</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28.39</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28.03</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23.72</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58</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100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58.0%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0000"/>
                    </a:solidFill>
                  </a:tcPr>
                </a:tc>
                <a:tc>
                  <a:txBody>
                    <a:bodyPr/>
                    <a:p>
                      <a:pPr indent="0" algn="ctr">
                        <a:buNone/>
                      </a:pPr>
                      <a:r>
                        <a:rPr lang="en-US" sz="1400" b="0">
                          <a:solidFill>
                            <a:srgbClr val="000000"/>
                          </a:solidFill>
                          <a:latin typeface="宋体" panose="02010600030101010101" pitchFamily="2" charset="-122"/>
                        </a:rPr>
                        <a:t>≥45%</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576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a:txBody>
                    <a:bodyPr/>
                    <a:p>
                      <a:pPr indent="0" algn="ctr">
                        <a:buNone/>
                      </a:pP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出院患者四级手术占比</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病案首页</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17.24</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16.43</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12.77</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40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100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40.0%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0000"/>
                    </a:solidFill>
                  </a:tcPr>
                </a:tc>
                <a:tc>
                  <a:txBody>
                    <a:bodyPr/>
                    <a:p>
                      <a:pPr indent="0" algn="ctr">
                        <a:buNone/>
                      </a:pPr>
                      <a:r>
                        <a:rPr lang="en-US" sz="1400" b="0">
                          <a:solidFill>
                            <a:srgbClr val="000000"/>
                          </a:solidFill>
                          <a:latin typeface="宋体" panose="02010600030101010101" pitchFamily="2" charset="-122"/>
                        </a:rPr>
                        <a:t>≥40%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640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服务流程</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电子病历功能水平分级</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国家卫健委</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级</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3.12</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3.09</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11</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30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36.7%</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0000"/>
                    </a:solid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≥8级</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6400">
                <a:tc rowSpan="4">
                  <a:txBody>
                    <a:bodyPr/>
                    <a:p>
                      <a:pPr indent="0" algn="ctr">
                        <a:buNone/>
                      </a:pPr>
                      <a:r>
                        <a:rPr lang="zh-CN" sz="1400" b="0">
                          <a:solidFill>
                            <a:srgbClr val="000000"/>
                          </a:solidFill>
                          <a:latin typeface="Arial" panose="020B0604020202020204" pitchFamily="34" charset="0"/>
                          <a:ea typeface="宋体" panose="02010600030101010101" pitchFamily="2" charset="-122"/>
                        </a:rPr>
                        <a:t>运营效率</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rowSpan="3">
                  <a:txBody>
                    <a:bodyPr/>
                    <a:p>
                      <a:pPr indent="0" algn="ctr">
                        <a:buNone/>
                      </a:pPr>
                      <a:r>
                        <a:rPr lang="zh-CN" sz="1400" b="0">
                          <a:solidFill>
                            <a:srgbClr val="000000"/>
                          </a:solidFill>
                          <a:latin typeface="Arial" panose="020B0604020202020204" pitchFamily="34" charset="0"/>
                          <a:ea typeface="宋体" panose="02010600030101010101" pitchFamily="2" charset="-122"/>
                        </a:rPr>
                        <a:t>收支结构</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万元收入能耗支出</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财务年报</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FF0000"/>
                          </a:solidFill>
                          <a:latin typeface="Arial" panose="020B0604020202020204" pitchFamily="34" charset="0"/>
                          <a:ea typeface="宋体" panose="02010600030101010101" pitchFamily="2" charset="-122"/>
                        </a:rPr>
                        <a:t>元</a:t>
                      </a:r>
                      <a:endParaRPr lang="en-US" altLang="en-US" sz="1400" b="0">
                        <a:solidFill>
                          <a:srgbClr val="FF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95.71</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99.28</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120.49</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12</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20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60.0%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0000"/>
                    </a:solid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≤平均值</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576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收支结余（盈余率）</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财务年报</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3.71</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-1.86</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5</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50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10.0%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0000"/>
                    </a:solidFill>
                  </a:tcPr>
                </a:tc>
                <a:tc>
                  <a:txBody>
                    <a:bodyPr/>
                    <a:p>
                      <a:pPr indent="0" algn="ctr">
                        <a:buNone/>
                      </a:pPr>
                      <a:r>
                        <a:rPr lang="en-US" sz="1400" b="0">
                          <a:solidFill>
                            <a:srgbClr val="000000"/>
                          </a:solidFill>
                          <a:latin typeface="宋体" panose="02010600030101010101" pitchFamily="2" charset="-122"/>
                        </a:rPr>
                        <a:t>≥0%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576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tcPr>
                </a:tc>
                <a:tc vMerge="1">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资产负债率</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财务年报</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0.4441</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45.32</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0.5494</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12</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30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40.0%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0000"/>
                    </a:solid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≤平均值，≥100%为0分</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6400">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buNone/>
                      </a:pPr>
                      <a:r>
                        <a:rPr lang="zh-CN" sz="1400" b="0">
                          <a:solidFill>
                            <a:srgbClr val="000000"/>
                          </a:solidFill>
                          <a:latin typeface="Arial" panose="020B0604020202020204" pitchFamily="34" charset="0"/>
                          <a:ea typeface="宋体" panose="02010600030101010101" pitchFamily="2" charset="-122"/>
                        </a:rPr>
                        <a:t>费用控制</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门诊次均药品费用增幅</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财务年报</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5.98</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7.15</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19.26</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12</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20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60.0%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0000"/>
                    </a:solid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≤平均值</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5765">
                <a:tc rowSpan="2">
                  <a:txBody>
                    <a:bodyPr/>
                    <a:p>
                      <a:pPr indent="0" algn="ctr">
                        <a:buNone/>
                      </a:pPr>
                      <a:r>
                        <a:rPr lang="zh-CN" sz="1400" b="0">
                          <a:solidFill>
                            <a:srgbClr val="000000"/>
                          </a:solidFill>
                          <a:latin typeface="Arial" panose="020B0604020202020204" pitchFamily="34" charset="0"/>
                          <a:ea typeface="宋体" panose="02010600030101010101" pitchFamily="2" charset="-122"/>
                        </a:rPr>
                        <a:t>持续发展（4）</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人员结构</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麻醉、儿科、重症、病理、中医师占比</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国家电子化注册系统</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8.8</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20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44.0%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0000"/>
                    </a:solidFill>
                  </a:tcPr>
                </a:tc>
                <a:tc>
                  <a:txBody>
                    <a:bodyPr/>
                    <a:p>
                      <a:pPr indent="0" algn="ctr">
                        <a:buNone/>
                      </a:pP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r h="405765">
                <a:tc vMerge="1">
                  <a:tcP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B w="6350" cap="flat" cmpd="sng">
                      <a:solidFill>
                        <a:srgbClr val="000000"/>
                      </a:solidFill>
                      <a:prstDash val="solid"/>
                      <a:headEnd type="none" w="med" len="med"/>
                      <a:tailEnd type="none" w="med" len="med"/>
                    </a:lnB>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学科建设</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每百名卫技术人员科研经费</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医院填报</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元</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456277.58</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120697.38</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40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100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1400" b="0">
                          <a:solidFill>
                            <a:srgbClr val="000000"/>
                          </a:solidFill>
                          <a:latin typeface="宋体" panose="02010600030101010101" pitchFamily="2" charset="-122"/>
                        </a:rPr>
                        <a:t>40.0%</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solidFill>
                      <a:srgbClr val="FF0000"/>
                    </a:solidFill>
                  </a:tcPr>
                </a:tc>
                <a:tc>
                  <a:txBody>
                    <a:bodyPr/>
                    <a:p>
                      <a:pPr indent="0" algn="ctr">
                        <a:buNone/>
                      </a:pPr>
                      <a:r>
                        <a:rPr lang="zh-CN" sz="1400" b="0">
                          <a:solidFill>
                            <a:srgbClr val="000000"/>
                          </a:solidFill>
                          <a:latin typeface="Arial" panose="020B0604020202020204" pitchFamily="34" charset="0"/>
                          <a:ea typeface="宋体" panose="02010600030101010101" pitchFamily="2" charset="-122"/>
                        </a:rPr>
                        <a:t>≥900万元</a:t>
                      </a:r>
                      <a:endParaRPr lang="en-US" altLang="en-US" sz="1400" b="0">
                        <a:solidFill>
                          <a:srgbClr val="000000"/>
                        </a:solidFill>
                        <a:latin typeface="宋体" panose="02010600030101010101" pitchFamily="2" charset="-122"/>
                      </a:endParaRPr>
                    </a:p>
                  </a:txBody>
                  <a:tcPr marL="12700" marR="12700" marT="12700" vert="horz" anchor="ctr">
                    <a:lnL w="6350" cap="flat" cmpd="sng">
                      <a:solidFill>
                        <a:srgbClr val="000000"/>
                      </a:solidFill>
                      <a:prstDash val="solid"/>
                      <a:headEnd type="none" w="med" len="med"/>
                      <a:tailEnd type="none" w="med" len="med"/>
                    </a:lnL>
                    <a:lnR w="6350" cap="flat" cmpd="sng">
                      <a:solidFill>
                        <a:srgbClr val="000000"/>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公立医院绩效考核</a:t>
            </a: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·发现问题</a:t>
            </a:r>
            <a:endParaRPr lang="zh-CN" altLang="en-US" sz="3600" b="1" dirty="0">
              <a:solidFill>
                <a:schemeClr val="tx1">
                  <a:lumMod val="75000"/>
                  <a:lumOff val="25000"/>
                </a:schemeClr>
              </a:solidFill>
              <a:latin typeface="+mn-lt"/>
              <a:ea typeface="+mn-ea"/>
              <a:cs typeface="+mn-ea"/>
              <a:sym typeface="+mn-ea"/>
            </a:endParaRPr>
          </a:p>
        </p:txBody>
      </p:sp>
      <p:sp>
        <p:nvSpPr>
          <p:cNvPr id="57" name="文本框 56"/>
          <p:cNvSpPr txBox="1"/>
          <p:nvPr/>
        </p:nvSpPr>
        <p:spPr>
          <a:xfrm>
            <a:off x="445135" y="1132205"/>
            <a:ext cx="4002405" cy="510183"/>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spc="160">
                <a:solidFill>
                  <a:schemeClr val="bg1"/>
                </a:solidFill>
                <a:latin typeface="微软雅黑" panose="020B0503020204020204" pitchFamily="34" charset="-122"/>
                <a:ea typeface="微软雅黑" panose="020B0503020204020204" pitchFamily="34" charset="-122"/>
                <a:sym typeface="+mn-ea"/>
              </a:rPr>
              <a:t>绩效考核发现的主要问题</a:t>
            </a:r>
            <a:endParaRPr lang="zh-CN" altLang="en-US" sz="2400" b="1" spc="160">
              <a:solidFill>
                <a:schemeClr val="bg1"/>
              </a:solidFill>
              <a:latin typeface="微软雅黑" panose="020B0503020204020204" pitchFamily="34" charset="-122"/>
              <a:ea typeface="微软雅黑" panose="020B0503020204020204" pitchFamily="34" charset="-122"/>
              <a:sym typeface="+mn-ea"/>
            </a:endParaRPr>
          </a:p>
        </p:txBody>
      </p:sp>
      <p:sp>
        <p:nvSpPr>
          <p:cNvPr id="67" name="PA-椭圆 21"/>
          <p:cNvSpPr/>
          <p:nvPr>
            <p:custDataLst>
              <p:tags r:id="rId2"/>
            </p:custDataLst>
          </p:nvPr>
        </p:nvSpPr>
        <p:spPr>
          <a:xfrm>
            <a:off x="437923" y="2011170"/>
            <a:ext cx="658458" cy="668574"/>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dirty="0">
                <a:latin typeface="思源黑体 CN Normal" panose="020B0400000000000000" pitchFamily="34" charset="-122"/>
                <a:ea typeface="思源黑体 CN Normal" panose="020B0400000000000000" pitchFamily="34" charset="-122"/>
              </a:rPr>
              <a:t>1</a:t>
            </a:r>
            <a:endParaRPr lang="zh-CN" altLang="en-US" sz="2000" b="1" dirty="0">
              <a:latin typeface="思源黑体 CN Normal" panose="020B0400000000000000" pitchFamily="34" charset="-122"/>
              <a:ea typeface="思源黑体 CN Normal" panose="020B0400000000000000" pitchFamily="34" charset="-122"/>
            </a:endParaRPr>
          </a:p>
        </p:txBody>
      </p:sp>
      <p:sp>
        <p:nvSpPr>
          <p:cNvPr id="68" name="PA-矩形 27"/>
          <p:cNvSpPr/>
          <p:nvPr>
            <p:custDataLst>
              <p:tags r:id="rId3"/>
            </p:custDataLst>
          </p:nvPr>
        </p:nvSpPr>
        <p:spPr>
          <a:xfrm>
            <a:off x="2059305" y="2173605"/>
            <a:ext cx="5029200" cy="414020"/>
          </a:xfrm>
          <a:prstGeom prst="rect">
            <a:avLst/>
          </a:prstGeom>
        </p:spPr>
        <p:txBody>
          <a:bodyPr wrap="square">
            <a:spAutoFit/>
          </a:bodyPr>
          <a:p>
            <a:r>
              <a:rPr lang="zh-CN" altLang="en-US" dirty="0">
                <a:latin typeface="微软雅黑" panose="020B0503020204020204" pitchFamily="34" charset="-122"/>
                <a:ea typeface="微软雅黑" panose="020B0503020204020204" pitchFamily="34" charset="-122"/>
                <a:sym typeface="+mn-ea"/>
              </a:rPr>
              <a:t>住院患者跨省异地就医现象在全国排前列</a:t>
            </a:r>
            <a:endParaRPr lang="zh-CN" altLang="en-US" dirty="0">
              <a:solidFill>
                <a:schemeClr val="tx1"/>
              </a:solidFill>
              <a:latin typeface="微软雅黑" panose="020B0503020204020204" pitchFamily="34" charset="-122"/>
              <a:ea typeface="微软雅黑" panose="020B0503020204020204" pitchFamily="34" charset="-122"/>
            </a:endParaRPr>
          </a:p>
        </p:txBody>
      </p:sp>
      <p:sp>
        <p:nvSpPr>
          <p:cNvPr id="77" name="PA-椭圆 57"/>
          <p:cNvSpPr/>
          <p:nvPr>
            <p:custDataLst>
              <p:tags r:id="rId4"/>
            </p:custDataLst>
          </p:nvPr>
        </p:nvSpPr>
        <p:spPr>
          <a:xfrm>
            <a:off x="424588" y="3684314"/>
            <a:ext cx="658458" cy="668020"/>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000" b="1" dirty="0">
                <a:latin typeface="思源黑体 CN Normal" panose="020B0400000000000000" pitchFamily="34" charset="-122"/>
                <a:ea typeface="思源黑体 CN Normal" panose="020B0400000000000000" pitchFamily="34" charset="-122"/>
              </a:rPr>
              <a:t>3</a:t>
            </a:r>
            <a:endParaRPr lang="zh-CN" altLang="en-US" sz="2000" b="1" dirty="0">
              <a:latin typeface="思源黑体 CN Normal" panose="020B0400000000000000" pitchFamily="34" charset="-122"/>
              <a:ea typeface="思源黑体 CN Normal" panose="020B0400000000000000" pitchFamily="34" charset="-122"/>
            </a:endParaRPr>
          </a:p>
        </p:txBody>
      </p:sp>
      <p:sp>
        <p:nvSpPr>
          <p:cNvPr id="78" name="PA-矩形 58"/>
          <p:cNvSpPr/>
          <p:nvPr>
            <p:custDataLst>
              <p:tags r:id="rId5"/>
            </p:custDataLst>
          </p:nvPr>
        </p:nvSpPr>
        <p:spPr>
          <a:xfrm>
            <a:off x="2139315" y="2907665"/>
            <a:ext cx="4984115" cy="414020"/>
          </a:xfrm>
          <a:prstGeom prst="rect">
            <a:avLst/>
          </a:prstGeom>
        </p:spPr>
        <p:txBody>
          <a:bodyPr wrap="square">
            <a:spAutoFit/>
          </a:bodyPr>
          <a:p>
            <a:pPr algn="l">
              <a:buClrTx/>
              <a:buSzTx/>
              <a:buFontTx/>
            </a:pPr>
            <a:r>
              <a:rPr lang="zh-CN" altLang="en-US" dirty="0">
                <a:latin typeface="微软雅黑" panose="020B0503020204020204" pitchFamily="34" charset="-122"/>
                <a:ea typeface="微软雅黑" panose="020B0503020204020204" pitchFamily="34" charset="-122"/>
              </a:rPr>
              <a:t>运营效率有待进一步加强</a:t>
            </a:r>
            <a:endParaRPr lang="zh-CN" altLang="en-US" dirty="0">
              <a:latin typeface="微软雅黑" panose="020B0503020204020204" pitchFamily="34" charset="-122"/>
              <a:ea typeface="微软雅黑" panose="020B0503020204020204" pitchFamily="34" charset="-122"/>
            </a:endParaRPr>
          </a:p>
        </p:txBody>
      </p:sp>
      <p:sp>
        <p:nvSpPr>
          <p:cNvPr id="80" name="PA-椭圆 59"/>
          <p:cNvSpPr/>
          <p:nvPr>
            <p:custDataLst>
              <p:tags r:id="rId6"/>
            </p:custDataLst>
          </p:nvPr>
        </p:nvSpPr>
        <p:spPr>
          <a:xfrm>
            <a:off x="1211715" y="3953554"/>
            <a:ext cx="103803" cy="104775"/>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81" name="PA-椭圆 60"/>
          <p:cNvSpPr/>
          <p:nvPr>
            <p:custDataLst>
              <p:tags r:id="rId7"/>
            </p:custDataLst>
          </p:nvPr>
        </p:nvSpPr>
        <p:spPr>
          <a:xfrm>
            <a:off x="1348240" y="394902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82" name="PA-椭圆 61"/>
          <p:cNvSpPr/>
          <p:nvPr>
            <p:custDataLst>
              <p:tags r:id="rId8"/>
            </p:custDataLst>
          </p:nvPr>
        </p:nvSpPr>
        <p:spPr>
          <a:xfrm>
            <a:off x="1484765" y="394902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83" name="PA-椭圆 62"/>
          <p:cNvSpPr/>
          <p:nvPr>
            <p:custDataLst>
              <p:tags r:id="rId9"/>
            </p:custDataLst>
          </p:nvPr>
        </p:nvSpPr>
        <p:spPr>
          <a:xfrm>
            <a:off x="1621290" y="394902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84" name="PA-椭圆 63"/>
          <p:cNvSpPr/>
          <p:nvPr>
            <p:custDataLst>
              <p:tags r:id="rId10"/>
            </p:custDataLst>
          </p:nvPr>
        </p:nvSpPr>
        <p:spPr>
          <a:xfrm>
            <a:off x="1757815" y="394902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85" name="PA-椭圆 64"/>
          <p:cNvSpPr/>
          <p:nvPr>
            <p:custDataLst>
              <p:tags r:id="rId11"/>
            </p:custDataLst>
          </p:nvPr>
        </p:nvSpPr>
        <p:spPr>
          <a:xfrm>
            <a:off x="1894340" y="394902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86" name="PA-椭圆 65"/>
          <p:cNvSpPr/>
          <p:nvPr>
            <p:custDataLst>
              <p:tags r:id="rId12"/>
            </p:custDataLst>
          </p:nvPr>
        </p:nvSpPr>
        <p:spPr>
          <a:xfrm>
            <a:off x="2035945" y="3953465"/>
            <a:ext cx="103803" cy="105398"/>
          </a:xfrm>
          <a:prstGeom prst="ellipse">
            <a:avLst/>
          </a:prstGeom>
          <a:solidFill>
            <a:schemeClr val="bg1">
              <a:lumMod val="65000"/>
            </a:schemeClr>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87" name="PA-矩形 68"/>
          <p:cNvSpPr/>
          <p:nvPr>
            <p:custDataLst>
              <p:tags r:id="rId13"/>
            </p:custDataLst>
          </p:nvPr>
        </p:nvSpPr>
        <p:spPr>
          <a:xfrm flipH="1">
            <a:off x="2139315" y="3798570"/>
            <a:ext cx="4803775" cy="414020"/>
          </a:xfrm>
          <a:prstGeom prst="rect">
            <a:avLst/>
          </a:prstGeom>
        </p:spPr>
        <p:txBody>
          <a:bodyPr wrap="square">
            <a:spAutoFit/>
          </a:bodyPr>
          <a:p>
            <a:r>
              <a:rPr lang="zh-CN" altLang="zh-CN" dirty="0">
                <a:latin typeface="微软雅黑" panose="020B0503020204020204" pitchFamily="34" charset="-122"/>
                <a:ea typeface="微软雅黑" panose="020B0503020204020204" pitchFamily="34" charset="-122"/>
              </a:rPr>
              <a:t>紧缺医师的配备有待加强</a:t>
            </a:r>
            <a:endParaRPr lang="zh-CN" altLang="zh-CN" dirty="0">
              <a:latin typeface="微软雅黑" panose="020B0503020204020204" pitchFamily="34" charset="-122"/>
              <a:ea typeface="微软雅黑" panose="020B0503020204020204" pitchFamily="34" charset="-122"/>
            </a:endParaRPr>
          </a:p>
        </p:txBody>
      </p:sp>
      <p:sp>
        <p:nvSpPr>
          <p:cNvPr id="89" name="PA-椭圆 57"/>
          <p:cNvSpPr/>
          <p:nvPr>
            <p:custDataLst>
              <p:tags r:id="rId14"/>
            </p:custDataLst>
          </p:nvPr>
        </p:nvSpPr>
        <p:spPr>
          <a:xfrm>
            <a:off x="424588" y="2848019"/>
            <a:ext cx="658458" cy="668020"/>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sz="2000" b="1" dirty="0">
                <a:latin typeface="思源黑体 CN Normal" panose="020B0400000000000000" pitchFamily="34" charset="-122"/>
                <a:ea typeface="思源黑体 CN Normal" panose="020B0400000000000000" pitchFamily="34" charset="-122"/>
              </a:rPr>
              <a:t>2</a:t>
            </a:r>
            <a:endParaRPr lang="en-US" sz="2000" b="1" dirty="0">
              <a:latin typeface="思源黑体 CN Normal" panose="020B0400000000000000" pitchFamily="34" charset="-122"/>
              <a:ea typeface="思源黑体 CN Normal" panose="020B0400000000000000" pitchFamily="34" charset="-122"/>
            </a:endParaRPr>
          </a:p>
        </p:txBody>
      </p:sp>
      <p:sp>
        <p:nvSpPr>
          <p:cNvPr id="90" name="PA-椭圆 59"/>
          <p:cNvSpPr/>
          <p:nvPr>
            <p:custDataLst>
              <p:tags r:id="rId15"/>
            </p:custDataLst>
          </p:nvPr>
        </p:nvSpPr>
        <p:spPr>
          <a:xfrm>
            <a:off x="1211715" y="3062014"/>
            <a:ext cx="103803" cy="104775"/>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91" name="PA-椭圆 60"/>
          <p:cNvSpPr/>
          <p:nvPr>
            <p:custDataLst>
              <p:tags r:id="rId16"/>
            </p:custDataLst>
          </p:nvPr>
        </p:nvSpPr>
        <p:spPr>
          <a:xfrm>
            <a:off x="1332028" y="306129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92" name="PA-椭圆 61"/>
          <p:cNvSpPr/>
          <p:nvPr>
            <p:custDataLst>
              <p:tags r:id="rId17"/>
            </p:custDataLst>
          </p:nvPr>
        </p:nvSpPr>
        <p:spPr>
          <a:xfrm>
            <a:off x="1468553" y="306129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93" name="PA-椭圆 62"/>
          <p:cNvSpPr/>
          <p:nvPr>
            <p:custDataLst>
              <p:tags r:id="rId18"/>
            </p:custDataLst>
          </p:nvPr>
        </p:nvSpPr>
        <p:spPr>
          <a:xfrm>
            <a:off x="1605078" y="306129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94" name="PA-椭圆 63"/>
          <p:cNvSpPr/>
          <p:nvPr>
            <p:custDataLst>
              <p:tags r:id="rId19"/>
            </p:custDataLst>
          </p:nvPr>
        </p:nvSpPr>
        <p:spPr>
          <a:xfrm>
            <a:off x="1741603" y="306129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95" name="PA-椭圆 64"/>
          <p:cNvSpPr/>
          <p:nvPr>
            <p:custDataLst>
              <p:tags r:id="rId20"/>
            </p:custDataLst>
          </p:nvPr>
        </p:nvSpPr>
        <p:spPr>
          <a:xfrm>
            <a:off x="1878128" y="306129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96" name="PA-椭圆 65"/>
          <p:cNvSpPr/>
          <p:nvPr>
            <p:custDataLst>
              <p:tags r:id="rId21"/>
            </p:custDataLst>
          </p:nvPr>
        </p:nvSpPr>
        <p:spPr>
          <a:xfrm>
            <a:off x="2014653" y="3061290"/>
            <a:ext cx="103505" cy="105398"/>
          </a:xfrm>
          <a:prstGeom prst="ellipse">
            <a:avLst/>
          </a:prstGeom>
          <a:solidFill>
            <a:schemeClr val="bg1">
              <a:lumMod val="65000"/>
            </a:schemeClr>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97" name="PA-椭圆 57"/>
          <p:cNvSpPr/>
          <p:nvPr>
            <p:custDataLst>
              <p:tags r:id="rId22"/>
            </p:custDataLst>
          </p:nvPr>
        </p:nvSpPr>
        <p:spPr>
          <a:xfrm>
            <a:off x="437923" y="4520609"/>
            <a:ext cx="658458" cy="668020"/>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sz="2000" b="1" dirty="0">
                <a:latin typeface="思源黑体 CN Normal" panose="020B0400000000000000" pitchFamily="34" charset="-122"/>
                <a:ea typeface="思源黑体 CN Normal" panose="020B0400000000000000" pitchFamily="34" charset="-122"/>
              </a:rPr>
              <a:t>4</a:t>
            </a:r>
            <a:endParaRPr lang="en-US" sz="2000" b="1" dirty="0">
              <a:latin typeface="思源黑体 CN Normal" panose="020B0400000000000000" pitchFamily="34" charset="-122"/>
              <a:ea typeface="思源黑体 CN Normal" panose="020B0400000000000000" pitchFamily="34" charset="-122"/>
            </a:endParaRPr>
          </a:p>
        </p:txBody>
      </p:sp>
      <p:cxnSp>
        <p:nvCxnSpPr>
          <p:cNvPr id="125" name="Straight Connector 112"/>
          <p:cNvCxnSpPr/>
          <p:nvPr/>
        </p:nvCxnSpPr>
        <p:spPr>
          <a:xfrm>
            <a:off x="9712325" y="4159885"/>
            <a:ext cx="12700" cy="2393315"/>
          </a:xfrm>
          <a:prstGeom prst="line">
            <a:avLst/>
          </a:prstGeom>
          <a:ln w="12700">
            <a:solidFill>
              <a:schemeClr val="bg1">
                <a:lumMod val="75000"/>
              </a:schemeClr>
            </a:solidFill>
            <a:prstDash val="sysDot"/>
            <a:headEnd type="oval"/>
            <a:tailEnd type="oval"/>
          </a:ln>
        </p:spPr>
        <p:style>
          <a:lnRef idx="1">
            <a:schemeClr val="accent1"/>
          </a:lnRef>
          <a:fillRef idx="0">
            <a:schemeClr val="accent1"/>
          </a:fillRef>
          <a:effectRef idx="0">
            <a:schemeClr val="accent1"/>
          </a:effectRef>
          <a:fontRef idx="minor">
            <a:schemeClr val="tx1"/>
          </a:fontRef>
        </p:style>
      </p:cxnSp>
      <p:sp>
        <p:nvSpPr>
          <p:cNvPr id="3" name="PA-椭圆 59"/>
          <p:cNvSpPr/>
          <p:nvPr>
            <p:custDataLst>
              <p:tags r:id="rId23"/>
            </p:custDataLst>
          </p:nvPr>
        </p:nvSpPr>
        <p:spPr>
          <a:xfrm>
            <a:off x="1195205" y="4789849"/>
            <a:ext cx="103803" cy="104775"/>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5" name="PA-椭圆 60"/>
          <p:cNvSpPr/>
          <p:nvPr>
            <p:custDataLst>
              <p:tags r:id="rId24"/>
            </p:custDataLst>
          </p:nvPr>
        </p:nvSpPr>
        <p:spPr>
          <a:xfrm>
            <a:off x="1331730" y="479357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6" name="PA-椭圆 61"/>
          <p:cNvSpPr/>
          <p:nvPr>
            <p:custDataLst>
              <p:tags r:id="rId25"/>
            </p:custDataLst>
          </p:nvPr>
        </p:nvSpPr>
        <p:spPr>
          <a:xfrm>
            <a:off x="1468255" y="479357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7" name="PA-椭圆 62"/>
          <p:cNvSpPr/>
          <p:nvPr>
            <p:custDataLst>
              <p:tags r:id="rId26"/>
            </p:custDataLst>
          </p:nvPr>
        </p:nvSpPr>
        <p:spPr>
          <a:xfrm>
            <a:off x="1604780" y="479357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8" name="PA-椭圆 63"/>
          <p:cNvSpPr/>
          <p:nvPr>
            <p:custDataLst>
              <p:tags r:id="rId27"/>
            </p:custDataLst>
          </p:nvPr>
        </p:nvSpPr>
        <p:spPr>
          <a:xfrm>
            <a:off x="1741305" y="479357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9" name="PA-椭圆 64"/>
          <p:cNvSpPr/>
          <p:nvPr>
            <p:custDataLst>
              <p:tags r:id="rId28"/>
            </p:custDataLst>
          </p:nvPr>
        </p:nvSpPr>
        <p:spPr>
          <a:xfrm>
            <a:off x="1877830" y="4793570"/>
            <a:ext cx="103803"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10" name="PA-椭圆 65"/>
          <p:cNvSpPr/>
          <p:nvPr>
            <p:custDataLst>
              <p:tags r:id="rId29"/>
            </p:custDataLst>
          </p:nvPr>
        </p:nvSpPr>
        <p:spPr>
          <a:xfrm>
            <a:off x="2014355" y="4793570"/>
            <a:ext cx="103803" cy="105398"/>
          </a:xfrm>
          <a:prstGeom prst="ellipse">
            <a:avLst/>
          </a:prstGeom>
          <a:solidFill>
            <a:schemeClr val="bg1">
              <a:lumMod val="65000"/>
            </a:schemeClr>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11" name="文本框 10"/>
          <p:cNvSpPr txBox="1"/>
          <p:nvPr/>
        </p:nvSpPr>
        <p:spPr>
          <a:xfrm>
            <a:off x="2139315" y="4647565"/>
            <a:ext cx="4327525" cy="414020"/>
          </a:xfrm>
          <a:prstGeom prst="rect">
            <a:avLst/>
          </a:prstGeom>
          <a:noFill/>
        </p:spPr>
        <p:txBody>
          <a:bodyPr wrap="square" rtlCol="0" anchor="t">
            <a:spAutoFit/>
          </a:bodyPr>
          <a:p>
            <a:pPr algn="l">
              <a:buClrTx/>
              <a:buSzTx/>
              <a:buFontTx/>
            </a:pPr>
            <a:r>
              <a:rPr lang="zh-CN" altLang="en-US" dirty="0">
                <a:latin typeface="微软雅黑" panose="020B0503020204020204" pitchFamily="34" charset="-122"/>
                <a:ea typeface="微软雅黑" panose="020B0503020204020204" pitchFamily="34" charset="-122"/>
              </a:rPr>
              <a:t>内部管理水平有待进一步提高</a:t>
            </a:r>
            <a:endParaRPr lang="zh-CN" altLang="en-US" dirty="0">
              <a:latin typeface="微软雅黑" panose="020B0503020204020204" pitchFamily="34" charset="-122"/>
              <a:ea typeface="微软雅黑" panose="020B0503020204020204" pitchFamily="34" charset="-122"/>
            </a:endParaRPr>
          </a:p>
        </p:txBody>
      </p:sp>
      <p:graphicFrame>
        <p:nvGraphicFramePr>
          <p:cNvPr id="12" name="图表 11"/>
          <p:cNvGraphicFramePr/>
          <p:nvPr/>
        </p:nvGraphicFramePr>
        <p:xfrm>
          <a:off x="7953375" y="1127760"/>
          <a:ext cx="3383280" cy="2296795"/>
        </p:xfrm>
        <a:graphic>
          <a:graphicData uri="http://schemas.openxmlformats.org/drawingml/2006/chart">
            <c:chart xmlns:c="http://schemas.openxmlformats.org/drawingml/2006/chart" xmlns:r="http://schemas.openxmlformats.org/officeDocument/2006/relationships" r:id="rId1"/>
          </a:graphicData>
        </a:graphic>
      </p:graphicFrame>
      <p:sp>
        <p:nvSpPr>
          <p:cNvPr id="20" name="文本框 19"/>
          <p:cNvSpPr txBox="1"/>
          <p:nvPr/>
        </p:nvSpPr>
        <p:spPr>
          <a:xfrm>
            <a:off x="6690360" y="6185535"/>
            <a:ext cx="2171700" cy="337185"/>
          </a:xfrm>
          <a:prstGeom prst="rect">
            <a:avLst/>
          </a:prstGeom>
          <a:noFill/>
        </p:spPr>
        <p:txBody>
          <a:bodyPr wrap="square" rtlCol="0">
            <a:spAutoFit/>
          </a:bodyPr>
          <a:p>
            <a:pPr marR="0" algn="ctr" defTabSz="914400" fontAlgn="auto">
              <a:spcBef>
                <a:spcPts val="0"/>
              </a:spcBef>
              <a:spcAft>
                <a:spcPts val="0"/>
              </a:spcAft>
              <a:buClrTx/>
              <a:buSzTx/>
              <a:buFontTx/>
              <a:defRPr/>
            </a:pPr>
            <a:r>
              <a:rPr kumimoji="0" lang="zh-CN" altLang="en-US" sz="1600" b="1" i="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rPr>
              <a:t>流入人次最多的</a:t>
            </a:r>
            <a:r>
              <a:rPr kumimoji="0" lang="en-US" altLang="zh-CN" sz="1600" b="1" i="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rPr>
              <a:t>5</a:t>
            </a:r>
            <a:r>
              <a:rPr kumimoji="0" lang="zh-CN" altLang="en-US" sz="1600" b="1" i="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rPr>
              <a:t>个省</a:t>
            </a:r>
            <a:endParaRPr kumimoji="0" lang="zh-CN" altLang="en-US" sz="1600" b="1" i="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1" name="图片 20" descr="微信图片_20210318100328"/>
          <p:cNvPicPr>
            <a:picLocks noChangeAspect="1"/>
          </p:cNvPicPr>
          <p:nvPr/>
        </p:nvPicPr>
        <p:blipFill>
          <a:blip r:embed="rId30"/>
          <a:stretch>
            <a:fillRect/>
          </a:stretch>
        </p:blipFill>
        <p:spPr>
          <a:xfrm>
            <a:off x="5755640" y="4116705"/>
            <a:ext cx="3489960" cy="1943100"/>
          </a:xfrm>
          <a:prstGeom prst="rect">
            <a:avLst/>
          </a:prstGeom>
        </p:spPr>
      </p:pic>
      <p:sp>
        <p:nvSpPr>
          <p:cNvPr id="22" name="PA-椭圆 59"/>
          <p:cNvSpPr/>
          <p:nvPr>
            <p:custDataLst>
              <p:tags r:id="rId31"/>
            </p:custDataLst>
          </p:nvPr>
        </p:nvSpPr>
        <p:spPr>
          <a:xfrm>
            <a:off x="1195205" y="2327954"/>
            <a:ext cx="103803" cy="104775"/>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23" name="PA-椭圆 60"/>
          <p:cNvSpPr/>
          <p:nvPr>
            <p:custDataLst>
              <p:tags r:id="rId32"/>
            </p:custDataLst>
          </p:nvPr>
        </p:nvSpPr>
        <p:spPr>
          <a:xfrm>
            <a:off x="1315518" y="232723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24" name="PA-椭圆 61"/>
          <p:cNvSpPr/>
          <p:nvPr>
            <p:custDataLst>
              <p:tags r:id="rId33"/>
            </p:custDataLst>
          </p:nvPr>
        </p:nvSpPr>
        <p:spPr>
          <a:xfrm>
            <a:off x="1452043" y="232723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25" name="PA-椭圆 62"/>
          <p:cNvSpPr/>
          <p:nvPr>
            <p:custDataLst>
              <p:tags r:id="rId34"/>
            </p:custDataLst>
          </p:nvPr>
        </p:nvSpPr>
        <p:spPr>
          <a:xfrm>
            <a:off x="1588568" y="232723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26" name="PA-椭圆 63"/>
          <p:cNvSpPr/>
          <p:nvPr>
            <p:custDataLst>
              <p:tags r:id="rId35"/>
            </p:custDataLst>
          </p:nvPr>
        </p:nvSpPr>
        <p:spPr>
          <a:xfrm>
            <a:off x="1725093" y="232723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27" name="PA-椭圆 64"/>
          <p:cNvSpPr/>
          <p:nvPr>
            <p:custDataLst>
              <p:tags r:id="rId36"/>
            </p:custDataLst>
          </p:nvPr>
        </p:nvSpPr>
        <p:spPr>
          <a:xfrm>
            <a:off x="1861618" y="2327230"/>
            <a:ext cx="103505" cy="105398"/>
          </a:xfrm>
          <a:prstGeom prst="ellipse">
            <a:avLst/>
          </a:prstGeom>
          <a:solidFill>
            <a:srgbClr val="002060"/>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sp>
        <p:nvSpPr>
          <p:cNvPr id="28" name="PA-椭圆 65"/>
          <p:cNvSpPr/>
          <p:nvPr>
            <p:custDataLst>
              <p:tags r:id="rId37"/>
            </p:custDataLst>
          </p:nvPr>
        </p:nvSpPr>
        <p:spPr>
          <a:xfrm>
            <a:off x="1998143" y="2327230"/>
            <a:ext cx="103505" cy="105398"/>
          </a:xfrm>
          <a:prstGeom prst="ellipse">
            <a:avLst/>
          </a:prstGeom>
          <a:solidFill>
            <a:schemeClr val="bg1">
              <a:lumMod val="65000"/>
            </a:schemeClr>
          </a:solidFill>
          <a:ln>
            <a:noFill/>
          </a:ln>
          <a:effectLst>
            <a:outerShdw blurRad="381000" dist="215900" dir="90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b="1" dirty="0">
              <a:latin typeface="思源黑体 CN Normal" panose="020B0400000000000000" pitchFamily="34" charset="-122"/>
              <a:ea typeface="思源黑体 CN Normal" panose="020B0400000000000000" pitchFamily="34" charset="-122"/>
            </a:endParaRPr>
          </a:p>
        </p:txBody>
      </p:sp>
      <p:pic>
        <p:nvPicPr>
          <p:cNvPr id="14" name="图片 13" descr="微信图片_20210318100312"/>
          <p:cNvPicPr>
            <a:picLocks noChangeAspect="1"/>
          </p:cNvPicPr>
          <p:nvPr/>
        </p:nvPicPr>
        <p:blipFill>
          <a:blip r:embed="rId38"/>
          <a:stretch>
            <a:fillRect/>
          </a:stretch>
        </p:blipFill>
        <p:spPr>
          <a:xfrm>
            <a:off x="9352915" y="4177030"/>
            <a:ext cx="3488400" cy="1942239"/>
          </a:xfrm>
          <a:prstGeom prst="rect">
            <a:avLst/>
          </a:prstGeom>
        </p:spPr>
      </p:pic>
      <p:sp>
        <p:nvSpPr>
          <p:cNvPr id="15" name="文本框 14"/>
          <p:cNvSpPr txBox="1"/>
          <p:nvPr/>
        </p:nvSpPr>
        <p:spPr>
          <a:xfrm>
            <a:off x="9826625" y="6185535"/>
            <a:ext cx="2296160" cy="337185"/>
          </a:xfrm>
          <a:prstGeom prst="rect">
            <a:avLst/>
          </a:prstGeom>
          <a:noFill/>
        </p:spPr>
        <p:txBody>
          <a:bodyPr wrap="square" rtlCol="0">
            <a:spAutoFit/>
          </a:bodyPr>
          <a:p>
            <a:pPr marR="0" algn="ctr" defTabSz="914400" fontAlgn="auto">
              <a:spcBef>
                <a:spcPts val="0"/>
              </a:spcBef>
              <a:spcAft>
                <a:spcPts val="0"/>
              </a:spcAft>
              <a:buClrTx/>
              <a:buSzTx/>
              <a:buFontTx/>
              <a:defRPr/>
            </a:pPr>
            <a:r>
              <a:rPr kumimoji="0" lang="zh-CN" altLang="en-US" sz="1600" b="1" i="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rPr>
              <a:t>流出人次最多的5个省</a:t>
            </a:r>
            <a:endParaRPr kumimoji="0" lang="zh-CN" altLang="en-US" sz="1600" b="1" i="0" kern="1200" cap="none" spc="0" normalizeH="0" baseline="0" noProof="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5650706" y="2939034"/>
            <a:ext cx="1855565" cy="864775"/>
          </a:xfrm>
        </p:spPr>
        <p:txBody>
          <a:bodyPr/>
          <a:lstStyle/>
          <a:p>
            <a:pPr algn="dist">
              <a:lnSpc>
                <a:spcPct val="120000"/>
              </a:lnSpc>
            </a:pPr>
            <a:r>
              <a:rPr lang="zh-CN" altLang="en-US" sz="5040" b="1" spc="1000" dirty="0">
                <a:solidFill>
                  <a:schemeClr val="bg1"/>
                </a:solidFill>
                <a:uFillTx/>
                <a:latin typeface="微软雅黑" panose="020B0503020204020204" pitchFamily="34" charset="-122"/>
                <a:ea typeface="微软雅黑" panose="020B0503020204020204" pitchFamily="34" charset="-122"/>
              </a:rPr>
              <a:t>谢谢</a:t>
            </a:r>
            <a:endParaRPr lang="zh-CN" altLang="en-US" sz="5040" b="1" spc="1000" dirty="0">
              <a:solidFill>
                <a:schemeClr val="bg1"/>
              </a:solidFill>
              <a:uFillTx/>
              <a:latin typeface="微软雅黑" panose="020B0503020204020204" pitchFamily="34" charset="-122"/>
              <a:ea typeface="微软雅黑" panose="020B0503020204020204" pitchFamily="34" charset="-122"/>
            </a:endParaRPr>
          </a:p>
        </p:txBody>
      </p:sp>
    </p:spTree>
    <p:custDataLst>
      <p:tags r:id="rId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337185"/>
            <a:ext cx="1015365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持续做好常态化疫情防控</a:t>
            </a:r>
            <a:endPar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nvSpPr>
        <p:spPr>
          <a:xfrm>
            <a:off x="859790" y="2189480"/>
            <a:ext cx="11082020" cy="2570480"/>
          </a:xfrm>
          <a:prstGeom prst="rect">
            <a:avLst/>
          </a:prstGeom>
          <a:noFill/>
        </p:spPr>
        <p:txBody>
          <a:bodyPr wrap="square" rtlCol="0" anchor="t">
            <a:spAutoFit/>
          </a:bodyPr>
          <a:p>
            <a:pPr marL="342900" indent="-342900" algn="just">
              <a:lnSpc>
                <a:spcPct val="130000"/>
              </a:lnSpc>
              <a:buClrTx/>
              <a:buSzTx/>
              <a:buFont typeface="Arial" panose="020B0604020202020204" pitchFamily="34" charset="0"/>
              <a:buChar char="•"/>
            </a:pPr>
            <a:endParaRPr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just">
              <a:lnSpc>
                <a:spcPct val="130000"/>
              </a:lnSpc>
              <a:buClrTx/>
              <a:buSzTx/>
              <a:buFont typeface="Wingdings" panose="05000000000000000000" charset="0"/>
              <a:buChar char="Ø"/>
            </a:pPr>
            <a:r>
              <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rPr>
              <a:t>继续做好疫苗接种的医疗保障工作</a:t>
            </a:r>
            <a:endPar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just">
              <a:lnSpc>
                <a:spcPct val="130000"/>
              </a:lnSpc>
              <a:buClrTx/>
              <a:buSzTx/>
              <a:buFont typeface="Wingdings" panose="05000000000000000000" charset="0"/>
              <a:buChar char="Ø"/>
            </a:pPr>
            <a:r>
              <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rPr>
              <a:t>继续做好医疗机构防控工作，不能松懈，目前外防输入、内防反弹仍然压力很大，境外和国内本土的情况依然不容乐观</a:t>
            </a:r>
            <a:endPar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endParaRPr>
          </a:p>
          <a:p>
            <a:pPr indent="0" algn="just">
              <a:lnSpc>
                <a:spcPct val="130000"/>
              </a:lnSpc>
              <a:buClrTx/>
              <a:buSzTx/>
              <a:buFont typeface="Wingdings" panose="05000000000000000000" charset="0"/>
              <a:buNone/>
            </a:pPr>
            <a:endParaRPr lang="zh-CN"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1288415" y="4597400"/>
            <a:ext cx="11155680" cy="1691640"/>
          </a:xfrm>
          <a:prstGeom prst="rect">
            <a:avLst/>
          </a:prstGeom>
          <a:noFill/>
        </p:spPr>
        <p:txBody>
          <a:bodyPr wrap="none" rtlCol="0">
            <a:spAutoFit/>
          </a:bodyPr>
          <a:p>
            <a:pPr indent="0" algn="just">
              <a:lnSpc>
                <a:spcPct val="130000"/>
              </a:lnSpc>
              <a:buClrTx/>
              <a:buSzTx/>
              <a:buFont typeface="Wingdings" panose="05000000000000000000" charset="0"/>
              <a:buNone/>
            </a:pPr>
            <a:r>
              <a:rPr lang="zh-CN"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（辽宁省营口市召开疫情防控新闻发布会，确定盖州市陈屯镇杨店村，鲅鱼圈区熊岳镇</a:t>
            </a:r>
            <a:endParaRPr lang="zh-CN"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lnSpc>
                <a:spcPct val="130000"/>
              </a:lnSpc>
              <a:buClrTx/>
              <a:buSzTx/>
              <a:buFont typeface="Wingdings" panose="05000000000000000000" charset="0"/>
              <a:buNone/>
            </a:pPr>
            <a:r>
              <a:rPr lang="zh-CN"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宜城社区、和平社区等9地为中风险地区。同一天，安徽省六安市疫情应急综合指挥部发布</a:t>
            </a:r>
            <a:endParaRPr lang="zh-CN"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lnSpc>
                <a:spcPct val="130000"/>
              </a:lnSpc>
              <a:buClrTx/>
              <a:buSzTx/>
              <a:buFont typeface="Wingdings" panose="05000000000000000000" charset="0"/>
              <a:buNone/>
            </a:pPr>
            <a:r>
              <a:rPr lang="zh-CN"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通告，确定金安区浙东商贸城、裕安区百川明庭小区、肥西县上派镇卫星社区金云国际商住</a:t>
            </a:r>
            <a:endParaRPr lang="zh-CN"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just">
              <a:lnSpc>
                <a:spcPct val="130000"/>
              </a:lnSpc>
              <a:buClrTx/>
              <a:buSzTx/>
              <a:buFont typeface="Wingdings" panose="05000000000000000000" charset="0"/>
              <a:buNone/>
            </a:pPr>
            <a:r>
              <a:rPr lang="zh-CN"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楼共3地为中风险地区。）</a:t>
            </a:r>
            <a:endParaRPr lang="zh-CN" altLang="en-US"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915670" y="1200150"/>
            <a:ext cx="919480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algn="l">
              <a:buClrTx/>
              <a:buSzTx/>
              <a:buFont typeface="Wingdings" panose="05000000000000000000" charset="0"/>
              <a:buNone/>
            </a:pPr>
            <a:r>
              <a:rPr lang="zh-CN" sz="2400" b="1" spc="150">
                <a:solidFill>
                  <a:schemeClr val="bg1"/>
                </a:solidFill>
                <a:latin typeface="微软雅黑" panose="020B0503020204020204" pitchFamily="34" charset="-122"/>
                <a:ea typeface="微软雅黑" panose="020B0503020204020204" pitchFamily="34" charset="-122"/>
                <a:sym typeface="+mn-lt"/>
              </a:rPr>
              <a:t>持续做好以下工作</a:t>
            </a:r>
            <a:endParaRPr lang="zh-CN" sz="2400" b="1" spc="15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0001" y="2377631"/>
            <a:ext cx="12830270" cy="2343626"/>
            <a:chOff x="163941" y="171177"/>
            <a:chExt cx="3809937" cy="683374"/>
          </a:xfrm>
        </p:grpSpPr>
        <p:sp>
          <p:nvSpPr>
            <p:cNvPr id="4" name="等腰三角形 3"/>
            <p:cNvSpPr/>
            <p:nvPr/>
          </p:nvSpPr>
          <p:spPr>
            <a:xfrm>
              <a:off x="846577" y="171177"/>
              <a:ext cx="355284" cy="356514"/>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5" name="等腰三角形 4"/>
            <p:cNvSpPr/>
            <p:nvPr/>
          </p:nvSpPr>
          <p:spPr>
            <a:xfrm flipV="1">
              <a:off x="192412" y="497991"/>
              <a:ext cx="366114" cy="356560"/>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6" name="矩形 5"/>
            <p:cNvSpPr/>
            <p:nvPr/>
          </p:nvSpPr>
          <p:spPr>
            <a:xfrm>
              <a:off x="163941" y="278300"/>
              <a:ext cx="3809937" cy="435687"/>
            </a:xfrm>
            <a:prstGeom prst="rect">
              <a:avLst/>
            </a:prstGeom>
            <a:solidFill>
              <a:srgbClr val="5B9BD5">
                <a:lumMod val="50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9" name="平行四边形 8"/>
            <p:cNvSpPr/>
            <p:nvPr/>
          </p:nvSpPr>
          <p:spPr>
            <a:xfrm>
              <a:off x="374740" y="171177"/>
              <a:ext cx="649734" cy="683374"/>
            </a:xfrm>
            <a:prstGeom prst="parallelogram">
              <a:avLst>
                <a:gd name="adj" fmla="val 48207"/>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10" name="文本框 6"/>
            <p:cNvSpPr txBox="1"/>
            <p:nvPr/>
          </p:nvSpPr>
          <p:spPr>
            <a:xfrm>
              <a:off x="421892" y="369138"/>
              <a:ext cx="569115" cy="254223"/>
            </a:xfrm>
            <a:prstGeom prst="rect">
              <a:avLst/>
            </a:prstGeom>
            <a:noFill/>
          </p:spPr>
          <p:txBody>
            <a:bodyPr wrap="square" lIns="0" tIns="0" rIns="0" bIns="0" rtlCol="0">
              <a:spAutoFit/>
            </a:bodyPr>
            <a:p>
              <a:pPr algn="ctr"/>
              <a:r>
                <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rPr>
                <a:t>二</a:t>
              </a:r>
              <a:endPar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endParaRPr>
            </a:p>
          </p:txBody>
        </p:sp>
      </p:grpSp>
      <p:sp>
        <p:nvSpPr>
          <p:cNvPr id="11" name="文本框 10"/>
          <p:cNvSpPr txBox="1"/>
          <p:nvPr/>
        </p:nvSpPr>
        <p:spPr>
          <a:xfrm>
            <a:off x="2522220" y="3098165"/>
            <a:ext cx="10055225" cy="829945"/>
          </a:xfrm>
          <a:prstGeom prst="rect">
            <a:avLst/>
          </a:prstGeom>
          <a:noFill/>
          <a:ln w="9525">
            <a:noFill/>
          </a:ln>
        </p:spPr>
        <p:txBody>
          <a:bodyPr wrap="square">
            <a:spAutoFit/>
          </a:bodyPr>
          <a:p>
            <a:pPr indent="0" algn="ctr" fontAlgn="auto"/>
            <a:r>
              <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医疗机构设置规划</a:t>
            </a:r>
            <a:endParaRPr lang="zh-CN" altLang="en-US" sz="4800" b="1" spc="2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Title 1"/>
          <p:cNvSpPr txBox="1"/>
          <p:nvPr/>
        </p:nvSpPr>
        <p:spPr>
          <a:xfrm>
            <a:off x="1288415" y="322580"/>
            <a:ext cx="1015365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医疗机构设置规划</a:t>
            </a:r>
            <a:endPar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4" name="文本框 13"/>
          <p:cNvSpPr txBox="1"/>
          <p:nvPr/>
        </p:nvSpPr>
        <p:spPr>
          <a:xfrm>
            <a:off x="915670" y="1200150"/>
            <a:ext cx="9194800" cy="51018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algn="ctr">
              <a:buClrTx/>
              <a:buSzTx/>
              <a:buFont typeface="Wingdings" panose="05000000000000000000" charset="0"/>
              <a:buNone/>
            </a:pPr>
            <a:r>
              <a:rPr lang="zh-CN" sz="2400" b="1" spc="150">
                <a:solidFill>
                  <a:schemeClr val="bg1"/>
                </a:solidFill>
                <a:latin typeface="微软雅黑" panose="020B0503020204020204" pitchFamily="34" charset="-122"/>
                <a:ea typeface="微软雅黑" panose="020B0503020204020204" pitchFamily="34" charset="-122"/>
              </a:rPr>
              <a:t>积极推进《</a:t>
            </a:r>
            <a:r>
              <a:rPr lang="en-US" altLang="zh-CN" sz="2400" b="1" spc="150">
                <a:solidFill>
                  <a:schemeClr val="bg1"/>
                </a:solidFill>
                <a:latin typeface="微软雅黑" panose="020B0503020204020204" pitchFamily="34" charset="-122"/>
                <a:ea typeface="微软雅黑" panose="020B0503020204020204" pitchFamily="34" charset="-122"/>
              </a:rPr>
              <a:t>“</a:t>
            </a:r>
            <a:r>
              <a:rPr lang="zh-CN" altLang="en-US" sz="2400" b="1" spc="150">
                <a:solidFill>
                  <a:schemeClr val="bg1"/>
                </a:solidFill>
                <a:latin typeface="微软雅黑" panose="020B0503020204020204" pitchFamily="34" charset="-122"/>
                <a:ea typeface="微软雅黑" panose="020B0503020204020204" pitchFamily="34" charset="-122"/>
              </a:rPr>
              <a:t>十</a:t>
            </a:r>
            <a:r>
              <a:rPr lang="zh-CN" sz="2400" b="1" spc="150">
                <a:solidFill>
                  <a:schemeClr val="bg1"/>
                </a:solidFill>
                <a:latin typeface="微软雅黑" panose="020B0503020204020204" pitchFamily="34" charset="-122"/>
                <a:ea typeface="微软雅黑" panose="020B0503020204020204" pitchFamily="34" charset="-122"/>
              </a:rPr>
              <a:t>四五”</a:t>
            </a:r>
            <a:r>
              <a:rPr lang="zh-CN" sz="2400" b="1" spc="150">
                <a:solidFill>
                  <a:schemeClr val="bg1"/>
                </a:solidFill>
                <a:latin typeface="微软雅黑" panose="020B0503020204020204" pitchFamily="34" charset="-122"/>
                <a:ea typeface="微软雅黑" panose="020B0503020204020204" pitchFamily="34" charset="-122"/>
                <a:sym typeface="+mn-lt"/>
              </a:rPr>
              <a:t>医疗机构设置规划》制定工作</a:t>
            </a:r>
            <a:endParaRPr lang="zh-CN" sz="2400" b="1" spc="150">
              <a:solidFill>
                <a:schemeClr val="bg1"/>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824230" y="1612265"/>
            <a:ext cx="11082020" cy="4969510"/>
          </a:xfrm>
          <a:prstGeom prst="rect">
            <a:avLst/>
          </a:prstGeom>
          <a:noFill/>
        </p:spPr>
        <p:txBody>
          <a:bodyPr wrap="square" rtlCol="0" anchor="t">
            <a:spAutoFit/>
          </a:bodyPr>
          <a:p>
            <a:pPr marL="342900" indent="-342900" algn="just">
              <a:lnSpc>
                <a:spcPct val="130000"/>
              </a:lnSpc>
              <a:buClrTx/>
              <a:buSzTx/>
              <a:buFont typeface="Arial" panose="020B0604020202020204" pitchFamily="34" charset="0"/>
              <a:buChar char="•"/>
            </a:pPr>
            <a:endParaRPr sz="20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just">
              <a:lnSpc>
                <a:spcPct val="130000"/>
              </a:lnSpc>
              <a:buClrTx/>
              <a:buSzTx/>
              <a:buFont typeface="Wingdings" panose="05000000000000000000" charset="0"/>
              <a:buChar char="Ø"/>
            </a:pPr>
            <a:r>
              <a:rPr lang="zh-CN" altLang="en-US" sz="2800" dirty="0" smtClean="0">
                <a:solidFill>
                  <a:schemeClr val="tx1">
                    <a:lumMod val="85000"/>
                    <a:lumOff val="15000"/>
                  </a:schemeClr>
                </a:solidFill>
                <a:uFillTx/>
                <a:latin typeface="微软雅黑" panose="020B0503020204020204" pitchFamily="34" charset="-122"/>
                <a:ea typeface="微软雅黑" panose="020B0503020204020204" pitchFamily="34" charset="-122"/>
                <a:cs typeface="+mn-ea"/>
              </a:rPr>
              <a:t>目前，根据《基本医疗卫生与健康促进法》《医疗机构管理条例》《“十四五”医疗卫生服务体系规划》等规定，国家委正</a:t>
            </a:r>
            <a:r>
              <a:rPr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积极推进</a:t>
            </a:r>
            <a:r>
              <a:rPr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rPr>
              <a:t>《“十四五”医疗机构设置规划指导原则</a:t>
            </a:r>
            <a:r>
              <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rPr>
              <a:t>》</a:t>
            </a:r>
            <a:r>
              <a:rPr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制定工作</a:t>
            </a:r>
            <a:r>
              <a:rPr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rPr>
              <a:t>。</a:t>
            </a:r>
            <a:r>
              <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rPr>
              <a:t>围绕医疗服务高质量发展和优质医疗资源扩容。</a:t>
            </a:r>
            <a:endParaRPr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lgn="just">
              <a:lnSpc>
                <a:spcPct val="130000"/>
              </a:lnSpc>
              <a:buClrTx/>
              <a:buSzTx/>
              <a:buFont typeface="Wingdings" panose="05000000000000000000" charset="0"/>
              <a:buChar char="Ø"/>
            </a:pPr>
            <a:r>
              <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rPr>
              <a:t>自治区将在盟市的规划基础上积极推进</a:t>
            </a:r>
            <a:r>
              <a:rPr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《“十四五”医疗机构设置规划</a:t>
            </a:r>
            <a:r>
              <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》制定</a:t>
            </a:r>
            <a:endPar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just">
              <a:lnSpc>
                <a:spcPct val="130000"/>
              </a:lnSpc>
              <a:buClrTx/>
              <a:buSzTx/>
              <a:buFont typeface="Wingdings" panose="05000000000000000000" charset="0"/>
              <a:buChar char="Ø"/>
            </a:pPr>
            <a:r>
              <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rPr>
              <a:t>盟市需及早准备</a:t>
            </a:r>
            <a:endPar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gn="just">
              <a:lnSpc>
                <a:spcPct val="130000"/>
              </a:lnSpc>
              <a:buClrTx/>
              <a:buSzTx/>
              <a:buFont typeface="Wingdings" panose="05000000000000000000" charset="0"/>
              <a:buChar char="Ø"/>
            </a:pPr>
            <a:endParaRPr lang="zh-CN" sz="2800" b="1" spc="160" dirty="0" smtClean="0">
              <a:ln w="3175">
                <a:noFill/>
                <a:prstDash val="dash"/>
              </a:ln>
              <a:solidFill>
                <a:srgbClr val="1F4E79"/>
              </a:solidFill>
              <a:effectLst/>
              <a:uFillTx/>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10001" y="2377631"/>
            <a:ext cx="12830270" cy="2343626"/>
            <a:chOff x="163941" y="171177"/>
            <a:chExt cx="3809937" cy="683374"/>
          </a:xfrm>
        </p:grpSpPr>
        <p:sp>
          <p:nvSpPr>
            <p:cNvPr id="4" name="等腰三角形 3"/>
            <p:cNvSpPr/>
            <p:nvPr/>
          </p:nvSpPr>
          <p:spPr>
            <a:xfrm>
              <a:off x="846577" y="171177"/>
              <a:ext cx="355284" cy="356514"/>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5" name="等腰三角形 4"/>
            <p:cNvSpPr/>
            <p:nvPr/>
          </p:nvSpPr>
          <p:spPr>
            <a:xfrm flipV="1">
              <a:off x="192412" y="497991"/>
              <a:ext cx="366114" cy="356560"/>
            </a:xfrm>
            <a:prstGeom prst="triangle">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6" name="矩形 5"/>
            <p:cNvSpPr/>
            <p:nvPr/>
          </p:nvSpPr>
          <p:spPr>
            <a:xfrm>
              <a:off x="163941" y="278300"/>
              <a:ext cx="3809937" cy="435687"/>
            </a:xfrm>
            <a:prstGeom prst="rect">
              <a:avLst/>
            </a:prstGeom>
            <a:solidFill>
              <a:srgbClr val="5B9BD5">
                <a:lumMod val="50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9" name="平行四边形 8"/>
            <p:cNvSpPr/>
            <p:nvPr/>
          </p:nvSpPr>
          <p:spPr>
            <a:xfrm>
              <a:off x="374740" y="171177"/>
              <a:ext cx="649734" cy="683374"/>
            </a:xfrm>
            <a:prstGeom prst="parallelogram">
              <a:avLst>
                <a:gd name="adj" fmla="val 48207"/>
              </a:avLst>
            </a:prstGeom>
            <a:solidFill>
              <a:srgbClr val="5B9BD5">
                <a:lumMod val="75000"/>
              </a:srgbClr>
            </a:solidFill>
            <a:ln>
              <a:noFill/>
            </a:ln>
          </p:spPr>
          <p:style>
            <a:lnRef idx="2">
              <a:srgbClr val="5B9BD5">
                <a:shade val="50000"/>
              </a:srgbClr>
            </a:lnRef>
            <a:fillRef idx="1">
              <a:srgbClr val="5B9BD5"/>
            </a:fillRef>
            <a:effectRef idx="0">
              <a:srgbClr val="5B9BD5"/>
            </a:effectRef>
            <a:fontRef idx="minor">
              <a:sysClr val="window" lastClr="FFFFFF"/>
            </a:fontRef>
          </p:style>
          <p:txBody>
            <a:bodyPr lIns="101246" tIns="50623" rIns="101246" bIns="50623" rtlCol="0" anchor="ctr"/>
            <a:p>
              <a:pPr algn="ctr"/>
              <a:endParaRPr lang="zh-CN" altLang="en-US" sz="2205">
                <a:latin typeface="Arial" panose="020B0604020202020204" pitchFamily="34" charset="0"/>
                <a:ea typeface="微软雅黑" panose="020B0503020204020204" pitchFamily="34" charset="-122"/>
                <a:cs typeface="宋体" panose="02010600030101010101" pitchFamily="2" charset="-122"/>
                <a:sym typeface="Arial" panose="020B0604020202020204" pitchFamily="34" charset="0"/>
              </a:endParaRPr>
            </a:p>
          </p:txBody>
        </p:sp>
        <p:sp>
          <p:nvSpPr>
            <p:cNvPr id="10" name="文本框 6"/>
            <p:cNvSpPr txBox="1"/>
            <p:nvPr/>
          </p:nvSpPr>
          <p:spPr>
            <a:xfrm>
              <a:off x="421892" y="369138"/>
              <a:ext cx="569115" cy="254223"/>
            </a:xfrm>
            <a:prstGeom prst="rect">
              <a:avLst/>
            </a:prstGeom>
            <a:noFill/>
          </p:spPr>
          <p:txBody>
            <a:bodyPr wrap="square" lIns="0" tIns="0" rIns="0" bIns="0" rtlCol="0">
              <a:spAutoFit/>
            </a:bodyPr>
            <a:p>
              <a:pPr algn="ctr"/>
              <a:r>
                <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rPr>
                <a:t>三</a:t>
              </a:r>
              <a:endParaRPr lang="zh-CN" altLang="en-US" sz="5670" b="1" dirty="0">
                <a:solidFill>
                  <a:sysClr val="window" lastClr="FFFFFF"/>
                </a:solidFill>
                <a:latin typeface="微软雅黑" panose="020B0503020204020204" pitchFamily="34" charset="-122"/>
                <a:ea typeface="微软雅黑" panose="020B0503020204020204" pitchFamily="34" charset="-122"/>
                <a:cs typeface="宋体" panose="02010600030101010101" pitchFamily="2" charset="-122"/>
                <a:sym typeface="Arial" panose="020B0604020202020204" pitchFamily="34" charset="0"/>
              </a:endParaRPr>
            </a:p>
          </p:txBody>
        </p:sp>
      </p:grpSp>
      <p:sp>
        <p:nvSpPr>
          <p:cNvPr id="11" name="文本框 10"/>
          <p:cNvSpPr txBox="1"/>
          <p:nvPr/>
        </p:nvSpPr>
        <p:spPr>
          <a:xfrm>
            <a:off x="2288540" y="3098165"/>
            <a:ext cx="10055225" cy="829945"/>
          </a:xfrm>
          <a:prstGeom prst="rect">
            <a:avLst/>
          </a:prstGeom>
          <a:noFill/>
          <a:ln w="9525">
            <a:noFill/>
          </a:ln>
        </p:spPr>
        <p:txBody>
          <a:bodyPr wrap="square">
            <a:spAutoFit/>
          </a:bodyPr>
          <a:p>
            <a:pPr indent="0" algn="ctr" fontAlgn="auto"/>
            <a:r>
              <a:rPr lang="zh-CN" altLang="en-US" sz="4800" b="1" spc="10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分级诊疗体系建设</a:t>
            </a:r>
            <a:endParaRPr lang="zh-CN" altLang="en-US" sz="4800" b="1" spc="1000" dirty="0">
              <a:solidFill>
                <a:schemeClr val="bg1"/>
              </a:solidFill>
              <a:uFillTx/>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分级诊疗体系建设</a:t>
            </a: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·工作现状</a:t>
            </a:r>
            <a:endParaRPr lang="zh-CN" altLang="en-US" sz="3600" b="1" dirty="0">
              <a:solidFill>
                <a:schemeClr val="tx1">
                  <a:lumMod val="75000"/>
                  <a:lumOff val="25000"/>
                </a:schemeClr>
              </a:solidFill>
              <a:latin typeface="+mn-lt"/>
              <a:ea typeface="+mn-ea"/>
              <a:cs typeface="+mn-ea"/>
              <a:sym typeface="+mn-ea"/>
            </a:endParaRPr>
          </a:p>
        </p:txBody>
      </p:sp>
      <p:sp>
        <p:nvSpPr>
          <p:cNvPr id="14" name="文本框 13"/>
          <p:cNvSpPr txBox="1"/>
          <p:nvPr/>
        </p:nvSpPr>
        <p:spPr>
          <a:xfrm>
            <a:off x="403860" y="1067435"/>
            <a:ext cx="3946525" cy="510181"/>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spc="150" noProof="0">
                <a:solidFill>
                  <a:schemeClr val="bg1"/>
                </a:solidFill>
                <a:latin typeface="微软雅黑" panose="020B0503020204020204" pitchFamily="34" charset="-122"/>
                <a:ea typeface="微软雅黑" panose="020B0503020204020204" pitchFamily="34" charset="-122"/>
                <a:sym typeface="+mn-ea"/>
              </a:rPr>
              <a:t>试点推进成效显著</a:t>
            </a:r>
            <a:endParaRPr lang="zh-CN" altLang="en-US" sz="2400" b="1" spc="150" noProof="0">
              <a:solidFill>
                <a:schemeClr val="bg1"/>
              </a:solidFill>
              <a:latin typeface="微软雅黑" panose="020B0503020204020204" pitchFamily="34" charset="-122"/>
              <a:ea typeface="微软雅黑" panose="020B0503020204020204" pitchFamily="34" charset="-122"/>
              <a:sym typeface="+mn-ea"/>
            </a:endParaRPr>
          </a:p>
        </p:txBody>
      </p:sp>
      <p:grpSp>
        <p:nvGrpSpPr>
          <p:cNvPr id="3" name="组合 84"/>
          <p:cNvGrpSpPr/>
          <p:nvPr/>
        </p:nvGrpSpPr>
        <p:grpSpPr>
          <a:xfrm>
            <a:off x="6212226" y="4147126"/>
            <a:ext cx="1675851" cy="1675851"/>
            <a:chOff x="4554393" y="2838351"/>
            <a:chExt cx="1256888" cy="1256888"/>
          </a:xfrm>
          <a:solidFill>
            <a:srgbClr val="9BBB59"/>
          </a:solidFill>
        </p:grpSpPr>
        <p:sp>
          <p:nvSpPr>
            <p:cNvPr id="8" name="矩形: 圆角 9"/>
            <p:cNvSpPr/>
            <p:nvPr/>
          </p:nvSpPr>
          <p:spPr>
            <a:xfrm>
              <a:off x="4554393" y="2838351"/>
              <a:ext cx="1256888" cy="1256888"/>
            </a:xfrm>
            <a:prstGeom prst="roundRect">
              <a:avLst>
                <a:gd name="adj" fmla="val 50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2400">
                <a:cs typeface="+mn-ea"/>
                <a:sym typeface="+mn-lt"/>
              </a:endParaRPr>
            </a:p>
          </p:txBody>
        </p:sp>
        <p:sp>
          <p:nvSpPr>
            <p:cNvPr id="9" name="矩形: 圆角 10"/>
            <p:cNvSpPr/>
            <p:nvPr/>
          </p:nvSpPr>
          <p:spPr>
            <a:xfrm>
              <a:off x="4554393" y="2838351"/>
              <a:ext cx="348682" cy="307900"/>
            </a:xfrm>
            <a:prstGeom prst="roundRect">
              <a:avLst>
                <a:gd name="adj" fmla="val 50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2400">
                <a:cs typeface="+mn-ea"/>
                <a:sym typeface="+mn-lt"/>
              </a:endParaRPr>
            </a:p>
          </p:txBody>
        </p:sp>
      </p:grpSp>
      <p:sp>
        <p:nvSpPr>
          <p:cNvPr id="11" name="矩形: 圆角 7"/>
          <p:cNvSpPr/>
          <p:nvPr/>
        </p:nvSpPr>
        <p:spPr>
          <a:xfrm>
            <a:off x="4614587" y="4147127"/>
            <a:ext cx="1468176" cy="1384535"/>
          </a:xfrm>
          <a:prstGeom prst="roundRect">
            <a:avLst>
              <a:gd name="adj" fmla="val 5067"/>
            </a:avLst>
          </a:prstGeom>
          <a:solidFill>
            <a:srgbClr val="1AA3A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2400">
              <a:cs typeface="+mn-ea"/>
              <a:sym typeface="+mn-lt"/>
            </a:endParaRPr>
          </a:p>
        </p:txBody>
      </p:sp>
      <p:grpSp>
        <p:nvGrpSpPr>
          <p:cNvPr id="12" name="组合 83"/>
          <p:cNvGrpSpPr/>
          <p:nvPr/>
        </p:nvGrpSpPr>
        <p:grpSpPr>
          <a:xfrm>
            <a:off x="4350385" y="2303145"/>
            <a:ext cx="1764030" cy="1620520"/>
            <a:chOff x="3082373" y="1373371"/>
            <a:chExt cx="1374923" cy="1399973"/>
          </a:xfrm>
        </p:grpSpPr>
        <p:sp>
          <p:nvSpPr>
            <p:cNvPr id="13" name="矩形: 圆角 3"/>
            <p:cNvSpPr/>
            <p:nvPr/>
          </p:nvSpPr>
          <p:spPr>
            <a:xfrm>
              <a:off x="3082373" y="1373371"/>
              <a:ext cx="1374923" cy="1374923"/>
            </a:xfrm>
            <a:prstGeom prst="roundRect">
              <a:avLst>
                <a:gd name="adj" fmla="val 5067"/>
              </a:avLst>
            </a:prstGeom>
            <a:solidFill>
              <a:srgbClr val="1F74A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2400">
                <a:cs typeface="+mn-ea"/>
                <a:sym typeface="+mn-lt"/>
              </a:endParaRPr>
            </a:p>
          </p:txBody>
        </p:sp>
        <p:sp>
          <p:nvSpPr>
            <p:cNvPr id="18" name="文本框 29"/>
            <p:cNvSpPr txBox="1"/>
            <p:nvPr/>
          </p:nvSpPr>
          <p:spPr>
            <a:xfrm>
              <a:off x="4020701" y="2467972"/>
              <a:ext cx="435455" cy="305372"/>
            </a:xfrm>
            <a:prstGeom prst="rect">
              <a:avLst/>
            </a:prstGeom>
            <a:noFill/>
          </p:spPr>
          <p:txBody>
            <a:bodyPr wrap="none">
              <a:normAutofit/>
            </a:bodyPr>
            <a:p>
              <a:pPr algn="r"/>
              <a:endParaRPr lang="en-US" sz="1400" dirty="0">
                <a:solidFill>
                  <a:schemeClr val="bg1"/>
                </a:solidFill>
                <a:cs typeface="+mn-ea"/>
                <a:sym typeface="+mn-lt"/>
              </a:endParaRPr>
            </a:p>
          </p:txBody>
        </p:sp>
      </p:grpSp>
      <p:sp>
        <p:nvSpPr>
          <p:cNvPr id="19" name="文本框 30"/>
          <p:cNvSpPr txBox="1"/>
          <p:nvPr/>
        </p:nvSpPr>
        <p:spPr>
          <a:xfrm>
            <a:off x="4522516" y="3335207"/>
            <a:ext cx="826159" cy="395475"/>
          </a:xfrm>
          <a:prstGeom prst="rect">
            <a:avLst/>
          </a:prstGeom>
          <a:noFill/>
        </p:spPr>
        <p:txBody>
          <a:bodyPr wrap="none" lIns="0" tIns="0" rIns="0" bIns="0">
            <a:normAutofit/>
          </a:bodyPr>
          <a:p>
            <a:r>
              <a:rPr lang="en-US" altLang="zh-CN" sz="2400" b="1" dirty="0">
                <a:solidFill>
                  <a:schemeClr val="bg1"/>
                </a:solidFill>
                <a:effectLst>
                  <a:innerShdw blurRad="63500" dist="50800" dir="16200000">
                    <a:prstClr val="black">
                      <a:alpha val="50000"/>
                    </a:prstClr>
                  </a:innerShdw>
                </a:effectLst>
                <a:cs typeface="+mn-ea"/>
                <a:sym typeface="+mn-lt"/>
              </a:rPr>
              <a:t>94.7</a:t>
            </a:r>
            <a:r>
              <a:rPr lang="en-US" sz="2400" b="1" dirty="0">
                <a:solidFill>
                  <a:schemeClr val="bg1"/>
                </a:solidFill>
                <a:effectLst>
                  <a:innerShdw blurRad="63500" dist="50800" dir="16200000">
                    <a:prstClr val="black">
                      <a:alpha val="50000"/>
                    </a:prstClr>
                  </a:innerShdw>
                </a:effectLst>
                <a:cs typeface="+mn-ea"/>
                <a:sym typeface="+mn-lt"/>
              </a:rPr>
              <a:t>%</a:t>
            </a:r>
            <a:endParaRPr lang="en-US" sz="2400" b="1" dirty="0">
              <a:solidFill>
                <a:schemeClr val="bg1"/>
              </a:solidFill>
              <a:effectLst>
                <a:innerShdw blurRad="63500" dist="50800" dir="16200000">
                  <a:prstClr val="black">
                    <a:alpha val="50000"/>
                  </a:prstClr>
                </a:innerShdw>
              </a:effectLst>
              <a:cs typeface="+mn-ea"/>
              <a:sym typeface="+mn-lt"/>
            </a:endParaRPr>
          </a:p>
        </p:txBody>
      </p:sp>
      <p:grpSp>
        <p:nvGrpSpPr>
          <p:cNvPr id="20" name="组合 87"/>
          <p:cNvGrpSpPr/>
          <p:nvPr/>
        </p:nvGrpSpPr>
        <p:grpSpPr>
          <a:xfrm>
            <a:off x="6271260" y="2071370"/>
            <a:ext cx="1753870" cy="1748155"/>
            <a:chOff x="4472144" y="1545166"/>
            <a:chExt cx="1109974" cy="1203127"/>
          </a:xfrm>
          <a:solidFill>
            <a:srgbClr val="3498DB"/>
          </a:solidFill>
        </p:grpSpPr>
        <p:sp>
          <p:nvSpPr>
            <p:cNvPr id="22" name="矩形: 圆角 5"/>
            <p:cNvSpPr/>
            <p:nvPr/>
          </p:nvSpPr>
          <p:spPr>
            <a:xfrm>
              <a:off x="4554392" y="1844593"/>
              <a:ext cx="903700" cy="903700"/>
            </a:xfrm>
            <a:prstGeom prst="roundRect">
              <a:avLst>
                <a:gd name="adj" fmla="val 50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2400">
                <a:cs typeface="+mn-ea"/>
                <a:sym typeface="+mn-lt"/>
              </a:endParaRPr>
            </a:p>
          </p:txBody>
        </p:sp>
        <p:sp>
          <p:nvSpPr>
            <p:cNvPr id="24" name="矩形: 圆角 6"/>
            <p:cNvSpPr/>
            <p:nvPr/>
          </p:nvSpPr>
          <p:spPr>
            <a:xfrm>
              <a:off x="4472144" y="1545166"/>
              <a:ext cx="1109974" cy="1180272"/>
            </a:xfrm>
            <a:prstGeom prst="roundRect">
              <a:avLst>
                <a:gd name="adj" fmla="val 50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2400">
                <a:cs typeface="+mn-ea"/>
                <a:sym typeface="+mn-lt"/>
              </a:endParaRPr>
            </a:p>
          </p:txBody>
        </p:sp>
      </p:grpSp>
      <p:sp>
        <p:nvSpPr>
          <p:cNvPr id="25" name="文本框 31"/>
          <p:cNvSpPr txBox="1"/>
          <p:nvPr/>
        </p:nvSpPr>
        <p:spPr>
          <a:xfrm>
            <a:off x="6677135" y="3223763"/>
            <a:ext cx="1192621" cy="415499"/>
          </a:xfrm>
          <a:prstGeom prst="rect">
            <a:avLst/>
          </a:prstGeom>
          <a:noFill/>
        </p:spPr>
        <p:txBody>
          <a:bodyPr wrap="none" lIns="0" tIns="0" rIns="0" bIns="0">
            <a:normAutofit/>
          </a:bodyPr>
          <a:p>
            <a:r>
              <a:rPr lang="en-US" altLang="zh-CN" sz="2400" b="1" dirty="0">
                <a:solidFill>
                  <a:schemeClr val="bg1"/>
                </a:solidFill>
                <a:effectLst>
                  <a:outerShdw blurRad="50800" dist="38100" dir="5400000" algn="t" rotWithShape="0">
                    <a:prstClr val="black">
                      <a:alpha val="40000"/>
                    </a:prstClr>
                  </a:outerShdw>
                </a:effectLst>
                <a:cs typeface="+mn-ea"/>
                <a:sym typeface="+mn-lt"/>
              </a:rPr>
              <a:t>100</a:t>
            </a:r>
            <a:r>
              <a:rPr lang="en-US" sz="2400" b="1" dirty="0">
                <a:solidFill>
                  <a:schemeClr val="bg1"/>
                </a:solidFill>
                <a:effectLst>
                  <a:outerShdw blurRad="50800" dist="38100" dir="5400000" algn="t" rotWithShape="0">
                    <a:prstClr val="black">
                      <a:alpha val="40000"/>
                    </a:prstClr>
                  </a:outerShdw>
                </a:effectLst>
                <a:cs typeface="+mn-ea"/>
                <a:sym typeface="+mn-lt"/>
              </a:rPr>
              <a:t>%</a:t>
            </a:r>
            <a:endParaRPr lang="en-US" sz="2400" b="1" dirty="0">
              <a:solidFill>
                <a:schemeClr val="bg1"/>
              </a:solidFill>
              <a:effectLst>
                <a:outerShdw blurRad="50800" dist="38100" dir="5400000" algn="t" rotWithShape="0">
                  <a:prstClr val="black">
                    <a:alpha val="40000"/>
                  </a:prstClr>
                </a:outerShdw>
              </a:effectLst>
              <a:cs typeface="+mn-ea"/>
              <a:sym typeface="+mn-lt"/>
            </a:endParaRPr>
          </a:p>
        </p:txBody>
      </p:sp>
      <p:sp>
        <p:nvSpPr>
          <p:cNvPr id="26" name="文本框 32"/>
          <p:cNvSpPr txBox="1"/>
          <p:nvPr/>
        </p:nvSpPr>
        <p:spPr>
          <a:xfrm>
            <a:off x="7067459" y="5323912"/>
            <a:ext cx="684202" cy="406733"/>
          </a:xfrm>
          <a:prstGeom prst="rect">
            <a:avLst/>
          </a:prstGeom>
          <a:noFill/>
        </p:spPr>
        <p:txBody>
          <a:bodyPr wrap="none" lIns="0" tIns="0" rIns="0" bIns="0">
            <a:normAutofit/>
          </a:bodyPr>
          <a:p>
            <a:r>
              <a:rPr lang="en-US" altLang="zh-CN" sz="2400" b="1" dirty="0">
                <a:solidFill>
                  <a:schemeClr val="bg1"/>
                </a:solidFill>
                <a:effectLst>
                  <a:outerShdw blurRad="50800" dist="38100" dir="5400000" algn="t" rotWithShape="0">
                    <a:prstClr val="black">
                      <a:alpha val="40000"/>
                    </a:prstClr>
                  </a:outerShdw>
                </a:effectLst>
                <a:cs typeface="+mn-ea"/>
                <a:sym typeface="+mn-lt"/>
              </a:rPr>
              <a:t>95</a:t>
            </a:r>
            <a:r>
              <a:rPr lang="en-US" sz="2400" b="1" dirty="0">
                <a:solidFill>
                  <a:schemeClr val="bg1"/>
                </a:solidFill>
                <a:effectLst>
                  <a:outerShdw blurRad="50800" dist="38100" dir="5400000" algn="t" rotWithShape="0">
                    <a:prstClr val="black">
                      <a:alpha val="40000"/>
                    </a:prstClr>
                  </a:outerShdw>
                </a:effectLst>
                <a:cs typeface="+mn-ea"/>
                <a:sym typeface="+mn-lt"/>
              </a:rPr>
              <a:t>%</a:t>
            </a:r>
            <a:endParaRPr lang="en-US" sz="2400" b="1" dirty="0">
              <a:solidFill>
                <a:schemeClr val="bg1"/>
              </a:solidFill>
              <a:effectLst>
                <a:outerShdw blurRad="50800" dist="38100" dir="5400000" algn="t" rotWithShape="0">
                  <a:prstClr val="black">
                    <a:alpha val="40000"/>
                  </a:prstClr>
                </a:outerShdw>
              </a:effectLst>
              <a:cs typeface="+mn-ea"/>
              <a:sym typeface="+mn-lt"/>
            </a:endParaRPr>
          </a:p>
        </p:txBody>
      </p:sp>
      <p:sp>
        <p:nvSpPr>
          <p:cNvPr id="27" name="文本框 33"/>
          <p:cNvSpPr txBox="1"/>
          <p:nvPr/>
        </p:nvSpPr>
        <p:spPr>
          <a:xfrm>
            <a:off x="4712202" y="5137872"/>
            <a:ext cx="726524" cy="415499"/>
          </a:xfrm>
          <a:prstGeom prst="rect">
            <a:avLst/>
          </a:prstGeom>
          <a:noFill/>
        </p:spPr>
        <p:txBody>
          <a:bodyPr wrap="none" lIns="0" tIns="0" rIns="0" bIns="0">
            <a:normAutofit/>
          </a:bodyPr>
          <a:p>
            <a:r>
              <a:rPr lang="en-US" altLang="zh-CN" sz="2400" b="1" dirty="0">
                <a:solidFill>
                  <a:schemeClr val="bg1"/>
                </a:solidFill>
                <a:effectLst>
                  <a:outerShdw blurRad="50800" dist="38100" dir="5400000" algn="t" rotWithShape="0">
                    <a:prstClr val="black">
                      <a:alpha val="40000"/>
                    </a:prstClr>
                  </a:outerShdw>
                </a:effectLst>
                <a:cs typeface="+mn-ea"/>
                <a:sym typeface="+mn-lt"/>
              </a:rPr>
              <a:t>94</a:t>
            </a:r>
            <a:r>
              <a:rPr lang="en-US" sz="2400" b="1" dirty="0">
                <a:solidFill>
                  <a:schemeClr val="bg1"/>
                </a:solidFill>
                <a:effectLst>
                  <a:outerShdw blurRad="50800" dist="38100" dir="5400000" algn="t" rotWithShape="0">
                    <a:prstClr val="black">
                      <a:alpha val="40000"/>
                    </a:prstClr>
                  </a:outerShdw>
                </a:effectLst>
                <a:cs typeface="+mn-ea"/>
                <a:sym typeface="+mn-lt"/>
              </a:rPr>
              <a:t>%</a:t>
            </a:r>
            <a:endParaRPr lang="en-US" sz="2400" b="1" dirty="0">
              <a:solidFill>
                <a:schemeClr val="bg1"/>
              </a:solidFill>
              <a:effectLst>
                <a:outerShdw blurRad="50800" dist="38100" dir="5400000" algn="t" rotWithShape="0">
                  <a:prstClr val="black">
                    <a:alpha val="40000"/>
                  </a:prstClr>
                </a:outerShdw>
              </a:effectLst>
              <a:cs typeface="+mn-ea"/>
              <a:sym typeface="+mn-lt"/>
            </a:endParaRPr>
          </a:p>
        </p:txBody>
      </p:sp>
      <p:grpSp>
        <p:nvGrpSpPr>
          <p:cNvPr id="28" name="组合 69"/>
          <p:cNvGrpSpPr/>
          <p:nvPr/>
        </p:nvGrpSpPr>
        <p:grpSpPr>
          <a:xfrm>
            <a:off x="900541" y="2071681"/>
            <a:ext cx="3164056" cy="1645734"/>
            <a:chOff x="424556" y="1818121"/>
            <a:chExt cx="3164056" cy="1586495"/>
          </a:xfrm>
        </p:grpSpPr>
        <p:sp>
          <p:nvSpPr>
            <p:cNvPr id="29" name="矩形 28"/>
            <p:cNvSpPr/>
            <p:nvPr/>
          </p:nvSpPr>
          <p:spPr>
            <a:xfrm>
              <a:off x="1424248" y="1818121"/>
              <a:ext cx="1712430" cy="385969"/>
            </a:xfrm>
            <a:prstGeom prst="rect">
              <a:avLst/>
            </a:prstGeom>
          </p:spPr>
          <p:txBody>
            <a:bodyPr wrap="none" lIns="0" tIns="0" rIns="0" bIns="0" anchor="ctr" anchorCtr="0">
              <a:noAutofit/>
            </a:bodyPr>
            <a:p>
              <a:r>
                <a:rPr lang="zh-CN" altLang="en-US" sz="2000" b="1" dirty="0">
                  <a:solidFill>
                    <a:srgbClr val="0161A6"/>
                  </a:solidFill>
                  <a:latin typeface="微软雅黑" panose="020B0503020204020204" pitchFamily="34" charset="-122"/>
                  <a:ea typeface="微软雅黑" panose="020B0503020204020204" pitchFamily="34" charset="-122"/>
                  <a:cs typeface="微软雅黑" panose="020B0503020204020204" pitchFamily="34" charset="-122"/>
                  <a:sym typeface="+mn-lt"/>
                </a:rPr>
                <a:t>分级诊疗试点</a:t>
              </a:r>
              <a:endParaRPr lang="zh-CN" altLang="en-US" sz="2000" b="1" dirty="0">
                <a:solidFill>
                  <a:srgbClr val="0161A6"/>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30" name="矩形 29"/>
            <p:cNvSpPr/>
            <p:nvPr/>
          </p:nvSpPr>
          <p:spPr>
            <a:xfrm>
              <a:off x="424556" y="2387189"/>
              <a:ext cx="3164056" cy="1017427"/>
            </a:xfrm>
            <a:prstGeom prst="rect">
              <a:avLst/>
            </a:prstGeom>
          </p:spPr>
          <p:txBody>
            <a:bodyPr wrap="square" lIns="0" tIns="0" rIns="0" bIns="0">
              <a:noAutofit/>
            </a:bodyPr>
            <a:p>
              <a:pPr>
                <a:lnSpc>
                  <a:spcPct val="120000"/>
                </a:lnSpc>
              </a:pPr>
              <a:r>
                <a:rPr lang="zh-CN" altLang="en-US"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rPr>
                <a:t>分级诊疗试点扩大到</a:t>
              </a:r>
              <a:r>
                <a:rPr lang="en-US" altLang="zh-CN"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rPr>
                <a:t>12</a:t>
              </a:r>
              <a:r>
                <a:rPr lang="zh-CN" altLang="en-US" b="1" dirty="0">
                  <a:solidFill>
                    <a:srgbClr val="FF0000"/>
                  </a:solidFill>
                  <a:latin typeface="楷体_GB2312" panose="02010609030101010101" pitchFamily="49" charset="-122"/>
                  <a:ea typeface="楷体_GB2312" panose="02010609030101010101" pitchFamily="49" charset="-122"/>
                  <a:cs typeface="华文楷体" panose="02010600040101010101" charset="-122"/>
                  <a:sym typeface="+mn-lt"/>
                </a:rPr>
                <a:t>个盟</a:t>
              </a:r>
              <a:r>
                <a:rPr lang="zh-CN" altLang="en-US"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rPr>
                <a:t>市。</a:t>
              </a:r>
              <a:endParaRPr lang="zh-CN" altLang="en-US"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endParaRPr>
            </a:p>
          </p:txBody>
        </p:sp>
      </p:grpSp>
      <p:grpSp>
        <p:nvGrpSpPr>
          <p:cNvPr id="31" name="组合 20"/>
          <p:cNvGrpSpPr/>
          <p:nvPr/>
        </p:nvGrpSpPr>
        <p:grpSpPr>
          <a:xfrm>
            <a:off x="581621" y="4794058"/>
            <a:ext cx="3562694" cy="1094721"/>
            <a:chOff x="-82733" y="4967274"/>
            <a:chExt cx="3614141" cy="766340"/>
          </a:xfrm>
        </p:grpSpPr>
        <p:sp>
          <p:nvSpPr>
            <p:cNvPr id="32" name="矩形 31"/>
            <p:cNvSpPr/>
            <p:nvPr/>
          </p:nvSpPr>
          <p:spPr>
            <a:xfrm>
              <a:off x="1018999" y="4967274"/>
              <a:ext cx="1659415" cy="257099"/>
            </a:xfrm>
            <a:prstGeom prst="rect">
              <a:avLst/>
            </a:prstGeom>
          </p:spPr>
          <p:txBody>
            <a:bodyPr wrap="none" lIns="0" tIns="0" rIns="0" bIns="0" anchor="ctr" anchorCtr="0">
              <a:noAutofit/>
            </a:bodyPr>
            <a:p>
              <a:r>
                <a:rPr lang="zh-CN" altLang="en-US" sz="2000" b="1" dirty="0">
                  <a:solidFill>
                    <a:srgbClr val="0161A6"/>
                  </a:solidFill>
                  <a:latin typeface="微软雅黑" panose="020B0503020204020204" pitchFamily="34" charset="-122"/>
                  <a:ea typeface="微软雅黑" panose="020B0503020204020204" pitchFamily="34" charset="-122"/>
                  <a:cs typeface="微软雅黑" panose="020B0503020204020204" pitchFamily="34" charset="-122"/>
                  <a:sym typeface="+mn-lt"/>
                </a:rPr>
                <a:t>县域内就诊率</a:t>
              </a:r>
              <a:endParaRPr lang="zh-CN" altLang="en-US" sz="2000" b="1" dirty="0">
                <a:solidFill>
                  <a:srgbClr val="0161A6"/>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33" name="矩形 32"/>
            <p:cNvSpPr/>
            <p:nvPr/>
          </p:nvSpPr>
          <p:spPr>
            <a:xfrm>
              <a:off x="-82733" y="5333135"/>
              <a:ext cx="3614141" cy="400479"/>
            </a:xfrm>
            <a:prstGeom prst="rect">
              <a:avLst/>
            </a:prstGeom>
          </p:spPr>
          <p:txBody>
            <a:bodyPr wrap="square" lIns="0" tIns="0" rIns="0" bIns="0">
              <a:noAutofit/>
            </a:bodyPr>
            <a:p>
              <a:pPr algn="just">
                <a:lnSpc>
                  <a:spcPct val="120000"/>
                </a:lnSpc>
              </a:pPr>
              <a:r>
                <a:rPr lang="zh-CN" altLang="en-US"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rPr>
                <a:t>截至</a:t>
              </a:r>
              <a:r>
                <a:rPr lang="en-US" altLang="zh-CN"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rPr>
                <a:t>2020</a:t>
              </a:r>
              <a:r>
                <a:rPr lang="zh-CN" altLang="en-US"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rPr>
                <a:t>年，全区县域内就诊率达</a:t>
              </a:r>
              <a:r>
                <a:rPr lang="en-US" altLang="zh-CN"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rPr>
                <a:t>80</a:t>
              </a:r>
              <a:r>
                <a:rPr lang="en-US" altLang="zh-CN" b="1" dirty="0">
                  <a:solidFill>
                    <a:srgbClr val="FF0000"/>
                  </a:solidFill>
                  <a:latin typeface="楷体_GB2312" panose="02010609030101010101" pitchFamily="49" charset="-122"/>
                  <a:ea typeface="楷体_GB2312" panose="02010609030101010101" pitchFamily="49" charset="-122"/>
                  <a:cs typeface="华文楷体" panose="02010600040101010101" charset="-122"/>
                  <a:sym typeface="+mn-lt"/>
                </a:rPr>
                <a:t>%</a:t>
              </a:r>
              <a:r>
                <a:rPr lang="zh-CN" altLang="en-US" b="1" dirty="0">
                  <a:solidFill>
                    <a:srgbClr val="FF0000"/>
                  </a:solidFill>
                  <a:latin typeface="楷体_GB2312" panose="02010609030101010101" pitchFamily="49" charset="-122"/>
                  <a:ea typeface="楷体_GB2312" panose="02010609030101010101" pitchFamily="49" charset="-122"/>
                  <a:cs typeface="华文楷体" panose="02010600040101010101" charset="-122"/>
                  <a:sym typeface="+mn-lt"/>
                </a:rPr>
                <a:t>以上</a:t>
              </a:r>
              <a:r>
                <a:rPr lang="zh-CN" altLang="en-US"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rPr>
                <a:t>。</a:t>
              </a:r>
              <a:endParaRPr lang="zh-CN" altLang="en-US"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endParaRPr>
            </a:p>
          </p:txBody>
        </p:sp>
      </p:grpSp>
      <p:grpSp>
        <p:nvGrpSpPr>
          <p:cNvPr id="34" name="组合 40"/>
          <p:cNvGrpSpPr/>
          <p:nvPr/>
        </p:nvGrpSpPr>
        <p:grpSpPr>
          <a:xfrm>
            <a:off x="8182167" y="1913830"/>
            <a:ext cx="3699139" cy="1619113"/>
            <a:chOff x="8327266" y="1536583"/>
            <a:chExt cx="3005468" cy="1297204"/>
          </a:xfrm>
        </p:grpSpPr>
        <p:sp>
          <p:nvSpPr>
            <p:cNvPr id="35" name="矩形 34"/>
            <p:cNvSpPr/>
            <p:nvPr/>
          </p:nvSpPr>
          <p:spPr>
            <a:xfrm>
              <a:off x="8842886" y="1536583"/>
              <a:ext cx="1453285" cy="311723"/>
            </a:xfrm>
            <a:prstGeom prst="rect">
              <a:avLst/>
            </a:prstGeom>
          </p:spPr>
          <p:txBody>
            <a:bodyPr wrap="none" lIns="0" tIns="0" rIns="0" bIns="0" anchor="ctr" anchorCtr="0">
              <a:normAutofit/>
            </a:bodyPr>
            <a:p>
              <a:pPr algn="r"/>
              <a:r>
                <a:rPr lang="zh-CN" altLang="en-US" sz="2000" b="1" dirty="0">
                  <a:solidFill>
                    <a:srgbClr val="0161A6"/>
                  </a:solidFill>
                  <a:latin typeface="微软雅黑" panose="020B0503020204020204" pitchFamily="34" charset="-122"/>
                  <a:ea typeface="微软雅黑" panose="020B0503020204020204" pitchFamily="34" charset="-122"/>
                  <a:cs typeface="微软雅黑" panose="020B0503020204020204" pitchFamily="34" charset="-122"/>
                  <a:sym typeface="+mn-lt"/>
                </a:rPr>
                <a:t>医联体建设</a:t>
              </a:r>
              <a:endParaRPr lang="zh-CN" altLang="en-US" sz="2000" b="1" dirty="0">
                <a:solidFill>
                  <a:srgbClr val="0161A6"/>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36" name="矩形 35"/>
            <p:cNvSpPr/>
            <p:nvPr/>
          </p:nvSpPr>
          <p:spPr>
            <a:xfrm>
              <a:off x="8327266" y="2116021"/>
              <a:ext cx="3005468" cy="717766"/>
            </a:xfrm>
            <a:prstGeom prst="rect">
              <a:avLst/>
            </a:prstGeom>
          </p:spPr>
          <p:txBody>
            <a:bodyPr wrap="square" lIns="0" tIns="0" rIns="0" bIns="0" anchor="ctr" anchorCtr="0">
              <a:noAutofit/>
            </a:bodyPr>
            <a:p>
              <a:pPr algn="just">
                <a:lnSpc>
                  <a:spcPct val="120000"/>
                </a:lnSpc>
              </a:pPr>
              <a:r>
                <a:rPr b="1" dirty="0">
                  <a:latin typeface="楷体_GB2312" panose="02010609030101010101" pitchFamily="49" charset="-122"/>
                  <a:ea typeface="楷体_GB2312" panose="02010609030101010101" pitchFamily="49" charset="-122"/>
                  <a:cs typeface="华文楷体" panose="02010600040101010101" charset="-122"/>
                  <a:sym typeface="+mn-lt"/>
                </a:rPr>
                <a:t>开展城市医联体网格化建设试点，12个盟市的城区医疗集团共划分为46个网格，11个盟市80个旗县医共体共划分127个网格。</a:t>
              </a:r>
              <a:endParaRPr b="1" dirty="0">
                <a:latin typeface="楷体_GB2312" panose="02010609030101010101" pitchFamily="49" charset="-122"/>
                <a:ea typeface="楷体_GB2312" panose="02010609030101010101" pitchFamily="49" charset="-122"/>
                <a:cs typeface="华文楷体" panose="02010600040101010101" charset="-122"/>
                <a:sym typeface="+mn-lt"/>
              </a:endParaRPr>
            </a:p>
          </p:txBody>
        </p:sp>
      </p:grpSp>
      <p:grpSp>
        <p:nvGrpSpPr>
          <p:cNvPr id="37" name="组合 25"/>
          <p:cNvGrpSpPr/>
          <p:nvPr/>
        </p:nvGrpSpPr>
        <p:grpSpPr>
          <a:xfrm>
            <a:off x="8276148" y="4529981"/>
            <a:ext cx="3698876" cy="1487805"/>
            <a:chOff x="8871583" y="939688"/>
            <a:chExt cx="3411233" cy="1315561"/>
          </a:xfrm>
        </p:grpSpPr>
        <p:sp>
          <p:nvSpPr>
            <p:cNvPr id="38" name="矩形 37"/>
            <p:cNvSpPr/>
            <p:nvPr/>
          </p:nvSpPr>
          <p:spPr>
            <a:xfrm>
              <a:off x="9500082" y="939688"/>
              <a:ext cx="1563754" cy="245958"/>
            </a:xfrm>
            <a:prstGeom prst="rect">
              <a:avLst/>
            </a:prstGeom>
          </p:spPr>
          <p:txBody>
            <a:bodyPr wrap="none" lIns="0" tIns="0" rIns="0" bIns="0" anchor="ctr" anchorCtr="0">
              <a:noAutofit/>
            </a:bodyPr>
            <a:p>
              <a:pPr algn="r"/>
              <a:r>
                <a:rPr lang="zh-CN" altLang="en-US" sz="2000" b="1" dirty="0">
                  <a:solidFill>
                    <a:srgbClr val="0161A6"/>
                  </a:solidFill>
                  <a:latin typeface="微软雅黑" panose="020B0503020204020204" pitchFamily="34" charset="-122"/>
                  <a:ea typeface="微软雅黑" panose="020B0503020204020204" pitchFamily="34" charset="-122"/>
                  <a:cs typeface="微软雅黑" panose="020B0503020204020204" pitchFamily="34" charset="-122"/>
                  <a:sym typeface="+mn-lt"/>
                </a:rPr>
                <a:t>家庭医生签约服务</a:t>
              </a:r>
              <a:endParaRPr lang="zh-CN" altLang="en-US" sz="2000" b="1" dirty="0">
                <a:solidFill>
                  <a:srgbClr val="0161A6"/>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39" name="矩形 38"/>
            <p:cNvSpPr/>
            <p:nvPr/>
          </p:nvSpPr>
          <p:spPr>
            <a:xfrm>
              <a:off x="8871583" y="1278264"/>
              <a:ext cx="3411233" cy="976985"/>
            </a:xfrm>
            <a:prstGeom prst="rect">
              <a:avLst/>
            </a:prstGeom>
          </p:spPr>
          <p:txBody>
            <a:bodyPr wrap="square" lIns="0" tIns="0" rIns="0" bIns="0" anchor="ctr" anchorCtr="0">
              <a:noAutofit/>
            </a:bodyPr>
            <a:p>
              <a:pPr>
                <a:lnSpc>
                  <a:spcPct val="120000"/>
                </a:lnSpc>
              </a:pPr>
              <a:r>
                <a:rPr lang="zh-CN" altLang="zh-CN"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rPr>
                <a:t>全区开展家庭医生签约服务工作，整体签约率</a:t>
              </a:r>
              <a:r>
                <a:rPr lang="en-US" altLang="zh-CN" b="1" dirty="0">
                  <a:solidFill>
                    <a:srgbClr val="FF0000"/>
                  </a:solidFill>
                  <a:latin typeface="楷体_GB2312" panose="02010609030101010101" pitchFamily="49" charset="-122"/>
                  <a:ea typeface="楷体_GB2312" panose="02010609030101010101" pitchFamily="49" charset="-122"/>
                  <a:cs typeface="华文楷体" panose="02010600040101010101" charset="-122"/>
                </a:rPr>
                <a:t>60%</a:t>
              </a:r>
              <a:r>
                <a:rPr lang="zh-CN" altLang="zh-CN"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rPr>
                <a:t>、重点人群签约率达</a:t>
              </a:r>
              <a:r>
                <a:rPr lang="en-US" altLang="zh-CN"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rPr>
                <a:t>6</a:t>
              </a:r>
              <a:r>
                <a:rPr lang="en-US" altLang="zh-CN" b="1" dirty="0">
                  <a:solidFill>
                    <a:srgbClr val="FF0000"/>
                  </a:solidFill>
                  <a:latin typeface="楷体_GB2312" panose="02010609030101010101" pitchFamily="49" charset="-122"/>
                  <a:ea typeface="楷体_GB2312" panose="02010609030101010101" pitchFamily="49" charset="-122"/>
                  <a:cs typeface="华文楷体" panose="02010600040101010101" charset="-122"/>
                </a:rPr>
                <a:t>5%</a:t>
              </a:r>
              <a:r>
                <a:rPr lang="zh-CN" altLang="zh-CN"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rPr>
                <a:t>的目标 </a:t>
              </a:r>
              <a:r>
                <a:rPr lang="zh-CN" altLang="en-US"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rPr>
                <a:t>。</a:t>
              </a:r>
              <a:endParaRPr lang="zh-CN" altLang="en-US" b="1" dirty="0">
                <a:solidFill>
                  <a:schemeClr val="dk1">
                    <a:lumMod val="100000"/>
                  </a:schemeClr>
                </a:solidFill>
                <a:latin typeface="楷体_GB2312" panose="02010609030101010101" pitchFamily="49" charset="-122"/>
                <a:ea typeface="楷体_GB2312" panose="02010609030101010101" pitchFamily="49" charset="-122"/>
                <a:cs typeface="华文楷体" panose="02010600040101010101" charset="-122"/>
                <a:sym typeface="+mn-lt"/>
              </a:endParaRPr>
            </a:p>
          </p:txBody>
        </p:sp>
      </p:grpSp>
      <p:pic>
        <p:nvPicPr>
          <p:cNvPr id="43" name="图片 4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70500" y="1845449"/>
            <a:ext cx="943690" cy="622061"/>
          </a:xfrm>
          <a:prstGeom prst="rect">
            <a:avLst/>
          </a:prstGeom>
        </p:spPr>
      </p:pic>
      <p:pic>
        <p:nvPicPr>
          <p:cNvPr id="44" name="图片 4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37503" y="3889013"/>
            <a:ext cx="1144380" cy="1024220"/>
          </a:xfrm>
          <a:prstGeom prst="rect">
            <a:avLst/>
          </a:prstGeom>
        </p:spPr>
      </p:pic>
      <p:pic>
        <p:nvPicPr>
          <p:cNvPr id="45" name="图片 44"/>
          <p:cNvPicPr>
            <a:picLocks noChangeAspect="1"/>
          </p:cNvPicPr>
          <p:nvPr/>
        </p:nvPicPr>
        <p:blipFill rotWithShape="1">
          <a:blip r:embed="rId3">
            <a:extLst>
              <a:ext uri="{28A0092B-C50C-407E-A947-70E740481C1C}">
                <a14:useLocalDpi xmlns:a14="http://schemas.microsoft.com/office/drawing/2010/main" val="0"/>
              </a:ext>
            </a:extLst>
          </a:blip>
          <a:srcRect l="13718" t="1354" r="15341" b="19056"/>
          <a:stretch>
            <a:fillRect/>
          </a:stretch>
        </p:blipFill>
        <p:spPr>
          <a:xfrm>
            <a:off x="300855" y="4302647"/>
            <a:ext cx="1250511" cy="87826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p:nvPr/>
        </p:nvSpPr>
        <p:spPr>
          <a:xfrm>
            <a:off x="1288415" y="250825"/>
            <a:ext cx="10086340" cy="531495"/>
          </a:xfrm>
          <a:prstGeom prst="rect">
            <a:avLst/>
          </a:prstGeom>
        </p:spPr>
        <p:txBody>
          <a:bodyPr lIns="0" rIns="0"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itchFamily="2" charset="0"/>
                <a:cs typeface="Open Sans Light" panose="020B0306030504020204" pitchFamily="34" charset="0"/>
              </a:defRPr>
            </a:lvl1pPr>
          </a:lstStyle>
          <a:p>
            <a:pPr algn="l">
              <a:buClrTx/>
              <a:buSzTx/>
              <a:buFontTx/>
            </a:pP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分级诊疗体系</a:t>
            </a:r>
            <a:r>
              <a:rPr lang="zh-CN" altLang="en-US" sz="3600" b="1" spc="200" dirty="0">
                <a:solidFill>
                  <a:schemeClr val="tx1"/>
                </a:solidFill>
                <a:uFillTx/>
                <a:latin typeface="微软雅黑" panose="020B0503020204020204" pitchFamily="34" charset="-122"/>
                <a:ea typeface="微软雅黑" panose="020B0503020204020204" pitchFamily="34" charset="-122"/>
                <a:cs typeface="微软雅黑" panose="020B0503020204020204" pitchFamily="34" charset="-122"/>
                <a:sym typeface="+mn-lt"/>
              </a:rPr>
              <a:t>建设</a:t>
            </a:r>
            <a:r>
              <a:rPr lang="zh-CN" altLang="en-US" sz="3600" b="1" dirty="0" smtClean="0">
                <a:solidFill>
                  <a:srgbClr val="0054AB"/>
                </a:solidFill>
                <a:latin typeface="微软雅黑" panose="020B0503020204020204" pitchFamily="34" charset="-122"/>
                <a:ea typeface="微软雅黑" panose="020B0503020204020204" pitchFamily="34" charset="-122"/>
                <a:cs typeface="微软雅黑" panose="020B0503020204020204" pitchFamily="34" charset="-122"/>
                <a:sym typeface="+mn-ea"/>
              </a:rPr>
              <a:t>·工作现状</a:t>
            </a:r>
            <a:endParaRPr lang="zh-CN" altLang="en-US" sz="3600" b="1" dirty="0">
              <a:solidFill>
                <a:schemeClr val="tx1">
                  <a:lumMod val="75000"/>
                  <a:lumOff val="25000"/>
                </a:schemeClr>
              </a:solidFill>
              <a:latin typeface="+mn-lt"/>
              <a:ea typeface="+mn-ea"/>
              <a:cs typeface="+mn-ea"/>
              <a:sym typeface="+mn-ea"/>
            </a:endParaRPr>
          </a:p>
        </p:txBody>
      </p:sp>
      <p:sp>
        <p:nvSpPr>
          <p:cNvPr id="14" name="文本框 13"/>
          <p:cNvSpPr txBox="1"/>
          <p:nvPr/>
        </p:nvSpPr>
        <p:spPr>
          <a:xfrm>
            <a:off x="403860" y="1067435"/>
            <a:ext cx="4945380" cy="510565"/>
          </a:xfrm>
          <a:prstGeom prst="roundRect">
            <a:avLst/>
          </a:prstGeom>
          <a:solidFill>
            <a:srgbClr val="1F4E79"/>
          </a:solidFill>
          <a:ln w="9525">
            <a:noFill/>
          </a:ln>
          <a:effectLst>
            <a:outerShdw blurRad="63500" sx="102000" sy="102000" algn="ctr" rotWithShape="0">
              <a:prstClr val="black">
                <a:alpha val="40000"/>
              </a:prstClr>
            </a:outerShdw>
          </a:effectLst>
        </p:spPr>
        <p:txBody>
          <a:bodyPr wrap="square">
            <a:spAutoFit/>
          </a:bodyPr>
          <a:p>
            <a:pPr indent="0" algn="ctr">
              <a:buFont typeface="Wingdings" panose="05000000000000000000" charset="0"/>
              <a:buNone/>
            </a:pPr>
            <a:r>
              <a:rPr lang="zh-CN" altLang="en-US" sz="2400" b="1" dirty="0">
                <a:solidFill>
                  <a:schemeClr val="bg1"/>
                </a:solidFill>
                <a:latin typeface="微软雅黑" panose="020B0503020204020204" pitchFamily="34" charset="-122"/>
                <a:ea typeface="微软雅黑" panose="020B0503020204020204" pitchFamily="34" charset="-122"/>
                <a:sym typeface="+mn-ea"/>
              </a:rPr>
              <a:t>形成四种成熟的医联体建设模式</a:t>
            </a:r>
            <a:endParaRPr lang="zh-CN" altLang="en-US" sz="2400" b="1" spc="150" noProof="0" dirty="0">
              <a:solidFill>
                <a:schemeClr val="bg1"/>
              </a:solidFill>
              <a:latin typeface="微软雅黑" panose="020B0503020204020204" pitchFamily="34" charset="-122"/>
              <a:ea typeface="微软雅黑" panose="020B0503020204020204" pitchFamily="34" charset="-122"/>
              <a:sym typeface="+mn-ea"/>
            </a:endParaRPr>
          </a:p>
        </p:txBody>
      </p:sp>
      <p:grpSp>
        <p:nvGrpSpPr>
          <p:cNvPr id="128" name="组合 127"/>
          <p:cNvGrpSpPr/>
          <p:nvPr>
            <p:custDataLst>
              <p:tags r:id="rId1"/>
            </p:custDataLst>
          </p:nvPr>
        </p:nvGrpSpPr>
        <p:grpSpPr>
          <a:xfrm>
            <a:off x="705485" y="1894205"/>
            <a:ext cx="6390005" cy="4304030"/>
            <a:chOff x="1828799" y="32758"/>
            <a:chExt cx="9044247" cy="9044247"/>
          </a:xfrm>
        </p:grpSpPr>
        <p:sp>
          <p:nvSpPr>
            <p:cNvPr id="129" name="箭头: 十字 28"/>
            <p:cNvSpPr/>
            <p:nvPr>
              <p:custDataLst>
                <p:tags r:id="rId2"/>
              </p:custDataLst>
            </p:nvPr>
          </p:nvSpPr>
          <p:spPr>
            <a:xfrm>
              <a:off x="1828799" y="32758"/>
              <a:ext cx="9044247" cy="9044247"/>
            </a:xfrm>
            <a:prstGeom prst="quadArrow">
              <a:avLst>
                <a:gd name="adj1" fmla="val 2000"/>
                <a:gd name="adj2" fmla="val 4000"/>
                <a:gd name="adj3" fmla="val 5000"/>
              </a:avLst>
            </a:prstGeom>
            <a:solidFill>
              <a:srgbClr val="4D576B">
                <a:lumMod val="75000"/>
                <a:lumOff val="25000"/>
              </a:srgbClr>
            </a:solidFill>
          </p:spPr>
          <p:style>
            <a:lnRef idx="0">
              <a:srgbClr val="1F74AD">
                <a:hueOff val="0"/>
                <a:satOff val="0"/>
                <a:lumOff val="0"/>
                <a:alphaOff val="0"/>
              </a:srgbClr>
            </a:lnRef>
            <a:fillRef idx="1">
              <a:scrgbClr r="0" g="0" b="0"/>
            </a:fillRef>
            <a:effectRef idx="0">
              <a:srgbClr val="1F74AD">
                <a:tint val="40000"/>
                <a:hueOff val="0"/>
                <a:satOff val="0"/>
                <a:lumOff val="0"/>
                <a:alphaOff val="0"/>
              </a:srgbClr>
            </a:effectRef>
            <a:fontRef idx="minor">
              <a:srgbClr val="000000">
                <a:hueOff val="0"/>
                <a:satOff val="0"/>
                <a:lumOff val="0"/>
                <a:alphaOff val="0"/>
              </a:srgbClr>
            </a:fontRef>
          </p:style>
        </p:sp>
        <p:sp>
          <p:nvSpPr>
            <p:cNvPr id="130" name="任意多边形: 形状 29"/>
            <p:cNvSpPr/>
            <p:nvPr>
              <p:custDataLst>
                <p:tags r:id="rId3"/>
              </p:custDataLst>
            </p:nvPr>
          </p:nvSpPr>
          <p:spPr>
            <a:xfrm>
              <a:off x="2249439" y="620635"/>
              <a:ext cx="3617698" cy="3617698"/>
            </a:xfrm>
            <a:prstGeom prst="roundRect">
              <a:avLst/>
            </a:prstGeom>
            <a:effectLst>
              <a:outerShdw blurRad="63500" sx="102000" sy="102000" algn="ctr" rotWithShape="0">
                <a:prstClr val="black">
                  <a:alpha val="40000"/>
                </a:prstClr>
              </a:outerShdw>
            </a:effectLst>
          </p:spPr>
          <p:style>
            <a:lnRef idx="0">
              <a:sysClr val="window" lastClr="FFFFFF">
                <a:hueOff val="0"/>
                <a:satOff val="0"/>
                <a:lumOff val="0"/>
                <a:alphaOff val="0"/>
              </a:sysClr>
            </a:lnRef>
            <a:fillRef idx="1">
              <a:srgbClr val="1F74AD">
                <a:hueOff val="0"/>
                <a:satOff val="0"/>
                <a:lumOff val="0"/>
                <a:alphaOff val="0"/>
              </a:srgbClr>
            </a:fillRef>
            <a:effectRef idx="2">
              <a:srgbClr val="1F74AD">
                <a:hueOff val="0"/>
                <a:satOff val="0"/>
                <a:lumOff val="0"/>
                <a:alphaOff val="0"/>
              </a:srgbClr>
            </a:effectRef>
            <a:fontRef idx="minor">
              <a:sysClr val="window" lastClr="FFFFFF"/>
            </a:fontRef>
          </p:style>
          <p:txBody>
            <a:bodyPr spcFirstLastPara="0" vert="horz" wrap="square" lIns="56250" tIns="29250" rIns="56250" bIns="29250" numCol="1" spcCol="1270" anchor="ctr" anchorCtr="0">
              <a:normAutofit/>
              <a:sp3d extrusionH="28000" prstMaterial="matte"/>
            </a:bodyPr>
            <a:p>
              <a:pPr algn="ctr" defTabSz="1724025">
                <a:lnSpc>
                  <a:spcPct val="90000"/>
                </a:lnSpc>
                <a:spcAft>
                  <a:spcPct val="35000"/>
                </a:spcAft>
                <a:buClrTx/>
                <a:buSzTx/>
                <a:buFontTx/>
              </a:pPr>
              <a:r>
                <a:rPr lang="zh-CN" altLang="en-US" sz="2200" b="1" spc="300">
                  <a:solidFill>
                    <a:schemeClr val="bg1"/>
                  </a:solidFill>
                  <a:latin typeface="微软雅黑" panose="020B0503020204020204" pitchFamily="34" charset="-122"/>
                  <a:ea typeface="微软雅黑" panose="020B0503020204020204" pitchFamily="34" charset="-122"/>
                </a:rPr>
                <a:t>城市医疗集团</a:t>
              </a:r>
              <a:endParaRPr lang="zh-CN" altLang="en-US" sz="2200" b="1" spc="300">
                <a:solidFill>
                  <a:srgbClr val="1F74AD"/>
                </a:solidFill>
                <a:latin typeface="微软雅黑" panose="020B0503020204020204" pitchFamily="34" charset="-122"/>
                <a:ea typeface="微软雅黑" panose="020B0503020204020204" pitchFamily="34" charset="-122"/>
              </a:endParaRPr>
            </a:p>
          </p:txBody>
        </p:sp>
        <p:sp>
          <p:nvSpPr>
            <p:cNvPr id="131" name="任意多边形: 形状 30"/>
            <p:cNvSpPr/>
            <p:nvPr>
              <p:custDataLst>
                <p:tags r:id="rId4"/>
              </p:custDataLst>
            </p:nvPr>
          </p:nvSpPr>
          <p:spPr>
            <a:xfrm>
              <a:off x="6667471" y="620635"/>
              <a:ext cx="3617698" cy="3617698"/>
            </a:xfrm>
            <a:prstGeom prst="roundRect">
              <a:avLst/>
            </a:prstGeom>
            <a:solidFill>
              <a:srgbClr val="3498DB"/>
            </a:solidFill>
            <a:effectLst>
              <a:outerShdw blurRad="63500" sx="102000" sy="102000" algn="ctr" rotWithShape="0">
                <a:prstClr val="black">
                  <a:alpha val="40000"/>
                </a:prstClr>
              </a:outerShdw>
            </a:effectLst>
          </p:spPr>
          <p:style>
            <a:lnRef idx="0">
              <a:sysClr val="window" lastClr="FFFFFF">
                <a:hueOff val="0"/>
                <a:satOff val="0"/>
                <a:lumOff val="0"/>
                <a:alphaOff val="0"/>
              </a:sysClr>
            </a:lnRef>
            <a:fillRef idx="1">
              <a:scrgbClr r="0" g="0" b="0"/>
            </a:fillRef>
            <a:effectRef idx="2">
              <a:srgbClr val="1F74AD">
                <a:hueOff val="0"/>
                <a:satOff val="0"/>
                <a:lumOff val="0"/>
                <a:alphaOff val="0"/>
              </a:srgbClr>
            </a:effectRef>
            <a:fontRef idx="minor">
              <a:sysClr val="window" lastClr="FFFFFF"/>
            </a:fontRef>
          </p:style>
          <p:txBody>
            <a:bodyPr spcFirstLastPara="0" vert="horz" wrap="square" lIns="56250" tIns="29250" rIns="56250" bIns="29250" numCol="1" spcCol="1270" anchor="ctr" anchorCtr="0">
              <a:normAutofit/>
              <a:sp3d extrusionH="28000" prstMaterial="matte"/>
            </a:bodyPr>
            <a:p>
              <a:pPr algn="ctr" defTabSz="1724025">
                <a:lnSpc>
                  <a:spcPct val="120000"/>
                </a:lnSpc>
                <a:spcBef>
                  <a:spcPct val="0"/>
                </a:spcBef>
                <a:spcAft>
                  <a:spcPct val="35000"/>
                </a:spcAft>
              </a:pPr>
              <a:r>
                <a:rPr lang="zh-CN" altLang="en-US" sz="2200" b="1" spc="300">
                  <a:latin typeface="微软雅黑" panose="020B0503020204020204" pitchFamily="34" charset="-122"/>
                  <a:ea typeface="微软雅黑" panose="020B0503020204020204" pitchFamily="34" charset="-122"/>
                </a:rPr>
                <a:t>县域医共体</a:t>
              </a:r>
              <a:endParaRPr lang="zh-CN" altLang="en-US" sz="2200" b="1" spc="300">
                <a:latin typeface="微软雅黑" panose="020B0503020204020204" pitchFamily="34" charset="-122"/>
                <a:ea typeface="微软雅黑" panose="020B0503020204020204" pitchFamily="34" charset="-122"/>
              </a:endParaRPr>
            </a:p>
          </p:txBody>
        </p:sp>
        <p:sp>
          <p:nvSpPr>
            <p:cNvPr id="132" name="任意多边形: 形状 31"/>
            <p:cNvSpPr/>
            <p:nvPr>
              <p:custDataLst>
                <p:tags r:id="rId5"/>
              </p:custDataLst>
            </p:nvPr>
          </p:nvSpPr>
          <p:spPr>
            <a:xfrm>
              <a:off x="2330523" y="5119752"/>
              <a:ext cx="3617698" cy="3617698"/>
            </a:xfrm>
            <a:prstGeom prst="roundRect">
              <a:avLst/>
            </a:prstGeom>
            <a:solidFill>
              <a:srgbClr val="1AA3AA"/>
            </a:solidFill>
            <a:effectLst>
              <a:outerShdw blurRad="63500" sx="102000" sy="102000" algn="ctr" rotWithShape="0">
                <a:prstClr val="black">
                  <a:alpha val="40000"/>
                </a:prstClr>
              </a:outerShdw>
            </a:effectLst>
          </p:spPr>
          <p:style>
            <a:lnRef idx="0">
              <a:sysClr val="window" lastClr="FFFFFF">
                <a:hueOff val="0"/>
                <a:satOff val="0"/>
                <a:lumOff val="0"/>
                <a:alphaOff val="0"/>
              </a:sysClr>
            </a:lnRef>
            <a:fillRef idx="1">
              <a:scrgbClr r="0" g="0" b="0"/>
            </a:fillRef>
            <a:effectRef idx="2">
              <a:srgbClr val="1F74AD">
                <a:hueOff val="0"/>
                <a:satOff val="0"/>
                <a:lumOff val="0"/>
                <a:alphaOff val="0"/>
              </a:srgbClr>
            </a:effectRef>
            <a:fontRef idx="minor">
              <a:sysClr val="window" lastClr="FFFFFF"/>
            </a:fontRef>
          </p:style>
          <p:txBody>
            <a:bodyPr spcFirstLastPara="0" vert="horz" wrap="square" lIns="56250" tIns="29250" rIns="56250" bIns="29250" numCol="1" spcCol="1270" anchor="ctr" anchorCtr="0">
              <a:normAutofit/>
              <a:sp3d extrusionH="28000" prstMaterial="matte"/>
            </a:bodyPr>
            <a:p>
              <a:pPr algn="ctr" defTabSz="1724025">
                <a:lnSpc>
                  <a:spcPct val="90000"/>
                </a:lnSpc>
                <a:spcAft>
                  <a:spcPct val="35000"/>
                </a:spcAft>
                <a:buClrTx/>
                <a:buSzTx/>
                <a:buNone/>
              </a:pPr>
              <a:r>
                <a:rPr lang="zh-CN" altLang="en-US" sz="2200" b="1" spc="300">
                  <a:latin typeface="微软雅黑" panose="020B0503020204020204" pitchFamily="34" charset="-122"/>
                  <a:ea typeface="微软雅黑" panose="020B0503020204020204" pitchFamily="34" charset="-122"/>
                </a:rPr>
                <a:t>专科联盟</a:t>
              </a:r>
              <a:endParaRPr lang="zh-CN" altLang="en-US" sz="2200" b="1" spc="300">
                <a:latin typeface="微软雅黑" panose="020B0503020204020204" pitchFamily="34" charset="-122"/>
                <a:ea typeface="微软雅黑" panose="020B0503020204020204" pitchFamily="34" charset="-122"/>
              </a:endParaRPr>
            </a:p>
          </p:txBody>
        </p:sp>
        <p:sp>
          <p:nvSpPr>
            <p:cNvPr id="133" name="任意多边形: 形状 32"/>
            <p:cNvSpPr/>
            <p:nvPr>
              <p:custDataLst>
                <p:tags r:id="rId6"/>
              </p:custDataLst>
            </p:nvPr>
          </p:nvSpPr>
          <p:spPr>
            <a:xfrm>
              <a:off x="6611725" y="5119752"/>
              <a:ext cx="3617698" cy="3617698"/>
            </a:xfrm>
            <a:prstGeom prst="roundRect">
              <a:avLst/>
            </a:prstGeom>
            <a:solidFill>
              <a:srgbClr val="9BBB59"/>
            </a:solidFill>
            <a:effectLst>
              <a:outerShdw blurRad="63500" sx="102000" sy="102000" algn="ctr" rotWithShape="0">
                <a:prstClr val="black">
                  <a:alpha val="40000"/>
                </a:prstClr>
              </a:outerShdw>
            </a:effectLst>
          </p:spPr>
          <p:style>
            <a:lnRef idx="0">
              <a:sysClr val="window" lastClr="FFFFFF">
                <a:hueOff val="0"/>
                <a:satOff val="0"/>
                <a:lumOff val="0"/>
                <a:alphaOff val="0"/>
              </a:sysClr>
            </a:lnRef>
            <a:fillRef idx="1">
              <a:scrgbClr r="0" g="0" b="0"/>
            </a:fillRef>
            <a:effectRef idx="2">
              <a:srgbClr val="1F74AD">
                <a:hueOff val="0"/>
                <a:satOff val="0"/>
                <a:lumOff val="0"/>
                <a:alphaOff val="0"/>
              </a:srgbClr>
            </a:effectRef>
            <a:fontRef idx="minor">
              <a:sysClr val="window" lastClr="FFFFFF"/>
            </a:fontRef>
          </p:style>
          <p:txBody>
            <a:bodyPr spcFirstLastPara="0" vert="horz" wrap="square" lIns="56250" tIns="29250" rIns="56250" bIns="29250" numCol="1" spcCol="1270" anchor="ctr" anchorCtr="0">
              <a:normAutofit/>
              <a:sp3d extrusionH="28000" prstMaterial="matte"/>
            </a:bodyPr>
            <a:p>
              <a:pPr algn="ctr" defTabSz="1724025">
                <a:lnSpc>
                  <a:spcPct val="90000"/>
                </a:lnSpc>
                <a:spcBef>
                  <a:spcPct val="0"/>
                </a:spcBef>
                <a:spcAft>
                  <a:spcPct val="35000"/>
                </a:spcAft>
              </a:pPr>
              <a:r>
                <a:rPr lang="zh-CN" altLang="en-US" sz="2200" b="1" spc="300">
                  <a:latin typeface="微软雅黑" panose="020B0503020204020204" pitchFamily="34" charset="-122"/>
                  <a:ea typeface="微软雅黑" panose="020B0503020204020204" pitchFamily="34" charset="-122"/>
                </a:rPr>
                <a:t>远程医疗</a:t>
              </a:r>
              <a:endParaRPr lang="zh-CN" altLang="en-US" sz="2200" b="1" spc="300">
                <a:latin typeface="微软雅黑" panose="020B0503020204020204" pitchFamily="34" charset="-122"/>
                <a:ea typeface="微软雅黑" panose="020B0503020204020204" pitchFamily="34" charset="-122"/>
              </a:endParaRPr>
            </a:p>
            <a:p>
              <a:pPr algn="ctr" defTabSz="1724025">
                <a:lnSpc>
                  <a:spcPct val="90000"/>
                </a:lnSpc>
                <a:spcBef>
                  <a:spcPct val="0"/>
                </a:spcBef>
                <a:spcAft>
                  <a:spcPct val="35000"/>
                </a:spcAft>
              </a:pPr>
              <a:r>
                <a:rPr lang="zh-CN" altLang="en-US" sz="2200" b="1" spc="300">
                  <a:latin typeface="微软雅黑" panose="020B0503020204020204" pitchFamily="34" charset="-122"/>
                  <a:ea typeface="微软雅黑" panose="020B0503020204020204" pitchFamily="34" charset="-122"/>
                </a:rPr>
                <a:t>协作网</a:t>
              </a:r>
              <a:endParaRPr lang="zh-CN" altLang="en-US" sz="2200" b="1" spc="300">
                <a:latin typeface="微软雅黑" panose="020B0503020204020204" pitchFamily="34" charset="-122"/>
                <a:ea typeface="微软雅黑" panose="020B0503020204020204" pitchFamily="34" charset="-122"/>
              </a:endParaRPr>
            </a:p>
          </p:txBody>
        </p:sp>
      </p:grpSp>
      <p:grpSp>
        <p:nvGrpSpPr>
          <p:cNvPr id="134" name="组合 133"/>
          <p:cNvGrpSpPr/>
          <p:nvPr/>
        </p:nvGrpSpPr>
        <p:grpSpPr>
          <a:xfrm>
            <a:off x="7374255" y="1159510"/>
            <a:ext cx="4417060" cy="5158740"/>
            <a:chOff x="11271" y="1645"/>
            <a:chExt cx="6956" cy="8124"/>
          </a:xfrm>
        </p:grpSpPr>
        <p:grpSp>
          <p:nvGrpSpPr>
            <p:cNvPr id="135" name="组合 134"/>
            <p:cNvGrpSpPr/>
            <p:nvPr/>
          </p:nvGrpSpPr>
          <p:grpSpPr>
            <a:xfrm rot="0">
              <a:off x="11271" y="1645"/>
              <a:ext cx="6956" cy="2035"/>
              <a:chOff x="12858" y="2176"/>
              <a:chExt cx="6956" cy="2035"/>
            </a:xfrm>
          </p:grpSpPr>
          <p:sp>
            <p:nvSpPr>
              <p:cNvPr id="136" name="Oval 3"/>
              <p:cNvSpPr/>
              <p:nvPr>
                <p:custDataLst>
                  <p:tags r:id="rId7"/>
                </p:custDataLst>
              </p:nvPr>
            </p:nvSpPr>
            <p:spPr>
              <a:xfrm>
                <a:off x="12858" y="2341"/>
                <a:ext cx="902" cy="902"/>
              </a:xfrm>
              <a:prstGeom prst="ellipse">
                <a:avLst/>
              </a:prstGeom>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r>
                  <a:rPr lang="en-US" b="1" dirty="0">
                    <a:solidFill>
                      <a:srgbClr val="E7E6E6"/>
                    </a:solidFill>
                    <a:latin typeface="微软雅黑" panose="020B0503020204020204" pitchFamily="34" charset="-122"/>
                    <a:ea typeface="微软雅黑" panose="020B0503020204020204" pitchFamily="34" charset="-122"/>
                  </a:rPr>
                  <a:t>1</a:t>
                </a:r>
                <a:endParaRPr lang="en-US" b="1" dirty="0">
                  <a:solidFill>
                    <a:srgbClr val="E7E6E6"/>
                  </a:solidFill>
                  <a:latin typeface="微软雅黑" panose="020B0503020204020204" pitchFamily="34" charset="-122"/>
                  <a:ea typeface="微软雅黑" panose="020B0503020204020204" pitchFamily="34" charset="-122"/>
                </a:endParaRPr>
              </a:p>
            </p:txBody>
          </p:sp>
          <p:sp>
            <p:nvSpPr>
              <p:cNvPr id="137" name="文本框 136"/>
              <p:cNvSpPr txBox="1"/>
              <p:nvPr/>
            </p:nvSpPr>
            <p:spPr>
              <a:xfrm>
                <a:off x="13937" y="2747"/>
                <a:ext cx="5877" cy="1464"/>
              </a:xfrm>
              <a:prstGeom prst="rect">
                <a:avLst/>
              </a:prstGeom>
              <a:noFill/>
            </p:spPr>
            <p:txBody>
              <a:bodyPr wrap="square" rtlCol="0" anchor="t">
                <a:spAutoFit/>
              </a:bodyPr>
              <a:p>
                <a:pPr marL="285750" indent="-285750">
                  <a:lnSpc>
                    <a:spcPct val="130000"/>
                  </a:lnSpc>
                  <a:buFont typeface="Wingdings" panose="05000000000000000000" charset="0"/>
                  <a:buChar char="v"/>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实现优质医疗资源下沉和区域内资源共享</a:t>
                </a:r>
                <a:endParaRPr lang="en-US" altLang="zh-CN"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a:lnSpc>
                    <a:spcPct val="130000"/>
                  </a:lnSpc>
                </a:pPr>
                <a:r>
                  <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rPr>
                  <a:t>如：国家试点包头、鄂尔多斯、赤峰</a:t>
                </a:r>
                <a:endPar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a:lnSpc>
                    <a:spcPct val="130000"/>
                  </a:lnSpc>
                </a:pPr>
                <a:r>
                  <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rPr>
                  <a:t>今年将开展绩效考核工作</a:t>
                </a:r>
                <a:endPar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nvGrpSpPr>
              <p:cNvPr id="138" name="组合 137"/>
              <p:cNvGrpSpPr/>
              <p:nvPr/>
            </p:nvGrpSpPr>
            <p:grpSpPr>
              <a:xfrm>
                <a:off x="13937" y="2176"/>
                <a:ext cx="4135" cy="616"/>
                <a:chOff x="13937" y="2176"/>
                <a:chExt cx="4135" cy="616"/>
              </a:xfrm>
            </p:grpSpPr>
            <p:sp>
              <p:nvSpPr>
                <p:cNvPr id="139" name="文本框 138"/>
                <p:cNvSpPr txBox="1"/>
                <p:nvPr>
                  <p:custDataLst>
                    <p:tags r:id="rId8"/>
                  </p:custDataLst>
                </p:nvPr>
              </p:nvSpPr>
              <p:spPr>
                <a:xfrm>
                  <a:off x="13937" y="2176"/>
                  <a:ext cx="4135" cy="537"/>
                </a:xfrm>
                <a:prstGeom prst="rect">
                  <a:avLst/>
                </a:prstGeom>
                <a:noFill/>
              </p:spPr>
              <p:txBody>
                <a:bodyPr wrap="square" bIns="0" rtlCol="0" anchor="b" anchorCtr="0">
                  <a:normAutofit/>
                </a:bodyPr>
                <a:p>
                  <a:pPr algn="l">
                    <a:lnSpc>
                      <a:spcPct val="120000"/>
                    </a:lnSpc>
                    <a:buClrTx/>
                    <a:buSzTx/>
                    <a:buFontTx/>
                  </a:pPr>
                  <a:r>
                    <a:rPr lang="zh-CN" altLang="en-US" sz="1600" b="1" spc="150" dirty="0">
                      <a:solidFill>
                        <a:schemeClr val="tx1">
                          <a:lumMod val="85000"/>
                          <a:lumOff val="15000"/>
                        </a:schemeClr>
                      </a:solidFill>
                      <a:uFillTx/>
                      <a:latin typeface="微软雅黑" panose="020B0503020204020204" pitchFamily="34" charset="-122"/>
                      <a:ea typeface="微软雅黑" panose="020B0503020204020204" pitchFamily="34" charset="-122"/>
                    </a:rPr>
                    <a:t>城市医疗集团</a:t>
                  </a:r>
                  <a:endParaRPr lang="zh-CN" altLang="en-US" sz="1600" b="1" spc="15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cxnSp>
              <p:nvCxnSpPr>
                <p:cNvPr id="140" name="直接连接符 139"/>
                <p:cNvCxnSpPr/>
                <p:nvPr>
                  <p:custDataLst>
                    <p:tags r:id="rId9"/>
                  </p:custDataLst>
                </p:nvPr>
              </p:nvCxnSpPr>
              <p:spPr>
                <a:xfrm>
                  <a:off x="14087" y="2792"/>
                  <a:ext cx="2154" cy="0"/>
                </a:xfrm>
                <a:prstGeom prst="line">
                  <a:avLst/>
                </a:prstGeom>
                <a:ln w="12700">
                  <a:solidFill>
                    <a:schemeClr val="bg1">
                      <a:lumMod val="50000"/>
                    </a:schemeClr>
                  </a:solidFill>
                </a:ln>
              </p:spPr>
              <p:style>
                <a:lnRef idx="1">
                  <a:srgbClr val="E779A3"/>
                </a:lnRef>
                <a:fillRef idx="0">
                  <a:srgbClr val="E779A3"/>
                </a:fillRef>
                <a:effectRef idx="0">
                  <a:srgbClr val="E779A3"/>
                </a:effectRef>
                <a:fontRef idx="minor">
                  <a:srgbClr val="5F5F5F"/>
                </a:fontRef>
              </p:style>
            </p:cxnSp>
          </p:grpSp>
        </p:grpSp>
        <p:grpSp>
          <p:nvGrpSpPr>
            <p:cNvPr id="141" name="组合 140"/>
            <p:cNvGrpSpPr/>
            <p:nvPr/>
          </p:nvGrpSpPr>
          <p:grpSpPr>
            <a:xfrm rot="0">
              <a:off x="11271" y="3571"/>
              <a:ext cx="6951" cy="2080"/>
              <a:chOff x="11783" y="4670"/>
              <a:chExt cx="6951" cy="2080"/>
            </a:xfrm>
          </p:grpSpPr>
          <p:sp>
            <p:nvSpPr>
              <p:cNvPr id="142" name="文本框 141"/>
              <p:cNvSpPr txBox="1"/>
              <p:nvPr/>
            </p:nvSpPr>
            <p:spPr>
              <a:xfrm>
                <a:off x="12857" y="5286"/>
                <a:ext cx="5877" cy="1464"/>
              </a:xfrm>
              <a:prstGeom prst="rect">
                <a:avLst/>
              </a:prstGeom>
              <a:noFill/>
            </p:spPr>
            <p:txBody>
              <a:bodyPr wrap="square" rtlCol="0" anchor="t">
                <a:spAutoFit/>
              </a:bodyPr>
              <a:p>
                <a:pPr marL="285750" indent="-285750">
                  <a:lnSpc>
                    <a:spcPct val="130000"/>
                  </a:lnSpc>
                  <a:buFont typeface="Wingdings" panose="05000000000000000000" charset="0"/>
                  <a:buChar char="v"/>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实行县乡村一体化管理，构建三级联动的县域医疗服务体系</a:t>
                </a:r>
                <a:endPar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a:lnSpc>
                    <a:spcPct val="130000"/>
                  </a:lnSpc>
                </a:pPr>
                <a:r>
                  <a:rPr lang="en-US" altLang="zh-CN"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rPr>
                  <a:t>11</a:t>
                </a:r>
                <a:r>
                  <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rPr>
                  <a:t>家试点</a:t>
                </a:r>
                <a:endPar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143" name="Oval 15"/>
              <p:cNvSpPr/>
              <p:nvPr>
                <p:custDataLst>
                  <p:tags r:id="rId10"/>
                </p:custDataLst>
              </p:nvPr>
            </p:nvSpPr>
            <p:spPr>
              <a:xfrm>
                <a:off x="11783" y="4670"/>
                <a:ext cx="902" cy="902"/>
              </a:xfrm>
              <a:prstGeom prst="ellipse">
                <a:avLst/>
              </a:prstGeom>
              <a:solidFill>
                <a:srgbClr val="3498DB"/>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r>
                  <a:rPr lang="en-US" sz="1800" b="1" dirty="0">
                    <a:solidFill>
                      <a:srgbClr val="E7E6E6"/>
                    </a:solidFill>
                    <a:latin typeface="微软雅黑" panose="020B0503020204020204" pitchFamily="34" charset="-122"/>
                    <a:ea typeface="微软雅黑" panose="020B0503020204020204" pitchFamily="34" charset="-122"/>
                  </a:rPr>
                  <a:t>2</a:t>
                </a:r>
                <a:endParaRPr lang="en-US" altLang="zh-CN" sz="1780" dirty="0">
                  <a:solidFill>
                    <a:srgbClr val="E7E6E6"/>
                  </a:solidFill>
                  <a:latin typeface="Arial" panose="020B0604020202020204" pitchFamily="34" charset="0"/>
                  <a:ea typeface="微软雅黑" panose="020B0503020204020204" pitchFamily="34" charset="-122"/>
                </a:endParaRPr>
              </a:p>
            </p:txBody>
          </p:sp>
          <p:grpSp>
            <p:nvGrpSpPr>
              <p:cNvPr id="144" name="组合 143"/>
              <p:cNvGrpSpPr/>
              <p:nvPr/>
            </p:nvGrpSpPr>
            <p:grpSpPr>
              <a:xfrm>
                <a:off x="12937" y="4670"/>
                <a:ext cx="4135" cy="616"/>
                <a:chOff x="13907" y="2176"/>
                <a:chExt cx="4135" cy="616"/>
              </a:xfrm>
            </p:grpSpPr>
            <p:sp>
              <p:nvSpPr>
                <p:cNvPr id="145" name="文本框 144"/>
                <p:cNvSpPr txBox="1"/>
                <p:nvPr>
                  <p:custDataLst>
                    <p:tags r:id="rId11"/>
                  </p:custDataLst>
                </p:nvPr>
              </p:nvSpPr>
              <p:spPr>
                <a:xfrm>
                  <a:off x="13907" y="2176"/>
                  <a:ext cx="4135" cy="537"/>
                </a:xfrm>
                <a:prstGeom prst="rect">
                  <a:avLst/>
                </a:prstGeom>
                <a:noFill/>
              </p:spPr>
              <p:txBody>
                <a:bodyPr wrap="square" bIns="0" rtlCol="0" anchor="b" anchorCtr="0">
                  <a:normAutofit/>
                </a:bodyPr>
                <a:p>
                  <a:pPr algn="l">
                    <a:lnSpc>
                      <a:spcPct val="120000"/>
                    </a:lnSpc>
                    <a:buClrTx/>
                    <a:buSzTx/>
                    <a:buFontTx/>
                  </a:pPr>
                  <a:r>
                    <a:rPr lang="zh-CN" altLang="en-US" sz="1600" b="1" spc="150" dirty="0">
                      <a:solidFill>
                        <a:schemeClr val="tx1">
                          <a:lumMod val="85000"/>
                          <a:lumOff val="15000"/>
                        </a:schemeClr>
                      </a:solidFill>
                      <a:uFillTx/>
                      <a:latin typeface="微软雅黑" panose="020B0503020204020204" pitchFamily="34" charset="-122"/>
                      <a:ea typeface="微软雅黑" panose="020B0503020204020204" pitchFamily="34" charset="-122"/>
                    </a:rPr>
                    <a:t>县域医共体</a:t>
                  </a:r>
                  <a:endParaRPr lang="zh-CN" altLang="en-US" sz="1600" b="1" spc="15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cxnSp>
              <p:nvCxnSpPr>
                <p:cNvPr id="146" name="直接连接符 145"/>
                <p:cNvCxnSpPr/>
                <p:nvPr>
                  <p:custDataLst>
                    <p:tags r:id="rId12"/>
                  </p:custDataLst>
                </p:nvPr>
              </p:nvCxnSpPr>
              <p:spPr>
                <a:xfrm>
                  <a:off x="14040" y="2792"/>
                  <a:ext cx="1758" cy="0"/>
                </a:xfrm>
                <a:prstGeom prst="line">
                  <a:avLst/>
                </a:prstGeom>
                <a:ln w="12700">
                  <a:solidFill>
                    <a:schemeClr val="bg1">
                      <a:lumMod val="50000"/>
                    </a:schemeClr>
                  </a:solidFill>
                </a:ln>
              </p:spPr>
              <p:style>
                <a:lnRef idx="1">
                  <a:srgbClr val="E779A3"/>
                </a:lnRef>
                <a:fillRef idx="0">
                  <a:srgbClr val="E779A3"/>
                </a:fillRef>
                <a:effectRef idx="0">
                  <a:srgbClr val="E779A3"/>
                </a:effectRef>
                <a:fontRef idx="minor">
                  <a:srgbClr val="5F5F5F"/>
                </a:fontRef>
              </p:style>
            </p:cxnSp>
          </p:grpSp>
        </p:grpSp>
        <p:grpSp>
          <p:nvGrpSpPr>
            <p:cNvPr id="147" name="组合 146"/>
            <p:cNvGrpSpPr/>
            <p:nvPr/>
          </p:nvGrpSpPr>
          <p:grpSpPr>
            <a:xfrm rot="0">
              <a:off x="11271" y="5894"/>
              <a:ext cx="6951" cy="1615"/>
              <a:chOff x="11738" y="6776"/>
              <a:chExt cx="6951" cy="1615"/>
            </a:xfrm>
          </p:grpSpPr>
          <p:sp>
            <p:nvSpPr>
              <p:cNvPr id="148" name="文本框 147"/>
              <p:cNvSpPr txBox="1"/>
              <p:nvPr/>
            </p:nvSpPr>
            <p:spPr>
              <a:xfrm>
                <a:off x="12812" y="7367"/>
                <a:ext cx="5877" cy="1024"/>
              </a:xfrm>
              <a:prstGeom prst="rect">
                <a:avLst/>
              </a:prstGeom>
              <a:noFill/>
            </p:spPr>
            <p:txBody>
              <a:bodyPr wrap="square" rtlCol="0" anchor="t">
                <a:spAutoFit/>
              </a:bodyPr>
              <a:p>
                <a:pPr marL="285750" indent="-285750">
                  <a:lnSpc>
                    <a:spcPct val="130000"/>
                  </a:lnSpc>
                  <a:buFont typeface="Wingdings" panose="05000000000000000000" charset="0"/>
                  <a:buChar char="v"/>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有效补齐薄弱学科短板</a:t>
                </a:r>
                <a:endPar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a:lnSpc>
                    <a:spcPct val="130000"/>
                  </a:lnSpc>
                </a:pPr>
                <a:r>
                  <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rPr>
                  <a:t>如： 胸痛中心、卒中中心</a:t>
                </a:r>
                <a:endPar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149" name="Oval 12"/>
              <p:cNvSpPr/>
              <p:nvPr>
                <p:custDataLst>
                  <p:tags r:id="rId13"/>
                </p:custDataLst>
              </p:nvPr>
            </p:nvSpPr>
            <p:spPr>
              <a:xfrm>
                <a:off x="11738" y="6836"/>
                <a:ext cx="902" cy="902"/>
              </a:xfrm>
              <a:prstGeom prst="ellipse">
                <a:avLst/>
              </a:prstGeom>
              <a:solidFill>
                <a:srgbClr val="1AA3AA"/>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r>
                  <a:rPr lang="en-US" sz="1800" b="1" dirty="0">
                    <a:solidFill>
                      <a:srgbClr val="E7E6E6"/>
                    </a:solidFill>
                    <a:latin typeface="微软雅黑" panose="020B0503020204020204" pitchFamily="34" charset="-122"/>
                    <a:ea typeface="微软雅黑" panose="020B0503020204020204" pitchFamily="34" charset="-122"/>
                  </a:rPr>
                  <a:t>3</a:t>
                </a:r>
                <a:endParaRPr lang="en-US" altLang="zh-CN" sz="1780" dirty="0">
                  <a:solidFill>
                    <a:srgbClr val="E7E6E6"/>
                  </a:solidFill>
                  <a:latin typeface="Arial" panose="020B0604020202020204" pitchFamily="34" charset="0"/>
                  <a:ea typeface="微软雅黑" panose="020B0503020204020204" pitchFamily="34" charset="-122"/>
                </a:endParaRPr>
              </a:p>
            </p:txBody>
          </p:sp>
          <p:grpSp>
            <p:nvGrpSpPr>
              <p:cNvPr id="150" name="组合 149"/>
              <p:cNvGrpSpPr/>
              <p:nvPr/>
            </p:nvGrpSpPr>
            <p:grpSpPr>
              <a:xfrm>
                <a:off x="12858" y="6776"/>
                <a:ext cx="4135" cy="591"/>
                <a:chOff x="13937" y="2176"/>
                <a:chExt cx="4135" cy="591"/>
              </a:xfrm>
            </p:grpSpPr>
            <p:sp>
              <p:nvSpPr>
                <p:cNvPr id="151" name="文本框 150"/>
                <p:cNvSpPr txBox="1"/>
                <p:nvPr>
                  <p:custDataLst>
                    <p:tags r:id="rId14"/>
                  </p:custDataLst>
                </p:nvPr>
              </p:nvSpPr>
              <p:spPr>
                <a:xfrm>
                  <a:off x="13937" y="2176"/>
                  <a:ext cx="4135" cy="537"/>
                </a:xfrm>
                <a:prstGeom prst="rect">
                  <a:avLst/>
                </a:prstGeom>
                <a:noFill/>
              </p:spPr>
              <p:txBody>
                <a:bodyPr wrap="square" bIns="0" rtlCol="0" anchor="b" anchorCtr="0">
                  <a:normAutofit/>
                </a:bodyPr>
                <a:p>
                  <a:pPr algn="l">
                    <a:lnSpc>
                      <a:spcPct val="120000"/>
                    </a:lnSpc>
                    <a:buClrTx/>
                    <a:buSzTx/>
                    <a:buFontTx/>
                  </a:pPr>
                  <a:r>
                    <a:rPr lang="zh-CN" altLang="en-US" sz="1600" b="1" spc="150" dirty="0">
                      <a:solidFill>
                        <a:schemeClr val="tx1">
                          <a:lumMod val="85000"/>
                          <a:lumOff val="15000"/>
                        </a:schemeClr>
                      </a:solidFill>
                      <a:uFillTx/>
                      <a:latin typeface="微软雅黑" panose="020B0503020204020204" pitchFamily="34" charset="-122"/>
                      <a:ea typeface="微软雅黑" panose="020B0503020204020204" pitchFamily="34" charset="-122"/>
                    </a:rPr>
                    <a:t>专科联盟</a:t>
                  </a:r>
                  <a:endParaRPr lang="zh-CN" altLang="en-US" sz="1600" b="1" spc="15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cxnSp>
              <p:nvCxnSpPr>
                <p:cNvPr id="152" name="直接连接符 151"/>
                <p:cNvCxnSpPr/>
                <p:nvPr>
                  <p:custDataLst>
                    <p:tags r:id="rId15"/>
                  </p:custDataLst>
                </p:nvPr>
              </p:nvCxnSpPr>
              <p:spPr>
                <a:xfrm>
                  <a:off x="14046" y="2767"/>
                  <a:ext cx="1531" cy="0"/>
                </a:xfrm>
                <a:prstGeom prst="line">
                  <a:avLst/>
                </a:prstGeom>
                <a:ln w="12700">
                  <a:solidFill>
                    <a:schemeClr val="bg1">
                      <a:lumMod val="50000"/>
                    </a:schemeClr>
                  </a:solidFill>
                </a:ln>
              </p:spPr>
              <p:style>
                <a:lnRef idx="1">
                  <a:srgbClr val="E779A3"/>
                </a:lnRef>
                <a:fillRef idx="0">
                  <a:srgbClr val="E779A3"/>
                </a:fillRef>
                <a:effectRef idx="0">
                  <a:srgbClr val="E779A3"/>
                </a:effectRef>
                <a:fontRef idx="minor">
                  <a:srgbClr val="5F5F5F"/>
                </a:fontRef>
              </p:style>
            </p:cxnSp>
          </p:grpSp>
        </p:grpSp>
        <p:grpSp>
          <p:nvGrpSpPr>
            <p:cNvPr id="153" name="组合 152"/>
            <p:cNvGrpSpPr/>
            <p:nvPr/>
          </p:nvGrpSpPr>
          <p:grpSpPr>
            <a:xfrm rot="0">
              <a:off x="11271" y="8118"/>
              <a:ext cx="6889" cy="1651"/>
              <a:chOff x="11791" y="8709"/>
              <a:chExt cx="6889" cy="1651"/>
            </a:xfrm>
          </p:grpSpPr>
          <p:sp>
            <p:nvSpPr>
              <p:cNvPr id="154" name="文本框 153"/>
              <p:cNvSpPr txBox="1"/>
              <p:nvPr/>
            </p:nvSpPr>
            <p:spPr>
              <a:xfrm>
                <a:off x="12803" y="9336"/>
                <a:ext cx="5877" cy="1024"/>
              </a:xfrm>
              <a:prstGeom prst="rect">
                <a:avLst/>
              </a:prstGeom>
              <a:noFill/>
            </p:spPr>
            <p:txBody>
              <a:bodyPr wrap="square" rtlCol="0" anchor="t">
                <a:spAutoFit/>
              </a:bodyPr>
              <a:p>
                <a:pPr marL="285750" indent="-285750">
                  <a:lnSpc>
                    <a:spcPct val="130000"/>
                  </a:lnSpc>
                  <a:buFont typeface="Wingdings" panose="05000000000000000000" charset="0"/>
                  <a:buChar char="v"/>
                </a:pPr>
                <a:r>
                  <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rPr>
                  <a:t>覆盖范围进一步扩大，促进基层能力提升</a:t>
                </a:r>
                <a:endParaRPr lang="zh-CN" altLang="en-US" sz="1400" b="1" dirty="0" smtClean="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sym typeface="+mn-lt"/>
                </a:endParaRPr>
              </a:p>
              <a:p>
                <a:pPr>
                  <a:lnSpc>
                    <a:spcPct val="130000"/>
                  </a:lnSpc>
                </a:pPr>
                <a:r>
                  <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rPr>
                  <a:t>如：自治区人民医院远程医疗中心</a:t>
                </a:r>
                <a:endParaRPr lang="zh-CN" altLang="en-US" sz="1400" dirty="0" smtClean="0">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sp>
            <p:nvSpPr>
              <p:cNvPr id="155" name="Oval 9"/>
              <p:cNvSpPr/>
              <p:nvPr>
                <p:custDataLst>
                  <p:tags r:id="rId16"/>
                </p:custDataLst>
              </p:nvPr>
            </p:nvSpPr>
            <p:spPr>
              <a:xfrm>
                <a:off x="11791" y="8829"/>
                <a:ext cx="902" cy="902"/>
              </a:xfrm>
              <a:prstGeom prst="ellipse">
                <a:avLst/>
              </a:prstGeom>
              <a:solidFill>
                <a:srgbClr val="9BBB59"/>
              </a:solidFill>
              <a:ln>
                <a:noFill/>
              </a:ln>
            </p:spPr>
            <p:style>
              <a:lnRef idx="2">
                <a:srgbClr val="1F74AD">
                  <a:shade val="50000"/>
                </a:srgbClr>
              </a:lnRef>
              <a:fillRef idx="1">
                <a:srgbClr val="1F74AD"/>
              </a:fillRef>
              <a:effectRef idx="0">
                <a:srgbClr val="1F74AD"/>
              </a:effectRef>
              <a:fontRef idx="minor">
                <a:sysClr val="window" lastClr="FFFFFF"/>
              </a:fontRef>
            </p:style>
            <p:txBody>
              <a:bodyPr rtlCol="0" anchor="ctr"/>
              <a:p>
                <a:pPr algn="ctr"/>
                <a:r>
                  <a:rPr lang="en-US" sz="1800" b="1" dirty="0">
                    <a:solidFill>
                      <a:srgbClr val="E7E6E6"/>
                    </a:solidFill>
                    <a:latin typeface="微软雅黑" panose="020B0503020204020204" pitchFamily="34" charset="-122"/>
                    <a:ea typeface="微软雅黑" panose="020B0503020204020204" pitchFamily="34" charset="-122"/>
                  </a:rPr>
                  <a:t>4</a:t>
                </a:r>
                <a:endParaRPr lang="en-US" altLang="zh-CN" sz="1780" dirty="0">
                  <a:solidFill>
                    <a:srgbClr val="E7E6E6"/>
                  </a:solidFill>
                  <a:latin typeface="Arial" panose="020B0604020202020204" pitchFamily="34" charset="0"/>
                  <a:ea typeface="微软雅黑" panose="020B0503020204020204" pitchFamily="34" charset="-122"/>
                </a:endParaRPr>
              </a:p>
            </p:txBody>
          </p:sp>
          <p:grpSp>
            <p:nvGrpSpPr>
              <p:cNvPr id="156" name="组合 155"/>
              <p:cNvGrpSpPr/>
              <p:nvPr/>
            </p:nvGrpSpPr>
            <p:grpSpPr>
              <a:xfrm>
                <a:off x="12858" y="8709"/>
                <a:ext cx="4135" cy="616"/>
                <a:chOff x="13937" y="2176"/>
                <a:chExt cx="4135" cy="616"/>
              </a:xfrm>
            </p:grpSpPr>
            <p:sp>
              <p:nvSpPr>
                <p:cNvPr id="157" name="文本框 156"/>
                <p:cNvSpPr txBox="1"/>
                <p:nvPr>
                  <p:custDataLst>
                    <p:tags r:id="rId17"/>
                  </p:custDataLst>
                </p:nvPr>
              </p:nvSpPr>
              <p:spPr>
                <a:xfrm>
                  <a:off x="13937" y="2176"/>
                  <a:ext cx="4135" cy="537"/>
                </a:xfrm>
                <a:prstGeom prst="rect">
                  <a:avLst/>
                </a:prstGeom>
                <a:noFill/>
              </p:spPr>
              <p:txBody>
                <a:bodyPr wrap="square" bIns="0" rtlCol="0" anchor="b" anchorCtr="0">
                  <a:normAutofit/>
                </a:bodyPr>
                <a:p>
                  <a:pPr algn="l">
                    <a:lnSpc>
                      <a:spcPct val="120000"/>
                    </a:lnSpc>
                    <a:buClrTx/>
                    <a:buSzTx/>
                    <a:buFontTx/>
                  </a:pPr>
                  <a:r>
                    <a:rPr lang="zh-CN" altLang="en-US" sz="1600" b="1" spc="150" dirty="0">
                      <a:solidFill>
                        <a:schemeClr val="tx1">
                          <a:lumMod val="85000"/>
                          <a:lumOff val="15000"/>
                        </a:schemeClr>
                      </a:solidFill>
                      <a:uFillTx/>
                      <a:latin typeface="微软雅黑" panose="020B0503020204020204" pitchFamily="34" charset="-122"/>
                      <a:ea typeface="微软雅黑" panose="020B0503020204020204" pitchFamily="34" charset="-122"/>
                    </a:rPr>
                    <a:t>远程医疗协作网</a:t>
                  </a:r>
                  <a:endParaRPr lang="zh-CN" altLang="en-US" sz="1600" b="1" spc="150" dirty="0">
                    <a:solidFill>
                      <a:schemeClr val="tx1">
                        <a:lumMod val="85000"/>
                        <a:lumOff val="15000"/>
                      </a:schemeClr>
                    </a:solidFill>
                    <a:uFillTx/>
                    <a:latin typeface="微软雅黑" panose="020B0503020204020204" pitchFamily="34" charset="-122"/>
                    <a:ea typeface="微软雅黑" panose="020B0503020204020204" pitchFamily="34" charset="-122"/>
                  </a:endParaRPr>
                </a:p>
              </p:txBody>
            </p:sp>
            <p:cxnSp>
              <p:nvCxnSpPr>
                <p:cNvPr id="158" name="直接连接符 157"/>
                <p:cNvCxnSpPr/>
                <p:nvPr>
                  <p:custDataLst>
                    <p:tags r:id="rId18"/>
                  </p:custDataLst>
                </p:nvPr>
              </p:nvCxnSpPr>
              <p:spPr>
                <a:xfrm>
                  <a:off x="14087" y="2792"/>
                  <a:ext cx="2438" cy="0"/>
                </a:xfrm>
                <a:prstGeom prst="line">
                  <a:avLst/>
                </a:prstGeom>
                <a:ln w="12700">
                  <a:solidFill>
                    <a:schemeClr val="bg1">
                      <a:lumMod val="50000"/>
                    </a:schemeClr>
                  </a:solidFill>
                </a:ln>
              </p:spPr>
              <p:style>
                <a:lnRef idx="1">
                  <a:srgbClr val="E779A3"/>
                </a:lnRef>
                <a:fillRef idx="0">
                  <a:srgbClr val="E779A3"/>
                </a:fillRef>
                <a:effectRef idx="0">
                  <a:srgbClr val="E779A3"/>
                </a:effectRef>
                <a:fontRef idx="minor">
                  <a:srgbClr val="5F5F5F"/>
                </a:fontRef>
              </p:style>
            </p:cxnSp>
          </p:grpSp>
        </p:grpSp>
      </p:grpSp>
    </p:spTree>
  </p:cSld>
  <p:clrMapOvr>
    <a:masterClrMapping/>
  </p:clrMapOvr>
  <mc:AlternateContent xmlns:mc="http://schemas.openxmlformats.org/markup-compatibility/2006">
    <mc:Choice xmlns:p14="http://schemas.microsoft.com/office/powerpoint/2010/main" Requires="p14">
      <p:transition spd="slow" p14:dur="1250" advTm="3000"/>
    </mc:Choice>
    <mc:Fallback>
      <p:transition spd="slow" advTm="3000"/>
    </mc:Fallback>
  </mc:AlternateContent>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01.xml><?xml version="1.0" encoding="utf-8"?>
<p:tagLst xmlns:p="http://schemas.openxmlformats.org/presentationml/2006/main">
  <p:tag name="KSO_WM_UNIT_ISCONTENTSTITLE" val="0"/>
  <p:tag name="KSO_WM_UNIT_NOCLEAR" val="0"/>
  <p:tag name="KSO_WM_UNIT_VALUE" val="15"/>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diagram20200180_3*m_h_a*1_1_1"/>
  <p:tag name="KSO_WM_TEMPLATE_CATEGORY" val="diagram"/>
  <p:tag name="KSO_WM_TEMPLATE_INDEX" val="20200180"/>
  <p:tag name="KSO_WM_UNIT_LAYERLEVEL" val="1_1_1"/>
  <p:tag name="KSO_WM_TAG_VERSION" val="1.0"/>
  <p:tag name="KSO_WM_BEAUTIFY_FLAG" val="#wm#"/>
  <p:tag name="KSO_WM_UNIT_PRESET_TEXT" val="单击此处添加标题"/>
  <p:tag name="KSO_WM_UNIT_TEXT_FILL_FORE_SCHEMECOLOR_INDEX" val="13"/>
  <p:tag name="KSO_WM_UNIT_TEXT_FILL_TYPE" val="1"/>
</p:tagLst>
</file>

<file path=ppt/tags/tag102.xml><?xml version="1.0" encoding="utf-8"?>
<p:tagLst xmlns:p="http://schemas.openxmlformats.org/presentationml/2006/main">
  <p:tag name="KSO_WM_BEAUTIFY_FLAG" val="#wm#"/>
  <p:tag name="KSO_WM_TEMPLATE_CATEGORY" val="custom"/>
  <p:tag name="KSO_WM_TEMPLATE_INDEX" val="20186697"/>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0_3*m_i*1_1"/>
  <p:tag name="KSO_WM_TEMPLATE_CATEGORY" val="diagram"/>
  <p:tag name="KSO_WM_TEMPLATE_INDEX" val="20200180"/>
  <p:tag name="KSO_WM_UNIT_LAYERLEVEL" val="1_1"/>
  <p:tag name="KSO_WM_TAG_VERSION" val="1.0"/>
  <p:tag name="KSO_WM_BEAUTIFY_FLAG" val="#wm#"/>
  <p:tag name="KSO_WM_UNIT_LINE_FORE_SCHEMECOLOR_INDEX" val="14"/>
  <p:tag name="KSO_WM_UNIT_LINE_FILL_TYPE"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0_3*m_h_i*1_3_3"/>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06.xml><?xml version="1.0" encoding="utf-8"?>
<p:tagLst xmlns:p="http://schemas.openxmlformats.org/presentationml/2006/main">
  <p:tag name="KSO_WM_UNIT_NOCLEAR" val="0"/>
  <p:tag name="KSO_WM_UNIT_VALUE" val="46"/>
  <p:tag name="KSO_WM_UNIT_HIGHLIGHT" val="0"/>
  <p:tag name="KSO_WM_UNIT_COMPATIBLE" val="0"/>
  <p:tag name="KSO_WM_UNIT_DIAGRAM_ISNUMVISUAL" val="0"/>
  <p:tag name="KSO_WM_UNIT_DIAGRAM_ISREFERUNIT" val="0"/>
  <p:tag name="KSO_WM_DIAGRAM_GROUP_CODE" val="m1-1"/>
  <p:tag name="KSO_WM_UNIT_TYPE" val="m_h_h_f"/>
  <p:tag name="KSO_WM_UNIT_INDEX" val="1_3_1_1"/>
  <p:tag name="KSO_WM_UNIT_ID" val="diagram20200180_3*m_h_h_f*1_3_1_1"/>
  <p:tag name="KSO_WM_TEMPLATE_CATEGORY" val="diagram"/>
  <p:tag name="KSO_WM_TEMPLATE_INDEX" val="20200180"/>
  <p:tag name="KSO_WM_UNIT_LAYERLEVEL" val="1_1_1_1"/>
  <p:tag name="KSO_WM_TAG_VERSION" val="1.0"/>
  <p:tag name="KSO_WM_BEAUTIFY_FLAG" val="#wm#"/>
  <p:tag name="KSO_WM_UNIT_PRESET_TEXT" val="单击此处添加文本具体内容，简明扼要的阐述您的观点。"/>
  <p:tag name="KSO_WM_UNIT_TEXT_FILL_FORE_SCHEMECOLOR_INDEX" val="14"/>
  <p:tag name="KSO_WM_UNIT_TEXT_FILL_TYPE" val="1"/>
</p:tagLst>
</file>

<file path=ppt/tags/tag107.xml><?xml version="1.0" encoding="utf-8"?>
<p:tagLst xmlns:p="http://schemas.openxmlformats.org/presentationml/2006/main">
  <p:tag name="KSO_WM_UNIT_ISCONTENTSTITLE" val="0"/>
  <p:tag name="KSO_WM_UNIT_NOCLEAR" val="0"/>
  <p:tag name="KSO_WM_UNIT_VALUE" val="15"/>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diagram20200180_3*m_h_a*1_1_1"/>
  <p:tag name="KSO_WM_TEMPLATE_CATEGORY" val="diagram"/>
  <p:tag name="KSO_WM_TEMPLATE_INDEX" val="20200180"/>
  <p:tag name="KSO_WM_UNIT_LAYERLEVEL" val="1_1_1"/>
  <p:tag name="KSO_WM_TAG_VERSION" val="1.0"/>
  <p:tag name="KSO_WM_BEAUTIFY_FLAG" val="#wm#"/>
  <p:tag name="KSO_WM_UNIT_PRESET_TEXT" val="单击此处添加标题"/>
  <p:tag name="KSO_WM_UNIT_TEXT_FILL_FORE_SCHEMECOLOR_INDEX" val="13"/>
  <p:tag name="KSO_WM_UNIT_TEXT_FILL_TYPE" val="1"/>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09.xml><?xml version="1.0" encoding="utf-8"?>
<p:tagLst xmlns:p="http://schemas.openxmlformats.org/presentationml/2006/main">
  <p:tag name="KSO_WM_UNIT_ISCONTENTSTITLE" val="0"/>
  <p:tag name="KSO_WM_UNIT_NOCLEAR" val="0"/>
  <p:tag name="KSO_WM_UNIT_VALUE" val="15"/>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diagram20200180_3*m_h_a*1_1_1"/>
  <p:tag name="KSO_WM_TEMPLATE_CATEGORY" val="diagram"/>
  <p:tag name="KSO_WM_TEMPLATE_INDEX" val="20200180"/>
  <p:tag name="KSO_WM_UNIT_LAYERLEVEL" val="1_1_1"/>
  <p:tag name="KSO_WM_TAG_VERSION" val="1.0"/>
  <p:tag name="KSO_WM_BEAUTIFY_FLAG" val="#wm#"/>
  <p:tag name="KSO_WM_UNIT_PRESET_TEXT" val="单击此处添加标题"/>
  <p:tag name="KSO_WM_UNIT_TEXT_FILL_FORE_SCHEMECOLOR_INDEX" val="13"/>
  <p:tag name="KSO_WM_UNIT_TEXT_FILL_TYPE"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11.xml><?xml version="1.0" encoding="utf-8"?>
<p:tagLst xmlns:p="http://schemas.openxmlformats.org/presentationml/2006/main">
  <p:tag name="KSO_WM_BEAUTIFY_FLAG" val="#wm#"/>
  <p:tag name="KSO_WM_TEMPLATE_CATEGORY" val="custom"/>
  <p:tag name="KSO_WM_TEMPLATE_INDEX" val="20186697"/>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13.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15.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17.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19.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21.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23.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25.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27.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29.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0_3*m_i*1_1"/>
  <p:tag name="KSO_WM_TEMPLATE_CATEGORY" val="diagram"/>
  <p:tag name="KSO_WM_TEMPLATE_INDEX" val="20200180"/>
  <p:tag name="KSO_WM_UNIT_LAYERLEVEL" val="1_1"/>
  <p:tag name="KSO_WM_TAG_VERSION" val="1.0"/>
  <p:tag name="KSO_WM_BEAUTIFY_FLAG" val="#wm#"/>
  <p:tag name="KSO_WM_UNIT_LINE_FORE_SCHEMECOLOR_INDEX" val="14"/>
  <p:tag name="KSO_WM_UNIT_LINE_FILL_TYPE"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37.xml><?xml version="1.0" encoding="utf-8"?>
<p:tagLst xmlns:p="http://schemas.openxmlformats.org/presentationml/2006/main">
  <p:tag name="KSO_WM_TAG_VERSION" val="1.0"/>
  <p:tag name="KSO_WM_BEAUTIFY_FLAG" val="#wm#"/>
  <p:tag name="KSO_WM_UNIT_TYPE" val="i"/>
  <p:tag name="KSO_WM_UNIT_ID" val="diagram160290_2*i*0"/>
  <p:tag name="KSO_WM_TEMPLATE_CATEGORY" val="diagram"/>
  <p:tag name="KSO_WM_TEMPLATE_INDEX" val="160290"/>
  <p:tag name="KSO_WM_UNIT_INDEX" val="0"/>
</p:tagLst>
</file>

<file path=ppt/tags/tag138.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1"/>
  <p:tag name="KSO_WM_UNIT_ID" val="257*m_i*1_1"/>
  <p:tag name="KSO_WM_UNIT_CLEAR" val="1"/>
  <p:tag name="KSO_WM_UNIT_LAYERLEVEL" val="1_1"/>
  <p:tag name="KSO_WM_BEAUTIFY_FLAG" val="#wm#"/>
  <p:tag name="KSO_WM_DIAGRAM_GROUP_CODE" val="m1-1"/>
  <p:tag name="KSO_WM_UNIT_FILL_FORE_SCHEMECOLOR_INDEX" val="5"/>
  <p:tag name="KSO_WM_UNIT_FILL_TYPE" val="1"/>
  <p:tag name="KSO_WM_UNIT_DIAGRAM_SCHEMECOLOR_ID" val="1"/>
</p:tagLst>
</file>

<file path=ppt/tags/tag139.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2"/>
  <p:tag name="KSO_WM_UNIT_ID" val="257*m_i*1_2"/>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14"/>
  <p:tag name="KSO_WM_UNIT_TEXT_FILL_TYPE" val="1"/>
  <p:tag name="KSO_WM_UNIT_DIAGRAM_SCHEMECOLOR_ID"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0.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3"/>
  <p:tag name="KSO_WM_UNIT_ID" val="257*m_i*1_3"/>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13"/>
  <p:tag name="KSO_WM_UNIT_TEXT_FILL_TYPE" val="1"/>
  <p:tag name="KSO_WM_UNIT_DIAGRAM_SCHEMECOLOR_ID" val="1"/>
</p:tagLst>
</file>

<file path=ppt/tags/tag141.xml><?xml version="1.0" encoding="utf-8"?>
<p:tagLst xmlns:p="http://schemas.openxmlformats.org/presentationml/2006/main">
  <p:tag name="KSO_WM_TAG_VERSION" val="1.0"/>
  <p:tag name="KSO_WM_TEMPLATE_CATEGORY" val="diagram"/>
  <p:tag name="KSO_WM_TEMPLATE_INDEX" val="160290"/>
  <p:tag name="KSO_WM_UNIT_TYPE" val="m_h_a"/>
  <p:tag name="KSO_WM_UNIT_INDEX" val="1_1_1"/>
  <p:tag name="KSO_WM_UNIT_ID" val="257*m_h_a*1_1_1"/>
  <p:tag name="KSO_WM_UNIT_CLEAR" val="1"/>
  <p:tag name="KSO_WM_UNIT_LAYERLEVEL" val="1_1_1"/>
  <p:tag name="KSO_WM_UNIT_VALUE" val="18"/>
  <p:tag name="KSO_WM_UNIT_HIGHLIGHT" val="0"/>
  <p:tag name="KSO_WM_UNIT_COMPATIBLE" val="0"/>
  <p:tag name="KSO_WM_BEAUTIFY_FLAG" val="#wm#"/>
  <p:tag name="KSO_WM_DIAGRAM_GROUP_CODE" val="m1-1"/>
  <p:tag name="KSO_WM_UNIT_PRESET_TEXT" val="LOREM IPSUM"/>
  <p:tag name="KSO_WM_UNIT_TEXT_FILL_FORE_SCHEMECOLOR_INDEX" val="5"/>
  <p:tag name="KSO_WM_UNIT_TEXT_FILL_TYPE" val="1"/>
  <p:tag name="KSO_WM_UNIT_DIAGRAM_SCHEMECOLOR_ID" val="1"/>
</p:tagLst>
</file>

<file path=ppt/tags/tag142.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4"/>
  <p:tag name="KSO_WM_UNIT_ID" val="257*m_i*1_4"/>
  <p:tag name="KSO_WM_UNIT_CLEAR" val="1"/>
  <p:tag name="KSO_WM_UNIT_LAYERLEVEL" val="1_1"/>
  <p:tag name="KSO_WM_BEAUTIFY_FLAG" val="#wm#"/>
  <p:tag name="KSO_WM_DIAGRAM_GROUP_CODE" val="m1-1"/>
  <p:tag name="KSO_WM_UNIT_DIAGRAM_SCHEMECOLOR_ID" val="1"/>
</p:tagLst>
</file>

<file path=ppt/tags/tag143.xml><?xml version="1.0" encoding="utf-8"?>
<p:tagLst xmlns:p="http://schemas.openxmlformats.org/presentationml/2006/main">
  <p:tag name="KSO_WM_TAG_VERSION" val="1.0"/>
  <p:tag name="KSO_WM_BEAUTIFY_FLAG" val="#wm#"/>
  <p:tag name="KSO_WM_UNIT_TYPE" val="i"/>
  <p:tag name="KSO_WM_UNIT_ID" val="diagram160290_2*i*0"/>
  <p:tag name="KSO_WM_TEMPLATE_CATEGORY" val="diagram"/>
  <p:tag name="KSO_WM_TEMPLATE_INDEX" val="160290"/>
  <p:tag name="KSO_WM_UNIT_INDEX" val="0"/>
</p:tagLst>
</file>

<file path=ppt/tags/tag144.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1"/>
  <p:tag name="KSO_WM_UNIT_ID" val="257*m_i*1_1"/>
  <p:tag name="KSO_WM_UNIT_CLEAR" val="1"/>
  <p:tag name="KSO_WM_UNIT_LAYERLEVEL" val="1_1"/>
  <p:tag name="KSO_WM_BEAUTIFY_FLAG" val="#wm#"/>
  <p:tag name="KSO_WM_DIAGRAM_GROUP_CODE" val="m1-1"/>
  <p:tag name="KSO_WM_UNIT_FILL_FORE_SCHEMECOLOR_INDEX" val="5"/>
  <p:tag name="KSO_WM_UNIT_FILL_TYPE" val="1"/>
  <p:tag name="KSO_WM_UNIT_DIAGRAM_SCHEMECOLOR_ID" val="1"/>
</p:tagLst>
</file>

<file path=ppt/tags/tag145.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2"/>
  <p:tag name="KSO_WM_UNIT_ID" val="257*m_i*1_2"/>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14"/>
  <p:tag name="KSO_WM_UNIT_TEXT_FILL_TYPE" val="1"/>
  <p:tag name="KSO_WM_UNIT_DIAGRAM_SCHEMECOLOR_ID" val="1"/>
</p:tagLst>
</file>

<file path=ppt/tags/tag146.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3"/>
  <p:tag name="KSO_WM_UNIT_ID" val="257*m_i*1_3"/>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13"/>
  <p:tag name="KSO_WM_UNIT_TEXT_FILL_TYPE" val="1"/>
  <p:tag name="KSO_WM_UNIT_DIAGRAM_SCHEMECOLOR_ID" val="1"/>
</p:tagLst>
</file>

<file path=ppt/tags/tag147.xml><?xml version="1.0" encoding="utf-8"?>
<p:tagLst xmlns:p="http://schemas.openxmlformats.org/presentationml/2006/main">
  <p:tag name="KSO_WM_TAG_VERSION" val="1.0"/>
  <p:tag name="KSO_WM_TEMPLATE_CATEGORY" val="diagram"/>
  <p:tag name="KSO_WM_TEMPLATE_INDEX" val="160290"/>
  <p:tag name="KSO_WM_UNIT_TYPE" val="m_h_a"/>
  <p:tag name="KSO_WM_UNIT_INDEX" val="1_1_1"/>
  <p:tag name="KSO_WM_UNIT_ID" val="257*m_h_a*1_1_1"/>
  <p:tag name="KSO_WM_UNIT_CLEAR" val="1"/>
  <p:tag name="KSO_WM_UNIT_LAYERLEVEL" val="1_1_1"/>
  <p:tag name="KSO_WM_UNIT_VALUE" val="18"/>
  <p:tag name="KSO_WM_UNIT_HIGHLIGHT" val="0"/>
  <p:tag name="KSO_WM_UNIT_COMPATIBLE" val="0"/>
  <p:tag name="KSO_WM_BEAUTIFY_FLAG" val="#wm#"/>
  <p:tag name="KSO_WM_DIAGRAM_GROUP_CODE" val="m1-1"/>
  <p:tag name="KSO_WM_UNIT_PRESET_TEXT" val="LOREM IPSUM"/>
  <p:tag name="KSO_WM_UNIT_TEXT_FILL_FORE_SCHEMECOLOR_INDEX" val="5"/>
  <p:tag name="KSO_WM_UNIT_TEXT_FILL_TYPE" val="1"/>
  <p:tag name="KSO_WM_UNIT_DIAGRAM_SCHEMECOLOR_ID" val="1"/>
</p:tagLst>
</file>

<file path=ppt/tags/tag148.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4"/>
  <p:tag name="KSO_WM_UNIT_ID" val="257*m_i*1_4"/>
  <p:tag name="KSO_WM_UNIT_CLEAR" val="1"/>
  <p:tag name="KSO_WM_UNIT_LAYERLEVEL" val="1_1"/>
  <p:tag name="KSO_WM_BEAUTIFY_FLAG" val="#wm#"/>
  <p:tag name="KSO_WM_DIAGRAM_GROUP_CODE" val="m1-1"/>
  <p:tag name="KSO_WM_UNIT_DIAGRAM_SCHEMECOLOR_ID" val="1"/>
</p:tagLst>
</file>

<file path=ppt/tags/tag149.xml><?xml version="1.0" encoding="utf-8"?>
<p:tagLst xmlns:p="http://schemas.openxmlformats.org/presentationml/2006/main">
  <p:tag name="KSO_WM_TAG_VERSION" val="1.0"/>
  <p:tag name="KSO_WM_BEAUTIFY_FLAG" val="#wm#"/>
  <p:tag name="KSO_WM_UNIT_TYPE" val="i"/>
  <p:tag name="KSO_WM_UNIT_ID" val="diagram160290_2*i*0"/>
  <p:tag name="KSO_WM_TEMPLATE_CATEGORY" val="diagram"/>
  <p:tag name="KSO_WM_TEMPLATE_INDEX" val="160290"/>
  <p:tag name="KSO_WM_UNIT_INDEX" val="0"/>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1"/>
  <p:tag name="KSO_WM_UNIT_ID" val="257*m_i*1_1"/>
  <p:tag name="KSO_WM_UNIT_CLEAR" val="1"/>
  <p:tag name="KSO_WM_UNIT_LAYERLEVEL" val="1_1"/>
  <p:tag name="KSO_WM_BEAUTIFY_FLAG" val="#wm#"/>
  <p:tag name="KSO_WM_DIAGRAM_GROUP_CODE" val="m1-1"/>
  <p:tag name="KSO_WM_UNIT_FILL_FORE_SCHEMECOLOR_INDEX" val="5"/>
  <p:tag name="KSO_WM_UNIT_FILL_TYPE" val="1"/>
  <p:tag name="KSO_WM_UNIT_DIAGRAM_SCHEMECOLOR_ID" val="1"/>
</p:tagLst>
</file>

<file path=ppt/tags/tag151.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2"/>
  <p:tag name="KSO_WM_UNIT_ID" val="257*m_i*1_2"/>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14"/>
  <p:tag name="KSO_WM_UNIT_TEXT_FILL_TYPE" val="1"/>
  <p:tag name="KSO_WM_UNIT_DIAGRAM_SCHEMECOLOR_ID" val="1"/>
</p:tagLst>
</file>

<file path=ppt/tags/tag152.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3"/>
  <p:tag name="KSO_WM_UNIT_ID" val="257*m_i*1_3"/>
  <p:tag name="KSO_WM_UNIT_CLEAR" val="1"/>
  <p:tag name="KSO_WM_UNIT_LAYERLEVEL" val="1_1"/>
  <p:tag name="KSO_WM_BEAUTIFY_FLAG" val="#wm#"/>
  <p:tag name="KSO_WM_DIAGRAM_GROUP_CODE" val="m1-1"/>
  <p:tag name="KSO_WM_UNIT_FILL_FORE_SCHEMECOLOR_INDEX" val="5"/>
  <p:tag name="KSO_WM_UNIT_FILL_TYPE" val="1"/>
  <p:tag name="KSO_WM_UNIT_TEXT_FILL_FORE_SCHEMECOLOR_INDEX" val="13"/>
  <p:tag name="KSO_WM_UNIT_TEXT_FILL_TYPE" val="1"/>
  <p:tag name="KSO_WM_UNIT_DIAGRAM_SCHEMECOLOR_ID" val="1"/>
</p:tagLst>
</file>

<file path=ppt/tags/tag153.xml><?xml version="1.0" encoding="utf-8"?>
<p:tagLst xmlns:p="http://schemas.openxmlformats.org/presentationml/2006/main">
  <p:tag name="KSO_WM_TAG_VERSION" val="1.0"/>
  <p:tag name="KSO_WM_TEMPLATE_CATEGORY" val="diagram"/>
  <p:tag name="KSO_WM_TEMPLATE_INDEX" val="160290"/>
  <p:tag name="KSO_WM_UNIT_TYPE" val="m_h_a"/>
  <p:tag name="KSO_WM_UNIT_INDEX" val="1_1_1"/>
  <p:tag name="KSO_WM_UNIT_ID" val="257*m_h_a*1_1_1"/>
  <p:tag name="KSO_WM_UNIT_CLEAR" val="1"/>
  <p:tag name="KSO_WM_UNIT_LAYERLEVEL" val="1_1_1"/>
  <p:tag name="KSO_WM_UNIT_VALUE" val="18"/>
  <p:tag name="KSO_WM_UNIT_HIGHLIGHT" val="0"/>
  <p:tag name="KSO_WM_UNIT_COMPATIBLE" val="0"/>
  <p:tag name="KSO_WM_BEAUTIFY_FLAG" val="#wm#"/>
  <p:tag name="KSO_WM_DIAGRAM_GROUP_CODE" val="m1-1"/>
  <p:tag name="KSO_WM_UNIT_PRESET_TEXT" val="LOREM IPSUM"/>
  <p:tag name="KSO_WM_UNIT_TEXT_FILL_FORE_SCHEMECOLOR_INDEX" val="5"/>
  <p:tag name="KSO_WM_UNIT_TEXT_FILL_TYPE" val="1"/>
  <p:tag name="KSO_WM_UNIT_DIAGRAM_SCHEMECOLOR_ID" val="1"/>
</p:tagLst>
</file>

<file path=ppt/tags/tag154.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4"/>
  <p:tag name="KSO_WM_UNIT_ID" val="257*m_i*1_4"/>
  <p:tag name="KSO_WM_UNIT_CLEAR" val="1"/>
  <p:tag name="KSO_WM_UNIT_LAYERLEVEL" val="1_1"/>
  <p:tag name="KSO_WM_BEAUTIFY_FLAG" val="#wm#"/>
  <p:tag name="KSO_WM_DIAGRAM_GROUP_CODE" val="m1-1"/>
  <p:tag name="KSO_WM_UNIT_DIAGRAM_SCHEMECOLOR_ID" val="1"/>
</p:tagLst>
</file>

<file path=ppt/tags/tag155.xml><?xml version="1.0" encoding="utf-8"?>
<p:tagLst xmlns:p="http://schemas.openxmlformats.org/presentationml/2006/main">
  <p:tag name="KSO_WM_BEAUTIFY_FLAG" val="#wm#"/>
  <p:tag name="KSO_WM_TEMPLATE_CATEGORY" val="custom"/>
  <p:tag name="KSO_WM_TEMPLATE_INDEX" val="20186697"/>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0_3*m_i*1_1"/>
  <p:tag name="KSO_WM_TEMPLATE_CATEGORY" val="diagram"/>
  <p:tag name="KSO_WM_TEMPLATE_INDEX" val="20200180"/>
  <p:tag name="KSO_WM_UNIT_LAYERLEVEL" val="1_1"/>
  <p:tag name="KSO_WM_TAG_VERSION" val="1.0"/>
  <p:tag name="KSO_WM_BEAUTIFY_FLAG" val="#wm#"/>
  <p:tag name="KSO_WM_UNIT_LINE_FORE_SCHEMECOLOR_INDEX" val="14"/>
  <p:tag name="KSO_WM_UNIT_LINE_FILL_TYPE" val="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0_3*m_h_i*1_3_3"/>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0_3*m_h_i*1_3_3"/>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0_3*m_h_i*1_3_3"/>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0_3*m_i*1_1"/>
  <p:tag name="KSO_WM_TEMPLATE_CATEGORY" val="diagram"/>
  <p:tag name="KSO_WM_TEMPLATE_INDEX" val="20200180"/>
  <p:tag name="KSO_WM_UNIT_LAYERLEVEL" val="1_1"/>
  <p:tag name="KSO_WM_TAG_VERSION" val="1.0"/>
  <p:tag name="KSO_WM_BEAUTIFY_FLAG" val="#wm#"/>
  <p:tag name="KSO_WM_UNIT_LINE_FORE_SCHEMECOLOR_INDEX" val="14"/>
  <p:tag name="KSO_WM_UNIT_LINE_FILL_TYPE" val="2"/>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0_3*m_h_i*1_3_3"/>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0_3*m_h_i*1_3_3"/>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0180_3*m_h_i*1_1_2"/>
  <p:tag name="KSO_WM_TEMPLATE_CATEGORY" val="diagram"/>
  <p:tag name="KSO_WM_TEMPLATE_INDEX" val="20200180"/>
  <p:tag name="KSO_WM_UNIT_LAYERLEVEL" val="1_1_1"/>
  <p:tag name="KSO_WM_TAG_VERSION" val="1.0"/>
  <p:tag name="KSO_WM_BEAUTIFY_FLAG" val="#wm#"/>
  <p:tag name="KSO_WM_UNIT_TEXT_FILL_FORE_SCHEMECOLOR_INDEX" val="5"/>
  <p:tag name="KSO_WM_UNIT_TEXT_FILL_TYPE" val="1"/>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0_3*m_h_i*1_3_3"/>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182.xml><?xml version="1.0" encoding="utf-8"?>
<p:tagLst xmlns:p="http://schemas.openxmlformats.org/presentationml/2006/main">
  <p:tag name="KSO_WM_UNIT_TABLE_BEAUTIFY" val="smartTable{1326c200-d2ac-452b-9245-2b60c4030d01}"/>
</p:tagLst>
</file>

<file path=ppt/tags/tag183.xml><?xml version="1.0" encoding="utf-8"?>
<p:tagLst xmlns:p="http://schemas.openxmlformats.org/presentationml/2006/main">
  <p:tag name="KSO_WM_UNIT_TABLE_BEAUTIFY" val="smartTable{f42cdcaf-937a-4347-b2f9-180e01922bcf}"/>
</p:tagLst>
</file>

<file path=ppt/tags/tag184.xml><?xml version="1.0" encoding="utf-8"?>
<p:tagLst xmlns:p="http://schemas.openxmlformats.org/presentationml/2006/main">
  <p:tag name="KSO_WM_UNIT_TABLE_BEAUTIFY" val="smartTable{d927d541-d633-4593-a6c8-aab6343ee4b7}"/>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86.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0270_1*l_h_i*1_3_1"/>
  <p:tag name="KSO_WM_TEMPLATE_CATEGORY" val="diagram"/>
  <p:tag name="KSO_WM_TEMPLATE_INDEX" val="20200270"/>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188.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0270_1*l_h_f*1_1_1"/>
  <p:tag name="KSO_WM_TEMPLATE_CATEGORY" val="diagram"/>
  <p:tag name="KSO_WM_TEMPLATE_INDEX" val="20200270"/>
  <p:tag name="KSO_WM_UNIT_LAYERLEVEL" val="1_1_1"/>
  <p:tag name="KSO_WM_TAG_VERSION" val="1.0"/>
  <p:tag name="KSO_WM_BEAUTIFY_FLAG" val="#wm#"/>
  <p:tag name="KSO_WM_UNIT_TEXT_FILL_FORE_SCHEMECOLOR_INDEX" val="13"/>
  <p:tag name="KSO_WM_UNIT_TEXT_FILL_TYPE" val="1"/>
</p:tagLst>
</file>

<file path=ppt/tags/tag189.xml><?xml version="1.0" encoding="utf-8"?>
<p:tagLst xmlns:p="http://schemas.openxmlformats.org/presentationml/2006/main">
  <p:tag name="KSO_WM_UNIT_TABLE_BEAUTIFY" val="smartTable{04435c3a-e2a3-44f0-ad58-943ccc189945}"/>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0.xml><?xml version="1.0" encoding="utf-8"?>
<p:tagLst xmlns:p="http://schemas.openxmlformats.org/presentationml/2006/main">
  <p:tag name="PA" val="v5.2.9"/>
</p:tagLst>
</file>

<file path=ppt/tags/tag191.xml><?xml version="1.0" encoding="utf-8"?>
<p:tagLst xmlns:p="http://schemas.openxmlformats.org/presentationml/2006/main">
  <p:tag name="PA" val="v5.2.9"/>
</p:tagLst>
</file>

<file path=ppt/tags/tag192.xml><?xml version="1.0" encoding="utf-8"?>
<p:tagLst xmlns:p="http://schemas.openxmlformats.org/presentationml/2006/main">
  <p:tag name="PA" val="v5.2.9"/>
</p:tagLst>
</file>

<file path=ppt/tags/tag193.xml><?xml version="1.0" encoding="utf-8"?>
<p:tagLst xmlns:p="http://schemas.openxmlformats.org/presentationml/2006/main">
  <p:tag name="PA" val="v5.2.9"/>
</p:tagLst>
</file>

<file path=ppt/tags/tag194.xml><?xml version="1.0" encoding="utf-8"?>
<p:tagLst xmlns:p="http://schemas.openxmlformats.org/presentationml/2006/main">
  <p:tag name="PA" val="v5.2.9"/>
</p:tagLst>
</file>

<file path=ppt/tags/tag195.xml><?xml version="1.0" encoding="utf-8"?>
<p:tagLst xmlns:p="http://schemas.openxmlformats.org/presentationml/2006/main">
  <p:tag name="PA" val="v5.2.9"/>
</p:tagLst>
</file>

<file path=ppt/tags/tag196.xml><?xml version="1.0" encoding="utf-8"?>
<p:tagLst xmlns:p="http://schemas.openxmlformats.org/presentationml/2006/main">
  <p:tag name="PA" val="v5.2.9"/>
</p:tagLst>
</file>

<file path=ppt/tags/tag197.xml><?xml version="1.0" encoding="utf-8"?>
<p:tagLst xmlns:p="http://schemas.openxmlformats.org/presentationml/2006/main">
  <p:tag name="PA" val="v5.2.9"/>
</p:tagLst>
</file>

<file path=ppt/tags/tag198.xml><?xml version="1.0" encoding="utf-8"?>
<p:tagLst xmlns:p="http://schemas.openxmlformats.org/presentationml/2006/main">
  <p:tag name="PA" val="v5.2.9"/>
</p:tagLst>
</file>

<file path=ppt/tags/tag199.xml><?xml version="1.0" encoding="utf-8"?>
<p:tagLst xmlns:p="http://schemas.openxmlformats.org/presentationml/2006/main">
  <p:tag name="PA" val="v5.2.9"/>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0.xml><?xml version="1.0" encoding="utf-8"?>
<p:tagLst xmlns:p="http://schemas.openxmlformats.org/presentationml/2006/main">
  <p:tag name="PA" val="v5.2.9"/>
</p:tagLst>
</file>

<file path=ppt/tags/tag201.xml><?xml version="1.0" encoding="utf-8"?>
<p:tagLst xmlns:p="http://schemas.openxmlformats.org/presentationml/2006/main">
  <p:tag name="PA" val="v5.2.9"/>
</p:tagLst>
</file>

<file path=ppt/tags/tag202.xml><?xml version="1.0" encoding="utf-8"?>
<p:tagLst xmlns:p="http://schemas.openxmlformats.org/presentationml/2006/main">
  <p:tag name="PA" val="v5.2.9"/>
</p:tagLst>
</file>

<file path=ppt/tags/tag203.xml><?xml version="1.0" encoding="utf-8"?>
<p:tagLst xmlns:p="http://schemas.openxmlformats.org/presentationml/2006/main">
  <p:tag name="PA" val="v5.2.9"/>
</p:tagLst>
</file>

<file path=ppt/tags/tag204.xml><?xml version="1.0" encoding="utf-8"?>
<p:tagLst xmlns:p="http://schemas.openxmlformats.org/presentationml/2006/main">
  <p:tag name="PA" val="v5.2.9"/>
</p:tagLst>
</file>

<file path=ppt/tags/tag205.xml><?xml version="1.0" encoding="utf-8"?>
<p:tagLst xmlns:p="http://schemas.openxmlformats.org/presentationml/2006/main">
  <p:tag name="PA" val="v5.2.9"/>
</p:tagLst>
</file>

<file path=ppt/tags/tag206.xml><?xml version="1.0" encoding="utf-8"?>
<p:tagLst xmlns:p="http://schemas.openxmlformats.org/presentationml/2006/main">
  <p:tag name="PA" val="v5.2.9"/>
</p:tagLst>
</file>

<file path=ppt/tags/tag207.xml><?xml version="1.0" encoding="utf-8"?>
<p:tagLst xmlns:p="http://schemas.openxmlformats.org/presentationml/2006/main">
  <p:tag name="PA" val="v5.2.9"/>
</p:tagLst>
</file>

<file path=ppt/tags/tag208.xml><?xml version="1.0" encoding="utf-8"?>
<p:tagLst xmlns:p="http://schemas.openxmlformats.org/presentationml/2006/main">
  <p:tag name="PA" val="v5.2.9"/>
</p:tagLst>
</file>

<file path=ppt/tags/tag209.xml><?xml version="1.0" encoding="utf-8"?>
<p:tagLst xmlns:p="http://schemas.openxmlformats.org/presentationml/2006/main">
  <p:tag name="PA" val="v5.2.9"/>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0.xml><?xml version="1.0" encoding="utf-8"?>
<p:tagLst xmlns:p="http://schemas.openxmlformats.org/presentationml/2006/main">
  <p:tag name="PA" val="v5.2.9"/>
</p:tagLst>
</file>

<file path=ppt/tags/tag211.xml><?xml version="1.0" encoding="utf-8"?>
<p:tagLst xmlns:p="http://schemas.openxmlformats.org/presentationml/2006/main">
  <p:tag name="PA" val="v5.2.9"/>
</p:tagLst>
</file>

<file path=ppt/tags/tag212.xml><?xml version="1.0" encoding="utf-8"?>
<p:tagLst xmlns:p="http://schemas.openxmlformats.org/presentationml/2006/main">
  <p:tag name="PA" val="v5.2.9"/>
</p:tagLst>
</file>

<file path=ppt/tags/tag213.xml><?xml version="1.0" encoding="utf-8"?>
<p:tagLst xmlns:p="http://schemas.openxmlformats.org/presentationml/2006/main">
  <p:tag name="PA" val="v5.2.9"/>
</p:tagLst>
</file>

<file path=ppt/tags/tag214.xml><?xml version="1.0" encoding="utf-8"?>
<p:tagLst xmlns:p="http://schemas.openxmlformats.org/presentationml/2006/main">
  <p:tag name="PA" val="v5.2.9"/>
</p:tagLst>
</file>

<file path=ppt/tags/tag215.xml><?xml version="1.0" encoding="utf-8"?>
<p:tagLst xmlns:p="http://schemas.openxmlformats.org/presentationml/2006/main">
  <p:tag name="PA" val="v5.2.9"/>
</p:tagLst>
</file>

<file path=ppt/tags/tag216.xml><?xml version="1.0" encoding="utf-8"?>
<p:tagLst xmlns:p="http://schemas.openxmlformats.org/presentationml/2006/main">
  <p:tag name="PA" val="v5.2.9"/>
</p:tagLst>
</file>

<file path=ppt/tags/tag217.xml><?xml version="1.0" encoding="utf-8"?>
<p:tagLst xmlns:p="http://schemas.openxmlformats.org/presentationml/2006/main">
  <p:tag name="PA" val="v5.2.9"/>
</p:tagLst>
</file>

<file path=ppt/tags/tag218.xml><?xml version="1.0" encoding="utf-8"?>
<p:tagLst xmlns:p="http://schemas.openxmlformats.org/presentationml/2006/main">
  <p:tag name="PA" val="v5.2.9"/>
</p:tagLst>
</file>

<file path=ppt/tags/tag219.xml><?xml version="1.0" encoding="utf-8"?>
<p:tagLst xmlns:p="http://schemas.openxmlformats.org/presentationml/2006/main">
  <p:tag name="PA" val="v5.2.9"/>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0.xml><?xml version="1.0" encoding="utf-8"?>
<p:tagLst xmlns:p="http://schemas.openxmlformats.org/presentationml/2006/main">
  <p:tag name="PA" val="v5.2.9"/>
</p:tagLst>
</file>

<file path=ppt/tags/tag221.xml><?xml version="1.0" encoding="utf-8"?>
<p:tagLst xmlns:p="http://schemas.openxmlformats.org/presentationml/2006/main">
  <p:tag name="PA" val="v5.2.9"/>
</p:tagLst>
</file>

<file path=ppt/tags/tag222.xml><?xml version="1.0" encoding="utf-8"?>
<p:tagLst xmlns:p="http://schemas.openxmlformats.org/presentationml/2006/main">
  <p:tag name="PA" val="v5.2.9"/>
</p:tagLst>
</file>

<file path=ppt/tags/tag223.xml><?xml version="1.0" encoding="utf-8"?>
<p:tagLst xmlns:p="http://schemas.openxmlformats.org/presentationml/2006/main">
  <p:tag name="PA" val="v5.2.9"/>
</p:tagLst>
</file>

<file path=ppt/tags/tag224.xml><?xml version="1.0" encoding="utf-8"?>
<p:tagLst xmlns:p="http://schemas.openxmlformats.org/presentationml/2006/main">
  <p:tag name="PA" val="v5.2.9"/>
</p:tagLst>
</file>

<file path=ppt/tags/tag225.xml><?xml version="1.0" encoding="utf-8"?>
<p:tagLst xmlns:p="http://schemas.openxmlformats.org/presentationml/2006/main">
  <p:tag name="KSO_WM_TEMPLATE_CATEGORY" val="custom"/>
  <p:tag name="KSO_WM_TEMPLATE_INDEX" val="20186697"/>
  <p:tag name="KSO_WM_TAG_VERSION" val="1.0"/>
  <p:tag name="KSO_WM_UNIT_TYPE" val="a"/>
  <p:tag name="KSO_WM_UNIT_INDEX" val="1"/>
  <p:tag name="KSO_WM_UNIT_ID" val="custom20186697_1*a*1"/>
  <p:tag name="KSO_WM_UNIT_LAYERLEVEL" val="1"/>
  <p:tag name="KSO_WM_UNIT_VALUE" val="26"/>
  <p:tag name="KSO_WM_UNIT_ISCONTENTSTITLE" val="0"/>
  <p:tag name="KSO_WM_UNIT_HIGHLIGHT" val="0"/>
  <p:tag name="KSO_WM_UNIT_COMPATIBLE" val="0"/>
  <p:tag name="KSO_WM_BEAUTIFY_FLAG" val="#wm#"/>
  <p:tag name="KSO_WM_UNIT_PRESET_TEXT" val="单击此处添加标题"/>
  <p:tag name="KSO_WM_UNIT_NOCLEAR" val="0"/>
  <p:tag name="KSO_WM_UNIT_DIAGRAM_ISNUMVISUAL" val="0"/>
  <p:tag name="KSO_WM_UNIT_DIAGRAM_ISREFERUNIT" val="0"/>
</p:tagLst>
</file>

<file path=ppt/tags/tag226.xml><?xml version="1.0" encoding="utf-8"?>
<p:tagLst xmlns:p="http://schemas.openxmlformats.org/presentationml/2006/main">
  <p:tag name="KSO_WM_TEMPLATE_CATEGORY" val="custom"/>
  <p:tag name="KSO_WM_TEMPLATE_INDEX" val="20186697"/>
  <p:tag name="KSO_WM_TAG_VERSION" val="1.0"/>
  <p:tag name="KSO_WM_SLIDE_ID" val="custom20186697_1"/>
  <p:tag name="KSO_WM_SLIDE_INDEX" val="1"/>
  <p:tag name="KSO_WM_SLIDE_ITEM_CNT" val="0"/>
  <p:tag name="KSO_WM_SLIDE_LAYOUT" val="a_b"/>
  <p:tag name="KSO_WM_SLIDE_LAYOUT_CNT" val="1_3"/>
  <p:tag name="KSO_WM_SLIDE_TYPE" val="title"/>
  <p:tag name="KSO_WM_SLIDE_SUBTYPE" val="pureTxt"/>
  <p:tag name="KSO_WM_TEMPLATE_THUMBS_INDEX" val="1、3、6、7、8"/>
  <p:tag name="KSO_WM_BEAUTIFY_FLAG" val="#wm#"/>
  <p:tag name="KSO_WM_TEMPLATE_TOPIC_ID" val="2869567"/>
  <p:tag name="KSO_WM_TEMPLATE_OUTLINE_ID" val="15"/>
  <p:tag name="KSO_WM_TEMPLATE_SCENE_ID" val="1"/>
  <p:tag name="KSO_WM_TEMPLATE_JOB_ID" val="2"/>
  <p:tag name="KSO_WM_TEMPLATE_TOPIC_DEFAULT" val="1"/>
  <p:tag name="KSO_WM_TEMPLATE_SUBCATEGORY" val="0"/>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8.xml><?xml version="1.0" encoding="utf-8"?>
<p:tagLst xmlns:p="http://schemas.openxmlformats.org/presentationml/2006/main">
  <p:tag name="KSO_WM_TEMPLATE_TOPIC_ID" val="2806177"/>
  <p:tag name="KSO_WM_TEMPLATE_OUTLINE_ID" val="15"/>
  <p:tag name="KSO_WM_TEMPLATE_SCENE_ID" val="1"/>
  <p:tag name="KSO_WM_TEMPLATE_JOB_ID" val="2"/>
  <p:tag name="KSO_WM_TEMPLATE_TOPIC_DEFAULT" val="1"/>
</p:tagLst>
</file>

<file path=ppt/tags/tag59.xml><?xml version="1.0" encoding="utf-8"?>
<p:tagLst xmlns:p="http://schemas.openxmlformats.org/presentationml/2006/main">
  <p:tag name="MH" val="20180426151730"/>
  <p:tag name="MH_LIBRARY" val="GRAPHIC"/>
  <p:tag name="MH_ORDER" val="Oval 4"/>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MH" val="20180426151730"/>
  <p:tag name="MH_LIBRARY" val="GRAPHIC"/>
  <p:tag name="MH_ORDER" val="Shape"/>
</p:tagLst>
</file>

<file path=ppt/tags/tag61.xml><?xml version="1.0" encoding="utf-8"?>
<p:tagLst xmlns:p="http://schemas.openxmlformats.org/presentationml/2006/main">
  <p:tag name="MH" val="20180426151730"/>
  <p:tag name="MH_LIBRARY" val="GRAPHIC"/>
  <p:tag name="MH_ORDER" val="Oval 5"/>
</p:tagLst>
</file>

<file path=ppt/tags/tag62.xml><?xml version="1.0" encoding="utf-8"?>
<p:tagLst xmlns:p="http://schemas.openxmlformats.org/presentationml/2006/main">
  <p:tag name="MH" val="20180426151730"/>
  <p:tag name="MH_LIBRARY" val="GRAPHIC"/>
  <p:tag name="MH_ORDER" val="Oval 6"/>
</p:tagLst>
</file>

<file path=ppt/tags/tag63.xml><?xml version="1.0" encoding="utf-8"?>
<p:tagLst xmlns:p="http://schemas.openxmlformats.org/presentationml/2006/main">
  <p:tag name="MH" val="20180426151730"/>
  <p:tag name="MH_LIBRARY" val="GRAPHIC"/>
  <p:tag name="MH_ORDER" val="Shape"/>
</p:tagLst>
</file>

<file path=ppt/tags/tag64.xml><?xml version="1.0" encoding="utf-8"?>
<p:tagLst xmlns:p="http://schemas.openxmlformats.org/presentationml/2006/main">
  <p:tag name="MH" val="20180426151730"/>
  <p:tag name="MH_LIBRARY" val="GRAPHIC"/>
  <p:tag name="MH_ORDER" val="Shape"/>
</p:tagLst>
</file>

<file path=ppt/tags/tag65.xml><?xml version="1.0" encoding="utf-8"?>
<p:tagLst xmlns:p="http://schemas.openxmlformats.org/presentationml/2006/main">
  <p:tag name="MH" val="20180426151730"/>
  <p:tag name="MH_LIBRARY" val="GRAPHIC"/>
  <p:tag name="MH_ORDER" val="Oval 6"/>
</p:tagLst>
</file>

<file path=ppt/tags/tag66.xml><?xml version="1.0" encoding="utf-8"?>
<p:tagLst xmlns:p="http://schemas.openxmlformats.org/presentationml/2006/main">
  <p:tag name="MH" val="20180426151730"/>
  <p:tag name="MH_LIBRARY" val="GRAPHIC"/>
  <p:tag name="MH_ORDER" val="Shape"/>
</p:tagLst>
</file>

<file path=ppt/tags/tag67.xml><?xml version="1.0" encoding="utf-8"?>
<p:tagLst xmlns:p="http://schemas.openxmlformats.org/presentationml/2006/main">
  <p:tag name="MH" val="20180426151730"/>
  <p:tag name="MH_LIBRARY" val="GRAPHIC"/>
  <p:tag name="MH_ORDER" val="Oval 6"/>
</p:tagLst>
</file>

<file path=ppt/tags/tag68.xml><?xml version="1.0" encoding="utf-8"?>
<p:tagLst xmlns:p="http://schemas.openxmlformats.org/presentationml/2006/main">
  <p:tag name="MH" val="20180426151730"/>
  <p:tag name="MH_LIBRARY" val="GRAPHIC"/>
  <p:tag name="MH_ORDER" val="Shape"/>
</p:tagLst>
</file>

<file path=ppt/tags/tag69.xml><?xml version="1.0" encoding="utf-8"?>
<p:tagLst xmlns:p="http://schemas.openxmlformats.org/presentationml/2006/main">
  <p:tag name="KSO_WM_BEAUTIFY_FLAG" val="#wm#"/>
  <p:tag name="KSO_WM_TEMPLATE_CATEGORY" val="custom"/>
  <p:tag name="KSO_WM_TEMPLATE_INDEX" val="20186697"/>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BEAUTIFY_FLAG" val="#wm#"/>
  <p:tag name="KSO_WM_TEMPLATE_CATEGORY" val="custom"/>
  <p:tag name="KSO_WM_TEMPLATE_INDEX" val="20186697"/>
</p:tagLst>
</file>

<file path=ppt/tags/tag71.xml><?xml version="1.0" encoding="utf-8"?>
<p:tagLst xmlns:p="http://schemas.openxmlformats.org/presentationml/2006/main">
  <p:tag name="KSO_WM_BEAUTIFY_FLAG" val="#wm#"/>
  <p:tag name="KSO_WM_TEMPLATE_CATEGORY" val="custom"/>
  <p:tag name="KSO_WM_TEMPLATE_INDEX" val="20186697"/>
</p:tagLst>
</file>

<file path=ppt/tags/tag72.xml><?xml version="1.0" encoding="utf-8"?>
<p:tagLst xmlns:p="http://schemas.openxmlformats.org/presentationml/2006/main">
  <p:tag name="KSO_WM_BEAUTIFY_FLAG" val="#wm#"/>
  <p:tag name="KSO_WM_TEMPLATE_CATEGORY" val="custom"/>
  <p:tag name="KSO_WM_TEMPLATE_INDEX" val="20186697"/>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269_1*i*1"/>
  <p:tag name="KSO_WM_TEMPLATE_CATEGORY" val="diagram"/>
  <p:tag name="KSO_WM_TEMPLATE_INDEX" val="20200269"/>
  <p:tag name="KSO_WM_UNIT_LAYERLEVEL" val="1"/>
  <p:tag name="KSO_WM_TAG_VERSION" val="1.0"/>
  <p:tag name="KSO_WM_BEAUTIFY_FLAG" val="#wm#"/>
  <p:tag name="KSO_WM_DIAGRAM_GROUP_CODE" val="l1-1"/>
  <p:tag name="KSO_WM_UNIT_TYPE" val="i"/>
  <p:tag name="KSO_WM_UNIT_INDEX" val="1"/>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269_1*l_i*1_1"/>
  <p:tag name="KSO_WM_TEMPLATE_CATEGORY" val="diagram"/>
  <p:tag name="KSO_WM_TEMPLATE_INDEX" val="20200269"/>
  <p:tag name="KSO_WM_UNIT_LAYERLEVEL" val="1_1"/>
  <p:tag name="KSO_WM_TAG_VERSION" val="1.0"/>
  <p:tag name="KSO_WM_BEAUTIFY_FLAG" val="#wm#"/>
  <p:tag name="KSO_WM_DIAGRAM_GROUP_CODE" val="l1-1"/>
  <p:tag name="KSO_WM_UNIT_TYPE" val="l_i"/>
  <p:tag name="KSO_WM_UNIT_INDEX" val="1_1"/>
  <p:tag name="KSO_WM_UNIT_FILL_FORE_SCHEMECOLOR_INDEX" val="15"/>
  <p:tag name="KSO_WM_UNIT_FILL_TYPE" val="1"/>
</p:tagLst>
</file>

<file path=ppt/tags/tag75.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diagram20200269_1*l_h_a*1_1_1"/>
  <p:tag name="KSO_WM_TEMPLATE_CATEGORY" val="diagram"/>
  <p:tag name="KSO_WM_TEMPLATE_INDEX" val="20200269"/>
  <p:tag name="KSO_WM_UNIT_LAYERLEVEL" val="1_1_1"/>
  <p:tag name="KSO_WM_TAG_VERSION" val="1.0"/>
  <p:tag name="KSO_WM_BEAUTIFY_FLAG" val="#wm#"/>
  <p:tag name="KSO_WM_UNIT_ISCONTENTSTITLE" val="0"/>
  <p:tag name="KSO_WM_UNIT_PRESET_TEXT" val="添加标题"/>
  <p:tag name="KSO_WM_UNIT_VALUE" val="28"/>
  <p:tag name="KSO_WM_DIAGRAM_GROUP_CODE" val="l1-1"/>
  <p:tag name="KSO_WM_UNIT_TYPE" val="l_h_a"/>
  <p:tag name="KSO_WM_UNIT_INDEX" val="1_1_1"/>
  <p:tag name="KSO_WM_UNIT_FILL_FORE_SCHEMECOLOR_INDEX" val="5"/>
  <p:tag name="KSO_WM_UNIT_FILL_TYPE" val="1"/>
  <p:tag name="KSO_WM_UNIT_TEXT_FILL_FORE_SCHEMECOLOR_INDEX" val="2"/>
  <p:tag name="KSO_WM_UNIT_TEXT_FILL_TYPE" val="1"/>
</p:tagLst>
</file>

<file path=ppt/tags/tag7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diagram20200269_1*l_h_a*1_2_1"/>
  <p:tag name="KSO_WM_TEMPLATE_CATEGORY" val="diagram"/>
  <p:tag name="KSO_WM_TEMPLATE_INDEX" val="20200269"/>
  <p:tag name="KSO_WM_UNIT_LAYERLEVEL" val="1_1_1"/>
  <p:tag name="KSO_WM_TAG_VERSION" val="1.0"/>
  <p:tag name="KSO_WM_BEAUTIFY_FLAG" val="#wm#"/>
  <p:tag name="KSO_WM_UNIT_ISCONTENTSTITLE" val="0"/>
  <p:tag name="KSO_WM_UNIT_PRESET_TEXT" val="添加标题"/>
  <p:tag name="KSO_WM_UNIT_VALUE" val="28"/>
  <p:tag name="KSO_WM_DIAGRAM_GROUP_CODE" val="l1-1"/>
  <p:tag name="KSO_WM_UNIT_TYPE" val="l_h_a"/>
  <p:tag name="KSO_WM_UNIT_INDEX" val="1_2_1"/>
  <p:tag name="KSO_WM_UNIT_FILL_FORE_SCHEMECOLOR_INDEX" val="6"/>
  <p:tag name="KSO_WM_UNIT_FILL_TYPE" val="1"/>
  <p:tag name="KSO_WM_UNIT_TEXT_FILL_FORE_SCHEMECOLOR_INDEX" val="2"/>
  <p:tag name="KSO_WM_UNIT_TEXT_FILL_TYPE" val="1"/>
</p:tagLst>
</file>

<file path=ppt/tags/tag77.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diagram20200269_1*l_h_a*1_3_1"/>
  <p:tag name="KSO_WM_TEMPLATE_CATEGORY" val="diagram"/>
  <p:tag name="KSO_WM_TEMPLATE_INDEX" val="20200269"/>
  <p:tag name="KSO_WM_UNIT_LAYERLEVEL" val="1_1_1"/>
  <p:tag name="KSO_WM_TAG_VERSION" val="1.0"/>
  <p:tag name="KSO_WM_BEAUTIFY_FLAG" val="#wm#"/>
  <p:tag name="KSO_WM_UNIT_ISCONTENTSTITLE" val="0"/>
  <p:tag name="KSO_WM_UNIT_PRESET_TEXT" val="添加标题"/>
  <p:tag name="KSO_WM_UNIT_VALUE" val="28"/>
  <p:tag name="KSO_WM_DIAGRAM_GROUP_CODE" val="l1-1"/>
  <p:tag name="KSO_WM_UNIT_TYPE" val="l_h_a"/>
  <p:tag name="KSO_WM_UNIT_INDEX" val="1_3_1"/>
  <p:tag name="KSO_WM_UNIT_FILL_FORE_SCHEMECOLOR_INDEX" val="7"/>
  <p:tag name="KSO_WM_UNIT_FILL_TYPE" val="1"/>
  <p:tag name="KSO_WM_UNIT_TEXT_FILL_FORE_SCHEMECOLOR_INDEX" val="2"/>
  <p:tag name="KSO_WM_UNIT_TEXT_FILL_TYPE" val="1"/>
</p:tagLst>
</file>

<file path=ppt/tags/tag7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ID" val="diagram20200269_1*l_h_a*1_4_1"/>
  <p:tag name="KSO_WM_TEMPLATE_CATEGORY" val="diagram"/>
  <p:tag name="KSO_WM_TEMPLATE_INDEX" val="20200269"/>
  <p:tag name="KSO_WM_UNIT_LAYERLEVEL" val="1_1_1"/>
  <p:tag name="KSO_WM_TAG_VERSION" val="1.0"/>
  <p:tag name="KSO_WM_BEAUTIFY_FLAG" val="#wm#"/>
  <p:tag name="KSO_WM_UNIT_ISCONTENTSTITLE" val="0"/>
  <p:tag name="KSO_WM_UNIT_PRESET_TEXT" val="添加标题"/>
  <p:tag name="KSO_WM_UNIT_VALUE" val="28"/>
  <p:tag name="KSO_WM_DIAGRAM_GROUP_CODE" val="l1-1"/>
  <p:tag name="KSO_WM_UNIT_TYPE" val="l_h_a"/>
  <p:tag name="KSO_WM_UNIT_INDEX" val="1_4_1"/>
  <p:tag name="KSO_WM_UNIT_FILL_FORE_SCHEMECOLOR_INDEX" val="9"/>
  <p:tag name="KSO_WM_UNIT_FILL_TYPE" val="1"/>
  <p:tag name="KSO_WM_UNIT_TEXT_FILL_FORE_SCHEMECOLOR_INDEX" val="2"/>
  <p:tag name="KSO_WM_UNIT_TEXT_FILL_TYPE" val="1"/>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269_1*l_h_h_i*1_1_1_1"/>
  <p:tag name="KSO_WM_TEMPLATE_CATEGORY" val="diagram"/>
  <p:tag name="KSO_WM_TEMPLATE_INDEX" val="20200269"/>
  <p:tag name="KSO_WM_UNIT_LAYERLEVEL" val="1_1_1_1"/>
  <p:tag name="KSO_WM_TAG_VERSION" val="1.0"/>
  <p:tag name="KSO_WM_BEAUTIFY_FLAG" val="#wm#"/>
  <p:tag name="KSO_WM_DIAGRAM_GROUP_CODE" val="l1-1"/>
  <p:tag name="KSO_WM_UNIT_TYPE" val="l_h_h_i"/>
  <p:tag name="KSO_WM_UNIT_INDEX" val="1_1_1_1"/>
  <p:tag name="KSO_WM_UNIT_FILL_FORE_SCHEMECOLOR_INDEX" val="5"/>
  <p:tag name="KSO_WM_UNIT_FILL_TYPE" val="1"/>
  <p:tag name="KSO_WM_UNIT_TEXT_FILL_FORE_SCHEMECOLOR_INDEX" val="16"/>
  <p:tag name="KSO_WM_UNIT_TEXT_FILL_TYPE"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ID" val="diagram20200269_1*l_h_h_a*1_1_1_1"/>
  <p:tag name="KSO_WM_TEMPLATE_CATEGORY" val="diagram"/>
  <p:tag name="KSO_WM_TEMPLATE_INDEX" val="20200269"/>
  <p:tag name="KSO_WM_UNIT_LAYERLEVEL" val="1_1_1_1"/>
  <p:tag name="KSO_WM_TAG_VERSION" val="1.0"/>
  <p:tag name="KSO_WM_BEAUTIFY_FLAG" val="#wm#"/>
  <p:tag name="KSO_WM_UNIT_PRESET_TEXT" val="单击此处添加标题"/>
  <p:tag name="KSO_WM_UNIT_VALUE" val="16"/>
  <p:tag name="KSO_WM_DIAGRAM_GROUP_CODE" val="l1-1"/>
  <p:tag name="KSO_WM_UNIT_TYPE" val="l_h_h_a"/>
  <p:tag name="KSO_WM_UNIT_INDEX" val="1_1_1_1"/>
  <p:tag name="KSO_WM_UNIT_TEXT_FILL_FORE_SCHEMECOLOR_INDEX" val="13"/>
  <p:tag name="KSO_WM_UNIT_TEXT_FILL_TYPE" val="1"/>
</p:tagLst>
</file>

<file path=ppt/tags/tag81.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4"/>
  <p:tag name="KSO_WM_UNIT_ID" val="257*m_i*1_4"/>
  <p:tag name="KSO_WM_UNIT_CLEAR" val="1"/>
  <p:tag name="KSO_WM_UNIT_LAYERLEVEL" val="1_1"/>
  <p:tag name="KSO_WM_BEAUTIFY_FLAG" val="#wm#"/>
  <p:tag name="KSO_WM_DIAGRAM_GROUP_CODE" val="m1-1"/>
  <p:tag name="KSO_WM_UNIT_DIAGRAM_SCHEMECOLOR_ID" val="1"/>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269_1*l_h_h_i*1_2_1_1"/>
  <p:tag name="KSO_WM_TEMPLATE_CATEGORY" val="diagram"/>
  <p:tag name="KSO_WM_TEMPLATE_INDEX" val="20200269"/>
  <p:tag name="KSO_WM_UNIT_LAYERLEVEL" val="1_1_1_1"/>
  <p:tag name="KSO_WM_TAG_VERSION" val="1.0"/>
  <p:tag name="KSO_WM_BEAUTIFY_FLAG" val="#wm#"/>
  <p:tag name="KSO_WM_DIAGRAM_GROUP_CODE" val="l1-1"/>
  <p:tag name="KSO_WM_UNIT_TYPE" val="l_h_h_i"/>
  <p:tag name="KSO_WM_UNIT_INDEX" val="1_2_1_1"/>
  <p:tag name="KSO_WM_UNIT_FILL_FORE_SCHEMECOLOR_INDEX" val="6"/>
  <p:tag name="KSO_WM_UNIT_FILL_TYPE" val="1"/>
  <p:tag name="KSO_WM_UNIT_TEXT_FILL_FORE_SCHEMECOLOR_INDEX" val="16"/>
  <p:tag name="KSO_WM_UNIT_TEXT_FILL_TYPE" val="1"/>
</p:tagLst>
</file>

<file path=ppt/tags/tag83.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ID" val="diagram20200269_1*l_h_h_a*1_1_1_1"/>
  <p:tag name="KSO_WM_TEMPLATE_CATEGORY" val="diagram"/>
  <p:tag name="KSO_WM_TEMPLATE_INDEX" val="20200269"/>
  <p:tag name="KSO_WM_UNIT_LAYERLEVEL" val="1_1_1_1"/>
  <p:tag name="KSO_WM_TAG_VERSION" val="1.0"/>
  <p:tag name="KSO_WM_BEAUTIFY_FLAG" val="#wm#"/>
  <p:tag name="KSO_WM_UNIT_PRESET_TEXT" val="单击此处添加标题"/>
  <p:tag name="KSO_WM_UNIT_VALUE" val="16"/>
  <p:tag name="KSO_WM_DIAGRAM_GROUP_CODE" val="l1-1"/>
  <p:tag name="KSO_WM_UNIT_TYPE" val="l_h_h_a"/>
  <p:tag name="KSO_WM_UNIT_INDEX" val="1_1_1_1"/>
  <p:tag name="KSO_WM_UNIT_TEXT_FILL_FORE_SCHEMECOLOR_INDEX" val="13"/>
  <p:tag name="KSO_WM_UNIT_TEXT_FILL_TYPE" val="1"/>
</p:tagLst>
</file>

<file path=ppt/tags/tag84.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4"/>
  <p:tag name="KSO_WM_UNIT_ID" val="257*m_i*1_4"/>
  <p:tag name="KSO_WM_UNIT_CLEAR" val="1"/>
  <p:tag name="KSO_WM_UNIT_LAYERLEVEL" val="1_1"/>
  <p:tag name="KSO_WM_BEAUTIFY_FLAG" val="#wm#"/>
  <p:tag name="KSO_WM_DIAGRAM_GROUP_CODE" val="m1-1"/>
  <p:tag name="KSO_WM_UNIT_DIAGRAM_SCHEMECOLOR_ID" val="1"/>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269_1*l_h_h_i*1_3_1_1"/>
  <p:tag name="KSO_WM_TEMPLATE_CATEGORY" val="diagram"/>
  <p:tag name="KSO_WM_TEMPLATE_INDEX" val="20200269"/>
  <p:tag name="KSO_WM_UNIT_LAYERLEVEL" val="1_1_1_1"/>
  <p:tag name="KSO_WM_TAG_VERSION" val="1.0"/>
  <p:tag name="KSO_WM_BEAUTIFY_FLAG" val="#wm#"/>
  <p:tag name="KSO_WM_DIAGRAM_GROUP_CODE" val="l1-1"/>
  <p:tag name="KSO_WM_UNIT_TYPE" val="l_h_h_i"/>
  <p:tag name="KSO_WM_UNIT_INDEX" val="1_3_1_1"/>
  <p:tag name="KSO_WM_UNIT_FILL_FORE_SCHEMECOLOR_INDEX" val="7"/>
  <p:tag name="KSO_WM_UNIT_FILL_TYPE" val="1"/>
  <p:tag name="KSO_WM_UNIT_TEXT_FILL_FORE_SCHEMECOLOR_INDEX" val="16"/>
  <p:tag name="KSO_WM_UNIT_TEXT_FILL_TYPE" val="1"/>
</p:tagLst>
</file>

<file path=ppt/tags/tag86.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ID" val="diagram20200269_1*l_h_h_a*1_1_1_1"/>
  <p:tag name="KSO_WM_TEMPLATE_CATEGORY" val="diagram"/>
  <p:tag name="KSO_WM_TEMPLATE_INDEX" val="20200269"/>
  <p:tag name="KSO_WM_UNIT_LAYERLEVEL" val="1_1_1_1"/>
  <p:tag name="KSO_WM_TAG_VERSION" val="1.0"/>
  <p:tag name="KSO_WM_BEAUTIFY_FLAG" val="#wm#"/>
  <p:tag name="KSO_WM_UNIT_PRESET_TEXT" val="单击此处添加标题"/>
  <p:tag name="KSO_WM_UNIT_VALUE" val="16"/>
  <p:tag name="KSO_WM_DIAGRAM_GROUP_CODE" val="l1-1"/>
  <p:tag name="KSO_WM_UNIT_TYPE" val="l_h_h_a"/>
  <p:tag name="KSO_WM_UNIT_INDEX" val="1_1_1_1"/>
  <p:tag name="KSO_WM_UNIT_TEXT_FILL_FORE_SCHEMECOLOR_INDEX" val="13"/>
  <p:tag name="KSO_WM_UNIT_TEXT_FILL_TYPE" val="1"/>
</p:tagLst>
</file>

<file path=ppt/tags/tag87.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4"/>
  <p:tag name="KSO_WM_UNIT_ID" val="257*m_i*1_4"/>
  <p:tag name="KSO_WM_UNIT_CLEAR" val="1"/>
  <p:tag name="KSO_WM_UNIT_LAYERLEVEL" val="1_1"/>
  <p:tag name="KSO_WM_BEAUTIFY_FLAG" val="#wm#"/>
  <p:tag name="KSO_WM_DIAGRAM_GROUP_CODE" val="m1-1"/>
  <p:tag name="KSO_WM_UNIT_DIAGRAM_SCHEMECOLOR_ID" val="1"/>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0269_1*l_h_h_i*1_4_1_1"/>
  <p:tag name="KSO_WM_TEMPLATE_CATEGORY" val="diagram"/>
  <p:tag name="KSO_WM_TEMPLATE_INDEX" val="20200269"/>
  <p:tag name="KSO_WM_UNIT_LAYERLEVEL" val="1_1_1_1"/>
  <p:tag name="KSO_WM_TAG_VERSION" val="1.0"/>
  <p:tag name="KSO_WM_BEAUTIFY_FLAG" val="#wm#"/>
  <p:tag name="KSO_WM_DIAGRAM_GROUP_CODE" val="l1-1"/>
  <p:tag name="KSO_WM_UNIT_TYPE" val="l_h_h_i"/>
  <p:tag name="KSO_WM_UNIT_INDEX" val="1_4_1_1"/>
  <p:tag name="KSO_WM_UNIT_FILL_FORE_SCHEMECOLOR_INDEX" val="9"/>
  <p:tag name="KSO_WM_UNIT_FILL_TYPE" val="1"/>
  <p:tag name="KSO_WM_UNIT_TEXT_FILL_FORE_SCHEMECOLOR_INDEX" val="16"/>
  <p:tag name="KSO_WM_UNIT_TEXT_FILL_TYPE" val="1"/>
</p:tagLst>
</file>

<file path=ppt/tags/tag89.xml><?xml version="1.0" encoding="utf-8"?>
<p:tagLst xmlns:p="http://schemas.openxmlformats.org/presentationml/2006/main">
  <p:tag name="KSO_WM_UNIT_ISCONTENTSTITLE" val="0"/>
  <p:tag name="KSO_WM_UNIT_NOCLEAR" val="0"/>
  <p:tag name="KSO_WM_UNIT_HIGHLIGHT" val="0"/>
  <p:tag name="KSO_WM_UNIT_COMPATIBLE" val="0"/>
  <p:tag name="KSO_WM_UNIT_DIAGRAM_ISNUMVISUAL" val="0"/>
  <p:tag name="KSO_WM_UNIT_DIAGRAM_ISREFERUNIT" val="0"/>
  <p:tag name="KSO_WM_UNIT_ID" val="diagram20200269_1*l_h_h_a*1_1_1_1"/>
  <p:tag name="KSO_WM_TEMPLATE_CATEGORY" val="diagram"/>
  <p:tag name="KSO_WM_TEMPLATE_INDEX" val="20200269"/>
  <p:tag name="KSO_WM_UNIT_LAYERLEVEL" val="1_1_1_1"/>
  <p:tag name="KSO_WM_TAG_VERSION" val="1.0"/>
  <p:tag name="KSO_WM_BEAUTIFY_FLAG" val="#wm#"/>
  <p:tag name="KSO_WM_UNIT_PRESET_TEXT" val="单击此处添加标题"/>
  <p:tag name="KSO_WM_UNIT_VALUE" val="16"/>
  <p:tag name="KSO_WM_DIAGRAM_GROUP_CODE" val="l1-1"/>
  <p:tag name="KSO_WM_UNIT_TYPE" val="l_h_h_a"/>
  <p:tag name="KSO_WM_UNIT_INDEX" val="1_1_1_1"/>
  <p:tag name="KSO_WM_UNIT_TEXT_FILL_FORE_SCHEMECOLOR_INDEX" val="13"/>
  <p:tag name="KSO_WM_UNIT_TEXT_FILL_TYPE"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TAG_VERSION" val="1.0"/>
  <p:tag name="KSO_WM_TEMPLATE_CATEGORY" val="diagram"/>
  <p:tag name="KSO_WM_TEMPLATE_INDEX" val="160290"/>
  <p:tag name="KSO_WM_UNIT_TYPE" val="m_i"/>
  <p:tag name="KSO_WM_UNIT_INDEX" val="1_4"/>
  <p:tag name="KSO_WM_UNIT_ID" val="257*m_i*1_4"/>
  <p:tag name="KSO_WM_UNIT_CLEAR" val="1"/>
  <p:tag name="KSO_WM_UNIT_LAYERLEVEL" val="1_1"/>
  <p:tag name="KSO_WM_BEAUTIFY_FLAG" val="#wm#"/>
  <p:tag name="KSO_WM_DIAGRAM_GROUP_CODE" val="m1-1"/>
  <p:tag name="KSO_WM_UNIT_DIAGRAM_SCHEMECOLOR_ID" val="1"/>
</p:tagLst>
</file>

<file path=ppt/tags/tag91.xml><?xml version="1.0" encoding="utf-8"?>
<p:tagLst xmlns:p="http://schemas.openxmlformats.org/presentationml/2006/main">
  <p:tag name="KSO_WM_UNIT_TABLE_BEAUTIFY" val="smartTable{d349c602-3d1b-4454-84bd-57f7432a261c}"/>
</p:tagLst>
</file>

<file path=ppt/tags/tag92.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2"/>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199036_3*m_h_f*1_1_1"/>
  <p:tag name="KSO_WM_TEMPLATE_CATEGORY" val="diagram"/>
  <p:tag name="KSO_WM_TEMPLATE_INDEX" val="2019903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93.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2"/>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199036_3*m_h_f*1_1_1"/>
  <p:tag name="KSO_WM_TEMPLATE_CATEGORY" val="diagram"/>
  <p:tag name="KSO_WM_TEMPLATE_INDEX" val="2019903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94.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2"/>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199036_3*m_h_f*1_1_1"/>
  <p:tag name="KSO_WM_TEMPLATE_CATEGORY" val="diagram"/>
  <p:tag name="KSO_WM_TEMPLATE_INDEX" val="2019903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95.xml><?xml version="1.0" encoding="utf-8"?>
<p:tagLst xmlns:p="http://schemas.openxmlformats.org/presentationml/2006/main">
  <p:tag name="KSO_WM_UNIT_PRESET_TEXT" val="单击此处添加文本具体内容，简明扼要的阐述您的观点。根据需要可酌情增减文字，以便观者准确的理解您传达的思想。"/>
  <p:tag name="KSO_WM_UNIT_NOCLEAR" val="0"/>
  <p:tag name="KSO_WM_UNIT_VALUE" val="72"/>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199036_3*m_h_f*1_1_1"/>
  <p:tag name="KSO_WM_TEMPLATE_CATEGORY" val="diagram"/>
  <p:tag name="KSO_WM_TEMPLATE_INDEX" val="20199036"/>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200180_3*m_i*1_1"/>
  <p:tag name="KSO_WM_TEMPLATE_CATEGORY" val="diagram"/>
  <p:tag name="KSO_WM_TEMPLATE_INDEX" val="20200180"/>
  <p:tag name="KSO_WM_UNIT_LAYERLEVEL" val="1_1"/>
  <p:tag name="KSO_WM_TAG_VERSION" val="1.0"/>
  <p:tag name="KSO_WM_BEAUTIFY_FLAG" val="#wm#"/>
  <p:tag name="KSO_WM_UNIT_LINE_FORE_SCHEMECOLOR_INDEX" val="14"/>
  <p:tag name="KSO_WM_UNIT_LINE_FILL_TYPE"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200180_3*m_h_i*1_3_3"/>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0180_3*m_h_i*1_1_1"/>
  <p:tag name="KSO_WM_TEMPLATE_CATEGORY" val="diagram"/>
  <p:tag name="KSO_WM_TEMPLATE_INDEX" val="20200180"/>
  <p:tag name="KSO_WM_UNIT_LAYERLEVEL" val="1_1_1"/>
  <p:tag name="KSO_WM_TAG_VERSION" val="1.0"/>
  <p:tag name="KSO_WM_BEAUTIFY_FLAG" val="#wm#"/>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Lst>
</file>

<file path=ppt/tags/tag99.xml><?xml version="1.0" encoding="utf-8"?>
<p:tagLst xmlns:p="http://schemas.openxmlformats.org/presentationml/2006/main">
  <p:tag name="KSO_WM_UNIT_NOCLEAR" val="0"/>
  <p:tag name="KSO_WM_UNIT_VALUE" val="46"/>
  <p:tag name="KSO_WM_UNIT_HIGHLIGHT" val="0"/>
  <p:tag name="KSO_WM_UNIT_COMPATIBLE" val="0"/>
  <p:tag name="KSO_WM_UNIT_DIAGRAM_ISNUMVISUAL" val="0"/>
  <p:tag name="KSO_WM_UNIT_DIAGRAM_ISREFERUNIT" val="0"/>
  <p:tag name="KSO_WM_DIAGRAM_GROUP_CODE" val="m1-1"/>
  <p:tag name="KSO_WM_UNIT_TYPE" val="m_h_h_f"/>
  <p:tag name="KSO_WM_UNIT_INDEX" val="1_3_1_1"/>
  <p:tag name="KSO_WM_UNIT_ID" val="diagram20200180_3*m_h_h_f*1_3_1_1"/>
  <p:tag name="KSO_WM_TEMPLATE_CATEGORY" val="diagram"/>
  <p:tag name="KSO_WM_TEMPLATE_INDEX" val="20200180"/>
  <p:tag name="KSO_WM_UNIT_LAYERLEVEL" val="1_1_1_1"/>
  <p:tag name="KSO_WM_TAG_VERSION" val="1.0"/>
  <p:tag name="KSO_WM_BEAUTIFY_FLAG" val="#wm#"/>
  <p:tag name="KSO_WM_UNIT_PRESET_TEXT" val="单击此处添加文本具体内容，简明扼要的阐述您的观点。"/>
  <p:tag name="KSO_WM_UNIT_TEXT_FILL_FORE_SCHEMECOLOR_INDEX" val="14"/>
  <p:tag name="KSO_WM_UNIT_TEXT_FILL_TYPE" val="1"/>
</p:tagLst>
</file>

<file path=ppt/theme/theme1.xml><?xml version="1.0" encoding="utf-8"?>
<a:theme xmlns:a="http://schemas.openxmlformats.org/drawingml/2006/main" name="Office 主题​​">
  <a:themeElements>
    <a:clrScheme name="自定义 1">
      <a:dk1>
        <a:sysClr val="windowText" lastClr="000000"/>
      </a:dk1>
      <a:lt1>
        <a:srgbClr val="FFFFFF"/>
      </a:lt1>
      <a:dk2>
        <a:srgbClr val="303030"/>
      </a:dk2>
      <a:lt2>
        <a:srgbClr val="DEDEE0"/>
      </a:lt2>
      <a:accent1>
        <a:srgbClr val="C00000"/>
      </a:accent1>
      <a:accent2>
        <a:srgbClr val="444444"/>
      </a:accent2>
      <a:accent3>
        <a:srgbClr val="C00000"/>
      </a:accent3>
      <a:accent4>
        <a:srgbClr val="A5A5A5"/>
      </a:accent4>
      <a:accent5>
        <a:srgbClr val="0070C0"/>
      </a:accent5>
      <a:accent6>
        <a:srgbClr val="730E00"/>
      </a:accent6>
      <a:hlink>
        <a:srgbClr val="D26900"/>
      </a:hlink>
      <a:folHlink>
        <a:srgbClr val="D89243"/>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6168</Words>
  <Application>WPS 演示</Application>
  <PresentationFormat>自定义</PresentationFormat>
  <Paragraphs>1009</Paragraphs>
  <Slides>34</Slides>
  <Notes>8</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34</vt:i4>
      </vt:variant>
    </vt:vector>
  </HeadingPairs>
  <TitlesOfParts>
    <vt:vector size="57" baseType="lpstr">
      <vt:lpstr>Arial</vt:lpstr>
      <vt:lpstr>宋体</vt:lpstr>
      <vt:lpstr>Wingdings</vt:lpstr>
      <vt:lpstr>微软雅黑</vt:lpstr>
      <vt:lpstr>微软雅黑 Light</vt:lpstr>
      <vt:lpstr>黑体</vt:lpstr>
      <vt:lpstr>Calibri</vt:lpstr>
      <vt:lpstr>思源黑体 CN Normal</vt:lpstr>
      <vt:lpstr>汉仪旗黑-85S</vt:lpstr>
      <vt:lpstr>Impact</vt:lpstr>
      <vt:lpstr>U.S. 101</vt:lpstr>
      <vt:lpstr>Roboto</vt:lpstr>
      <vt:lpstr>Open Sans Light</vt:lpstr>
      <vt:lpstr>Wingdings</vt:lpstr>
      <vt:lpstr>楷体_GB2312</vt:lpstr>
      <vt:lpstr>华文楷体</vt:lpstr>
      <vt:lpstr>Arial Unicode MS</vt:lpstr>
      <vt:lpstr>Neris Thin</vt:lpstr>
      <vt:lpstr>Gulim</vt:lpstr>
      <vt:lpstr>Times New Roman</vt:lpstr>
      <vt:lpstr>仿宋_GB2312</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vt:lpstr>
    </vt:vector>
  </TitlesOfParts>
  <LinksUpToDate>false</LinksUpToDate>
  <SharedDoc>false</SharedDoc>
  <HyperlinksChanged>false</HyperlinksChanged>
  <AppVersion>14.0000</AppVersion>
  <Manager>素材风暴PPT</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airxi2001</dc:creator>
  <cp:lastModifiedBy>CMCC</cp:lastModifiedBy>
  <cp:revision>247</cp:revision>
  <dcterms:created xsi:type="dcterms:W3CDTF">2015-10-28T12:59:00Z</dcterms:created>
  <dcterms:modified xsi:type="dcterms:W3CDTF">2021-05-15T04:01:45Z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RubyTemplateID">
    <vt:lpwstr>2</vt:lpwstr>
  </property>
  <property fmtid="{D5CDD505-2E9C-101B-9397-08002B2CF9AE}" pid="3" name="KSOProductBuildVer">
    <vt:lpwstr>2052-11.1.0.9513</vt:lpwstr>
  </property>
  <property fmtid="{D5CDD505-2E9C-101B-9397-08002B2CF9AE}" pid="4" name="ICV">
    <vt:lpwstr>4AB636EBFCB9424392450D98E68D8494</vt:lpwstr>
  </property>
</Properties>
</file>