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handoutMasterIdLst>
    <p:handoutMasterId r:id="rId48"/>
  </p:handoutMasterIdLst>
  <p:sldIdLst>
    <p:sldId id="291" r:id="rId3"/>
    <p:sldId id="809" r:id="rId4"/>
    <p:sldId id="865" r:id="rId5"/>
    <p:sldId id="813" r:id="rId7"/>
    <p:sldId id="933" r:id="rId8"/>
    <p:sldId id="797" r:id="rId9"/>
    <p:sldId id="796" r:id="rId10"/>
    <p:sldId id="935" r:id="rId11"/>
    <p:sldId id="827" r:id="rId12"/>
    <p:sldId id="936" r:id="rId13"/>
    <p:sldId id="799" r:id="rId14"/>
    <p:sldId id="783" r:id="rId15"/>
    <p:sldId id="781" r:id="rId16"/>
    <p:sldId id="967" r:id="rId17"/>
    <p:sldId id="808" r:id="rId18"/>
    <p:sldId id="820" r:id="rId19"/>
    <p:sldId id="817" r:id="rId20"/>
    <p:sldId id="795" r:id="rId21"/>
    <p:sldId id="787" r:id="rId22"/>
    <p:sldId id="849" r:id="rId23"/>
    <p:sldId id="949" r:id="rId24"/>
    <p:sldId id="950" r:id="rId25"/>
    <p:sldId id="866" r:id="rId26"/>
    <p:sldId id="953" r:id="rId27"/>
    <p:sldId id="873" r:id="rId28"/>
    <p:sldId id="867" r:id="rId29"/>
    <p:sldId id="943" r:id="rId30"/>
    <p:sldId id="944" r:id="rId31"/>
    <p:sldId id="957" r:id="rId32"/>
    <p:sldId id="963" r:id="rId33"/>
    <p:sldId id="962" r:id="rId34"/>
    <p:sldId id="961" r:id="rId35"/>
    <p:sldId id="878" r:id="rId36"/>
    <p:sldId id="945" r:id="rId37"/>
    <p:sldId id="946" r:id="rId38"/>
    <p:sldId id="947" r:id="rId39"/>
    <p:sldId id="955" r:id="rId40"/>
    <p:sldId id="956" r:id="rId41"/>
    <p:sldId id="960" r:id="rId42"/>
    <p:sldId id="952" r:id="rId43"/>
    <p:sldId id="965" r:id="rId44"/>
    <p:sldId id="959" r:id="rId45"/>
    <p:sldId id="822" r:id="rId46"/>
    <p:sldId id="290" r:id="rId47"/>
  </p:sldIdLst>
  <p:sldSz cx="9144000" cy="5715000" type="screen16x10"/>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i, Tao" initials="" lastIdx="1" clrIdx="0"/>
  <p:cmAuthor id="1" name="Ju, Leili PH/CN" initials="" lastIdx="1" clrIdx="1"/>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006B3A"/>
    <a:srgbClr val="FABF1A"/>
    <a:srgbClr val="DEB4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115" autoAdjust="0"/>
    <p:restoredTop sz="94701" autoAdjust="0"/>
  </p:normalViewPr>
  <p:slideViewPr>
    <p:cSldViewPr>
      <p:cViewPr>
        <p:scale>
          <a:sx n="75" d="100"/>
          <a:sy n="75" d="100"/>
        </p:scale>
        <p:origin x="-1356" y="-552"/>
      </p:cViewPr>
      <p:guideLst>
        <p:guide orient="horz" pos="1883"/>
        <p:guide pos="2880"/>
      </p:guideLst>
    </p:cSldViewPr>
  </p:slideViewPr>
  <p:notesTextViewPr>
    <p:cViewPr>
      <p:scale>
        <a:sx n="100" d="100"/>
        <a:sy n="100" d="100"/>
      </p:scale>
      <p:origin x="0" y="0"/>
    </p:cViewPr>
  </p:notesTextViewPr>
  <p:sorterViewPr>
    <p:cViewPr>
      <p:scale>
        <a:sx n="66" d="100"/>
        <a:sy n="66" d="100"/>
      </p:scale>
      <p:origin x="0" y="-852"/>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2" Type="http://schemas.openxmlformats.org/officeDocument/2006/relationships/commentAuthors" Target="commentAuthors.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 Target="slides/slide3.xml"/><Relationship Id="rId49" Type="http://schemas.openxmlformats.org/officeDocument/2006/relationships/presProps" Target="presProps.xml"/><Relationship Id="rId48" Type="http://schemas.openxmlformats.org/officeDocument/2006/relationships/handoutMaster" Target="handoutMasters/handoutMaster1.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_rels/data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image" Target="../media/image72.png"/></Relationships>
</file>

<file path=ppt/diagrams/_rels/drawing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image" Target="../media/image72.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node0">
    <dgm:fillClrLst meth="repeat">
      <a:schemeClr val="accent1">
        <a:shade val="80000"/>
      </a:schemeClr>
    </dgm:fillClrLst>
    <dgm:linClrLst meth="repeat">
      <a:schemeClr val="lt1"/>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DED67AE9-88AF-4E6D-A81B-DD626EEE2ED2}" type="doc">
      <dgm:prSet loTypeId="urn:microsoft.com/office/officeart/2008/layout/LinedList" loCatId="list" qsTypeId="urn:microsoft.com/office/officeart/2005/8/quickstyle/simple5" qsCatId="simple" csTypeId="urn:microsoft.com/office/officeart/2005/8/colors/accent3_2" csCatId="accent3" phldr="1"/>
      <dgm:spPr/>
      <dgm:t>
        <a:bodyPr/>
        <a:lstStyle/>
        <a:p>
          <a:endParaRPr lang="en-US"/>
        </a:p>
      </dgm:t>
    </dgm:pt>
    <dgm:pt modelId="{A94EA8AA-600F-4A3A-B007-26219E808D70}">
      <dgm:prSet phldr="0" custT="1"/>
      <dgm:spPr/>
      <dgm:t>
        <a:bodyPr vert="horz" wrap="square"/>
        <a:p>
          <a:pPr>
            <a:lnSpc>
              <a:spcPct val="100000"/>
            </a:lnSpc>
            <a:spcBef>
              <a:spcPct val="0"/>
            </a:spcBef>
            <a:spcAft>
              <a:spcPct val="35000"/>
            </a:spcAft>
          </a:pPr>
          <a:r>
            <a:rPr lang="en-US" sz="2400" b="1" dirty="0">
              <a:latin typeface="+mj-ea"/>
              <a:ea typeface="+mj-ea"/>
            </a:rPr>
            <a:t>2014</a:t>
          </a:r>
          <a:r>
            <a:rPr lang="zh-CN" sz="2400" b="1" dirty="0">
              <a:latin typeface="+mj-ea"/>
              <a:ea typeface="+mj-ea"/>
            </a:rPr>
            <a:t>年成立急诊神经内科</a:t>
          </a:r>
          <a:r>
            <a:rPr lang="zh-CN" sz="2400" b="1" dirty="0">
              <a:latin typeface="+mj-ea"/>
              <a:ea typeface="+mj-ea"/>
            </a:rPr>
            <a:t/>
          </a:r>
          <a:endParaRPr lang="zh-CN" sz="2400" b="1" dirty="0">
            <a:latin typeface="+mj-ea"/>
            <a:ea typeface="+mj-ea"/>
          </a:endParaRPr>
        </a:p>
      </dgm:t>
    </dgm:pt>
    <dgm:pt modelId="{314D64A2-E940-44D9-B171-5F00196A4F66}" cxnId="{7B86A656-9545-4565-9A94-09EA42A58705}" type="parTrans">
      <dgm:prSet/>
      <dgm:spPr/>
      <dgm:t>
        <a:bodyPr/>
        <a:lstStyle/>
        <a:p>
          <a:endParaRPr lang="en-US" sz="2400"/>
        </a:p>
      </dgm:t>
    </dgm:pt>
    <dgm:pt modelId="{D12BB44A-BC09-48AC-8ADB-2BCC1A16149A}" cxnId="{7B86A656-9545-4565-9A94-09EA42A58705}" type="sibTrans">
      <dgm:prSet/>
      <dgm:spPr/>
      <dgm:t>
        <a:bodyPr/>
        <a:lstStyle/>
        <a:p>
          <a:endParaRPr lang="en-US" sz="2400"/>
        </a:p>
      </dgm:t>
    </dgm:pt>
    <dgm:pt modelId="{8EF1E7FC-A9E4-4D3A-901C-2EA20CD60903}">
      <dgm:prSet phldr="0" custT="1"/>
      <dgm:spPr/>
      <dgm:t>
        <a:bodyPr vert="horz" wrap="square"/>
        <a:p>
          <a:pPr>
            <a:lnSpc>
              <a:spcPct val="130000"/>
            </a:lnSpc>
            <a:spcBef>
              <a:spcPct val="0"/>
            </a:spcBef>
            <a:spcAft>
              <a:spcPct val="35000"/>
            </a:spcAft>
          </a:pPr>
          <a:r>
            <a:rPr lang="en-US" sz="2400" b="1" dirty="0">
              <a:latin typeface="+mj-ea"/>
              <a:ea typeface="+mj-ea"/>
            </a:rPr>
            <a:t>2015</a:t>
          </a:r>
          <a:r>
            <a:rPr lang="zh-CN" sz="2400" b="1" dirty="0">
              <a:latin typeface="+mj-ea"/>
              <a:ea typeface="+mj-ea"/>
            </a:rPr>
            <a:t>年新门诊楼启用，有独立的急诊神经内科诊室</a:t>
          </a:r>
          <a:r>
            <a:rPr lang="zh-CN" sz="2400" b="1" dirty="0">
              <a:latin typeface="+mj-ea"/>
              <a:ea typeface="+mj-ea"/>
            </a:rPr>
            <a:t/>
          </a:r>
          <a:endParaRPr lang="zh-CN" sz="2400" b="1" dirty="0">
            <a:latin typeface="+mj-ea"/>
            <a:ea typeface="+mj-ea"/>
          </a:endParaRPr>
        </a:p>
      </dgm:t>
    </dgm:pt>
    <dgm:pt modelId="{4E2DC29E-8441-4807-ACD7-D181897C7E01}" cxnId="{50FE67C0-7703-431D-9DFD-3F09DEC7647B}" type="parTrans">
      <dgm:prSet/>
      <dgm:spPr/>
      <dgm:t>
        <a:bodyPr/>
        <a:lstStyle/>
        <a:p>
          <a:endParaRPr lang="en-US" sz="2400"/>
        </a:p>
      </dgm:t>
    </dgm:pt>
    <dgm:pt modelId="{FA88629E-3E63-4B68-A85C-3319A725A490}" cxnId="{50FE67C0-7703-431D-9DFD-3F09DEC7647B}" type="sibTrans">
      <dgm:prSet/>
      <dgm:spPr/>
      <dgm:t>
        <a:bodyPr/>
        <a:lstStyle/>
        <a:p>
          <a:endParaRPr lang="en-US" sz="2400"/>
        </a:p>
      </dgm:t>
    </dgm:pt>
    <dgm:pt modelId="{FA1764D5-9A84-49D9-8364-E9A3641E7513}" type="pres">
      <dgm:prSet presAssocID="{DED67AE9-88AF-4E6D-A81B-DD626EEE2ED2}" presName="vert0" presStyleCnt="0">
        <dgm:presLayoutVars>
          <dgm:dir/>
          <dgm:animOne val="branch"/>
          <dgm:animLvl val="lvl"/>
        </dgm:presLayoutVars>
      </dgm:prSet>
      <dgm:spPr/>
      <dgm:t>
        <a:bodyPr/>
        <a:lstStyle/>
        <a:p>
          <a:endParaRPr lang="zh-CN" altLang="en-US"/>
        </a:p>
      </dgm:t>
    </dgm:pt>
    <dgm:pt modelId="{955FACBF-EF85-4896-A353-BAD965EF2270}" type="pres">
      <dgm:prSet presAssocID="{A94EA8AA-600F-4A3A-B007-26219E808D70}" presName="thickLine" presStyleLbl="alignNode1" presStyleIdx="0" presStyleCnt="2"/>
      <dgm:spPr/>
    </dgm:pt>
    <dgm:pt modelId="{83B2188C-668A-4F2A-8A76-86D2FEEABC35}" type="pres">
      <dgm:prSet presAssocID="{A94EA8AA-600F-4A3A-B007-26219E808D70}" presName="horz1" presStyleCnt="0"/>
      <dgm:spPr/>
    </dgm:pt>
    <dgm:pt modelId="{EC2AEE40-72E5-430E-BADF-452BBEB997D7}" type="pres">
      <dgm:prSet presAssocID="{A94EA8AA-600F-4A3A-B007-26219E808D70}" presName="tx1" presStyleLbl="revTx" presStyleIdx="0" presStyleCnt="2"/>
      <dgm:spPr/>
      <dgm:t>
        <a:bodyPr/>
        <a:lstStyle/>
        <a:p>
          <a:endParaRPr lang="zh-CN" altLang="en-US"/>
        </a:p>
      </dgm:t>
    </dgm:pt>
    <dgm:pt modelId="{E47FDD9F-426E-4EA5-BCEC-850646C208FE}" type="pres">
      <dgm:prSet presAssocID="{A94EA8AA-600F-4A3A-B007-26219E808D70}" presName="vert1" presStyleCnt="0"/>
      <dgm:spPr/>
    </dgm:pt>
    <dgm:pt modelId="{523FB4F2-CB9B-4F7D-B252-8AA59EB56C50}" type="pres">
      <dgm:prSet presAssocID="{8EF1E7FC-A9E4-4D3A-901C-2EA20CD60903}" presName="thickLine" presStyleLbl="alignNode1" presStyleIdx="1" presStyleCnt="2"/>
      <dgm:spPr/>
    </dgm:pt>
    <dgm:pt modelId="{92EB686A-111B-475F-912F-F1420F349B36}" type="pres">
      <dgm:prSet presAssocID="{8EF1E7FC-A9E4-4D3A-901C-2EA20CD60903}" presName="horz1" presStyleCnt="0"/>
      <dgm:spPr/>
    </dgm:pt>
    <dgm:pt modelId="{83DDCDDA-1727-4273-803F-E38B93B74BD4}" type="pres">
      <dgm:prSet presAssocID="{8EF1E7FC-A9E4-4D3A-901C-2EA20CD60903}" presName="tx1" presStyleLbl="revTx" presStyleIdx="1" presStyleCnt="2"/>
      <dgm:spPr/>
      <dgm:t>
        <a:bodyPr/>
        <a:lstStyle/>
        <a:p>
          <a:endParaRPr lang="zh-CN" altLang="en-US"/>
        </a:p>
      </dgm:t>
    </dgm:pt>
    <dgm:pt modelId="{85A2049D-C98F-4319-9513-FF0A1B20A331}" type="pres">
      <dgm:prSet presAssocID="{8EF1E7FC-A9E4-4D3A-901C-2EA20CD60903}" presName="vert1" presStyleCnt="0"/>
      <dgm:spPr/>
    </dgm:pt>
  </dgm:ptLst>
  <dgm:cxnLst>
    <dgm:cxn modelId="{7B86A656-9545-4565-9A94-09EA42A58705}" srcId="{DED67AE9-88AF-4E6D-A81B-DD626EEE2ED2}" destId="{A94EA8AA-600F-4A3A-B007-26219E808D70}" srcOrd="0" destOrd="0" parTransId="{314D64A2-E940-44D9-B171-5F00196A4F66}" sibTransId="{D12BB44A-BC09-48AC-8ADB-2BCC1A16149A}"/>
    <dgm:cxn modelId="{50FE67C0-7703-431D-9DFD-3F09DEC7647B}" srcId="{DED67AE9-88AF-4E6D-A81B-DD626EEE2ED2}" destId="{8EF1E7FC-A9E4-4D3A-901C-2EA20CD60903}" srcOrd="1" destOrd="0" parTransId="{4E2DC29E-8441-4807-ACD7-D181897C7E01}" sibTransId="{FA88629E-3E63-4B68-A85C-3319A725A490}"/>
    <dgm:cxn modelId="{D75BC792-DDC1-4333-8B0B-85AA466043C5}" type="presOf" srcId="{DED67AE9-88AF-4E6D-A81B-DD626EEE2ED2}" destId="{FA1764D5-9A84-49D9-8364-E9A3641E7513}" srcOrd="0" destOrd="0" presId="urn:microsoft.com/office/officeart/2008/layout/LinedList"/>
    <dgm:cxn modelId="{8E831A1A-A467-4A83-BFB9-A6BFF9F98074}" type="presParOf" srcId="{FA1764D5-9A84-49D9-8364-E9A3641E7513}" destId="{955FACBF-EF85-4896-A353-BAD965EF2270}" srcOrd="0" destOrd="0" presId="urn:microsoft.com/office/officeart/2008/layout/LinedList"/>
    <dgm:cxn modelId="{17073FE6-4F58-488C-A158-EB58EF6B4543}" type="presParOf" srcId="{FA1764D5-9A84-49D9-8364-E9A3641E7513}" destId="{83B2188C-668A-4F2A-8A76-86D2FEEABC35}" srcOrd="1" destOrd="0" presId="urn:microsoft.com/office/officeart/2008/layout/LinedList"/>
    <dgm:cxn modelId="{06CC2585-9985-486D-99D4-351F0F9EF756}" type="presParOf" srcId="{83B2188C-668A-4F2A-8A76-86D2FEEABC35}" destId="{EC2AEE40-72E5-430E-BADF-452BBEB997D7}" srcOrd="0" destOrd="1" presId="urn:microsoft.com/office/officeart/2008/layout/LinedList"/>
    <dgm:cxn modelId="{1156EAF1-28DC-4995-8EF0-E3C44F764B53}" type="presOf" srcId="{A94EA8AA-600F-4A3A-B007-26219E808D70}" destId="{EC2AEE40-72E5-430E-BADF-452BBEB997D7}" srcOrd="0" destOrd="0" presId="urn:microsoft.com/office/officeart/2008/layout/LinedList"/>
    <dgm:cxn modelId="{A43CA5C2-56C8-4AA5-9857-375120554F4D}" type="presParOf" srcId="{83B2188C-668A-4F2A-8A76-86D2FEEABC35}" destId="{E47FDD9F-426E-4EA5-BCEC-850646C208FE}" srcOrd="1" destOrd="1" presId="urn:microsoft.com/office/officeart/2008/layout/LinedList"/>
    <dgm:cxn modelId="{E9EF08C4-6063-4B4E-BA43-EA0F17AE6FDA}" type="presParOf" srcId="{FA1764D5-9A84-49D9-8364-E9A3641E7513}" destId="{523FB4F2-CB9B-4F7D-B252-8AA59EB56C50}" srcOrd="2" destOrd="0" presId="urn:microsoft.com/office/officeart/2008/layout/LinedList"/>
    <dgm:cxn modelId="{C9625A34-C06C-41D6-8728-3BF53E4B7423}" type="presParOf" srcId="{FA1764D5-9A84-49D9-8364-E9A3641E7513}" destId="{92EB686A-111B-475F-912F-F1420F349B36}" srcOrd="3" destOrd="0" presId="urn:microsoft.com/office/officeart/2008/layout/LinedList"/>
    <dgm:cxn modelId="{D965215C-7386-4B3F-96C1-9FE7E974317A}" type="presParOf" srcId="{92EB686A-111B-475F-912F-F1420F349B36}" destId="{83DDCDDA-1727-4273-803F-E38B93B74BD4}" srcOrd="0" destOrd="3" presId="urn:microsoft.com/office/officeart/2008/layout/LinedList"/>
    <dgm:cxn modelId="{057CC0D1-E52C-4E75-A8AD-89C463C4258F}" type="presOf" srcId="{8EF1E7FC-A9E4-4D3A-901C-2EA20CD60903}" destId="{83DDCDDA-1727-4273-803F-E38B93B74BD4}" srcOrd="0" destOrd="0" presId="urn:microsoft.com/office/officeart/2008/layout/LinedList"/>
    <dgm:cxn modelId="{48B478E1-AEE3-4909-AB64-65C90DCC26A0}" type="presParOf" srcId="{92EB686A-111B-475F-912F-F1420F349B36}" destId="{85A2049D-C98F-4319-9513-FF0A1B20A331}" srcOrd="1" destOrd="3" presId="urn:microsoft.com/office/officeart/2008/layout/Line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1D4A7F-7FBE-4B3B-909A-C11EF5A8F900}" type="doc">
      <dgm:prSet loTypeId="urn:microsoft.com/office/officeart/2005/8/layout/hProcess9" loCatId="process" qsTypeId="urn:microsoft.com/office/officeart/2005/8/quickstyle/simple1#1" qsCatId="simple" csTypeId="urn:microsoft.com/office/officeart/2005/8/colors/accent1_2#1" csCatId="accent1" phldr="1"/>
      <dgm:spPr/>
    </dgm:pt>
    <dgm:pt modelId="{336E617D-E947-4644-BCEA-D3B7183C08F2}">
      <dgm:prSet phldrT="[文本]" custT="1"/>
      <dgm:spPr/>
      <dgm:t>
        <a:bodyPr/>
        <a:lstStyle/>
        <a:p>
          <a:r>
            <a:rPr lang="zh-CN" altLang="en-US" sz="1800" b="1" dirty="0" smtClean="0">
              <a:latin typeface="微软雅黑" panose="020B0503020204020204" pitchFamily="34" charset="-122"/>
              <a:ea typeface="微软雅黑" panose="020B0503020204020204" pitchFamily="34" charset="-122"/>
            </a:rPr>
            <a:t>患者自行来院</a:t>
          </a:r>
          <a:endParaRPr lang="zh-CN" altLang="en-US" sz="1800" b="1" dirty="0">
            <a:latin typeface="微软雅黑" panose="020B0503020204020204" pitchFamily="34" charset="-122"/>
            <a:ea typeface="微软雅黑" panose="020B0503020204020204" pitchFamily="34" charset="-122"/>
          </a:endParaRPr>
        </a:p>
      </dgm:t>
    </dgm:pt>
    <dgm:pt modelId="{C73B0D22-EE9F-4FCF-9888-0E9A34B13749}" cxnId="{B5494814-AAFE-4571-9710-10489CD27326}" type="parTrans">
      <dgm:prSet/>
      <dgm:spPr/>
      <dgm:t>
        <a:bodyPr/>
        <a:lstStyle/>
        <a:p>
          <a:endParaRPr lang="zh-CN" altLang="en-US"/>
        </a:p>
      </dgm:t>
    </dgm:pt>
    <dgm:pt modelId="{83AA9E08-0E28-4093-8ACC-D36412133130}" cxnId="{B5494814-AAFE-4571-9710-10489CD27326}" type="sibTrans">
      <dgm:prSet/>
      <dgm:spPr/>
      <dgm:t>
        <a:bodyPr/>
        <a:lstStyle/>
        <a:p>
          <a:endParaRPr lang="zh-CN" altLang="en-US"/>
        </a:p>
      </dgm:t>
    </dgm:pt>
    <dgm:pt modelId="{4DA5AAD5-73F2-4DBB-A9E0-66DE56D81608}">
      <dgm:prSet phldrT="[文本]" custT="1"/>
      <dgm:spPr/>
      <dgm:t>
        <a:bodyPr/>
        <a:lstStyle/>
        <a:p>
          <a:r>
            <a:rPr lang="en-US" altLang="zh-CN" sz="1800" b="1" dirty="0" smtClean="0">
              <a:latin typeface="微软雅黑" panose="020B0503020204020204" pitchFamily="34" charset="-122"/>
              <a:ea typeface="微软雅黑" panose="020B0503020204020204" pitchFamily="34" charset="-122"/>
            </a:rPr>
            <a:t>120</a:t>
          </a:r>
          <a:r>
            <a:rPr lang="zh-CN" altLang="en-US" sz="1800" b="1" dirty="0" smtClean="0">
              <a:latin typeface="微软雅黑" panose="020B0503020204020204" pitchFamily="34" charset="-122"/>
              <a:ea typeface="微软雅黑" panose="020B0503020204020204" pitchFamily="34" charset="-122"/>
            </a:rPr>
            <a:t>送入</a:t>
          </a:r>
          <a:endParaRPr lang="zh-CN" altLang="en-US" sz="1800" b="1" dirty="0">
            <a:latin typeface="微软雅黑" panose="020B0503020204020204" pitchFamily="34" charset="-122"/>
            <a:ea typeface="微软雅黑" panose="020B0503020204020204" pitchFamily="34" charset="-122"/>
          </a:endParaRPr>
        </a:p>
      </dgm:t>
    </dgm:pt>
    <dgm:pt modelId="{C4D7465E-2712-4935-9AB1-6AB27B1C2255}" cxnId="{C7302798-37F7-46E8-9011-CF14C8D53F6D}" type="parTrans">
      <dgm:prSet/>
      <dgm:spPr/>
      <dgm:t>
        <a:bodyPr/>
        <a:lstStyle/>
        <a:p>
          <a:endParaRPr lang="zh-CN" altLang="en-US"/>
        </a:p>
      </dgm:t>
    </dgm:pt>
    <dgm:pt modelId="{D8140837-8130-4C1C-8D61-9567BA47FB11}" cxnId="{C7302798-37F7-46E8-9011-CF14C8D53F6D}" type="sibTrans">
      <dgm:prSet/>
      <dgm:spPr/>
      <dgm:t>
        <a:bodyPr/>
        <a:lstStyle/>
        <a:p>
          <a:endParaRPr lang="zh-CN" altLang="en-US"/>
        </a:p>
      </dgm:t>
    </dgm:pt>
    <dgm:pt modelId="{D338E41A-8FCB-483E-B905-E2C9262653CF}">
      <dgm:prSet phldrT="[文本]" custT="1"/>
      <dgm:spPr/>
      <dgm:t>
        <a:bodyPr/>
        <a:lstStyle/>
        <a:p>
          <a:r>
            <a:rPr lang="zh-CN" altLang="en-US" sz="1600" b="1" dirty="0">
              <a:latin typeface="微软雅黑" panose="020B0503020204020204" pitchFamily="34" charset="-122"/>
              <a:ea typeface="微软雅黑" panose="020B0503020204020204" pitchFamily="34" charset="-122"/>
            </a:rPr>
            <a:t>神内</a:t>
          </a:r>
          <a:r>
            <a:rPr lang="zh-CN" altLang="en-US" sz="1600" b="1" dirty="0" smtClean="0">
              <a:latin typeface="微软雅黑" panose="020B0503020204020204" pitchFamily="34" charset="-122"/>
              <a:ea typeface="微软雅黑" panose="020B0503020204020204" pitchFamily="34" charset="-122"/>
            </a:rPr>
            <a:t>急诊</a:t>
          </a:r>
          <a:endParaRPr lang="en-US" altLang="zh-CN" sz="1600" b="1" dirty="0" smtClean="0">
            <a:latin typeface="微软雅黑" panose="020B0503020204020204" pitchFamily="34" charset="-122"/>
            <a:ea typeface="微软雅黑" panose="020B0503020204020204" pitchFamily="34" charset="-122"/>
          </a:endParaRPr>
        </a:p>
        <a:p>
          <a:r>
            <a:rPr lang="zh-CN" altLang="en-US" sz="1600" b="1" dirty="0" smtClean="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评估、治疗方案）</a:t>
          </a:r>
        </a:p>
      </dgm:t>
    </dgm:pt>
    <dgm:pt modelId="{BED3C644-8D87-40E0-8433-61EDDD9DA5CA}" cxnId="{0831121B-6A65-4F5A-810A-C478C145C5FC}" type="parTrans">
      <dgm:prSet/>
      <dgm:spPr/>
      <dgm:t>
        <a:bodyPr/>
        <a:lstStyle/>
        <a:p>
          <a:endParaRPr lang="zh-CN" altLang="en-US"/>
        </a:p>
      </dgm:t>
    </dgm:pt>
    <dgm:pt modelId="{5F219483-235E-427D-9ECD-F7131100DB96}" cxnId="{0831121B-6A65-4F5A-810A-C478C145C5FC}" type="sibTrans">
      <dgm:prSet/>
      <dgm:spPr/>
      <dgm:t>
        <a:bodyPr/>
        <a:lstStyle/>
        <a:p>
          <a:endParaRPr lang="zh-CN" altLang="en-US"/>
        </a:p>
      </dgm:t>
    </dgm:pt>
    <dgm:pt modelId="{942B8F36-B173-4917-9DBD-B1E9EFFD9C80}">
      <dgm:prSet phldrT="[文本]" custT="1"/>
      <dgm:spPr/>
      <dgm:t>
        <a:bodyPr/>
        <a:lstStyle/>
        <a:p>
          <a:r>
            <a:rPr lang="zh-CN" altLang="en-US" sz="1600" b="1" dirty="0">
              <a:latin typeface="微软雅黑" panose="020B0503020204020204" pitchFamily="34" charset="-122"/>
              <a:ea typeface="微软雅黑" panose="020B0503020204020204" pitchFamily="34" charset="-122"/>
            </a:rPr>
            <a:t>神内重症（治疗后</a:t>
          </a:r>
          <a:r>
            <a:rPr lang="en-US" altLang="zh-CN" sz="1600" b="1" dirty="0">
              <a:latin typeface="微软雅黑" panose="020B0503020204020204" pitchFamily="34" charset="-122"/>
              <a:ea typeface="微软雅黑" panose="020B0503020204020204" pitchFamily="34" charset="-122"/>
            </a:rPr>
            <a:t>24</a:t>
          </a:r>
          <a:r>
            <a:rPr lang="zh-CN" altLang="en-US" sz="1600" b="1" dirty="0">
              <a:latin typeface="微软雅黑" panose="020B0503020204020204" pitchFamily="34" charset="-122"/>
              <a:ea typeface="微软雅黑" panose="020B0503020204020204" pitchFamily="34" charset="-122"/>
            </a:rPr>
            <a:t>小时管理）</a:t>
          </a:r>
        </a:p>
      </dgm:t>
    </dgm:pt>
    <dgm:pt modelId="{28009657-ABEC-4BD0-9CFF-13F12E91608E}" cxnId="{C20F5E7A-B0D7-481E-81D2-5AA60290FA0D}" type="parTrans">
      <dgm:prSet/>
      <dgm:spPr/>
      <dgm:t>
        <a:bodyPr/>
        <a:lstStyle/>
        <a:p>
          <a:endParaRPr lang="zh-CN" altLang="en-US"/>
        </a:p>
      </dgm:t>
    </dgm:pt>
    <dgm:pt modelId="{4FBF5D70-2DBD-47B7-A3E8-4D1DA6ED3C67}" cxnId="{C20F5E7A-B0D7-481E-81D2-5AA60290FA0D}" type="sibTrans">
      <dgm:prSet/>
      <dgm:spPr/>
      <dgm:t>
        <a:bodyPr/>
        <a:lstStyle/>
        <a:p>
          <a:endParaRPr lang="zh-CN" altLang="en-US"/>
        </a:p>
      </dgm:t>
    </dgm:pt>
    <dgm:pt modelId="{9040B8C6-E3CB-4F04-993B-2488D2958CD5}">
      <dgm:prSet phldrT="[文本]" custT="1"/>
      <dgm:spPr/>
      <dgm:t>
        <a:bodyPr/>
        <a:lstStyle/>
        <a:p>
          <a:r>
            <a:rPr lang="zh-CN" altLang="en-US" sz="1800" b="1" dirty="0">
              <a:latin typeface="微软雅黑" panose="020B0503020204020204" pitchFamily="34" charset="-122"/>
              <a:ea typeface="微软雅黑" panose="020B0503020204020204" pitchFamily="34" charset="-122"/>
            </a:rPr>
            <a:t>脑血管病组</a:t>
          </a:r>
        </a:p>
      </dgm:t>
    </dgm:pt>
    <dgm:pt modelId="{B090F332-CA88-4273-B3A9-5543B71D678E}" cxnId="{A17D12B9-320E-41CD-B673-8D1B6B344AC7}" type="parTrans">
      <dgm:prSet/>
      <dgm:spPr/>
      <dgm:t>
        <a:bodyPr/>
        <a:lstStyle/>
        <a:p>
          <a:endParaRPr lang="zh-CN" altLang="en-US"/>
        </a:p>
      </dgm:t>
    </dgm:pt>
    <dgm:pt modelId="{216673FF-A9BC-46B9-AABB-CD86CE19B5A1}" cxnId="{A17D12B9-320E-41CD-B673-8D1B6B344AC7}" type="sibTrans">
      <dgm:prSet/>
      <dgm:spPr/>
      <dgm:t>
        <a:bodyPr/>
        <a:lstStyle/>
        <a:p>
          <a:endParaRPr lang="zh-CN" altLang="en-US"/>
        </a:p>
      </dgm:t>
    </dgm:pt>
    <dgm:pt modelId="{F83D3BF7-AB12-4AF6-AB09-AE806EDB1276}" type="pres">
      <dgm:prSet presAssocID="{3B1D4A7F-7FBE-4B3B-909A-C11EF5A8F900}" presName="CompostProcess" presStyleCnt="0">
        <dgm:presLayoutVars>
          <dgm:dir/>
          <dgm:resizeHandles val="exact"/>
        </dgm:presLayoutVars>
      </dgm:prSet>
      <dgm:spPr/>
    </dgm:pt>
    <dgm:pt modelId="{AF159E34-79B3-45EE-BA37-881494CF8AFB}" type="pres">
      <dgm:prSet presAssocID="{3B1D4A7F-7FBE-4B3B-909A-C11EF5A8F900}" presName="arrow" presStyleLbl="bgShp" presStyleIdx="0" presStyleCnt="1" custLinFactNeighborX="-280"/>
      <dgm:spPr/>
    </dgm:pt>
    <dgm:pt modelId="{48BBB417-22E4-4287-9D98-4E2BFD1CF09B}" type="pres">
      <dgm:prSet presAssocID="{3B1D4A7F-7FBE-4B3B-909A-C11EF5A8F900}" presName="linearProcess" presStyleCnt="0"/>
      <dgm:spPr/>
    </dgm:pt>
    <dgm:pt modelId="{2CC925B9-C511-4DD0-9947-C8BC73BFF680}" type="pres">
      <dgm:prSet presAssocID="{336E617D-E947-4644-BCEA-D3B7183C08F2}" presName="textNode" presStyleLbl="node1" presStyleIdx="0" presStyleCnt="5" custLinFactX="17341" custLinFactNeighborX="100000" custLinFactNeighborY="-61061">
        <dgm:presLayoutVars>
          <dgm:bulletEnabled val="1"/>
        </dgm:presLayoutVars>
      </dgm:prSet>
      <dgm:spPr/>
      <dgm:t>
        <a:bodyPr/>
        <a:lstStyle/>
        <a:p>
          <a:endParaRPr lang="zh-CN" altLang="en-US"/>
        </a:p>
      </dgm:t>
    </dgm:pt>
    <dgm:pt modelId="{5B1E995A-418E-451D-9E38-CDEC1E03CA4C}" type="pres">
      <dgm:prSet presAssocID="{83AA9E08-0E28-4093-8ACC-D36412133130}" presName="sibTrans" presStyleCnt="0"/>
      <dgm:spPr/>
    </dgm:pt>
    <dgm:pt modelId="{66FBD228-BA5B-49E8-9EA2-A1A2133A73C8}" type="pres">
      <dgm:prSet presAssocID="{4DA5AAD5-73F2-4DBB-A9E0-66DE56D81608}" presName="textNode" presStyleLbl="node1" presStyleIdx="1" presStyleCnt="5" custLinFactX="-65389" custLinFactNeighborX="-100000" custLinFactNeighborY="56552">
        <dgm:presLayoutVars>
          <dgm:bulletEnabled val="1"/>
        </dgm:presLayoutVars>
      </dgm:prSet>
      <dgm:spPr/>
      <dgm:t>
        <a:bodyPr/>
        <a:lstStyle/>
        <a:p>
          <a:endParaRPr lang="zh-CN" altLang="en-US"/>
        </a:p>
      </dgm:t>
    </dgm:pt>
    <dgm:pt modelId="{F390AB50-FB02-4D15-9941-3C2D40B78DD4}" type="pres">
      <dgm:prSet presAssocID="{D8140837-8130-4C1C-8D61-9567BA47FB11}" presName="sibTrans" presStyleCnt="0"/>
      <dgm:spPr/>
    </dgm:pt>
    <dgm:pt modelId="{A71F38B8-D8A2-4ECA-AE20-44B4F5622162}" type="pres">
      <dgm:prSet presAssocID="{D338E41A-8FCB-483E-B905-E2C9262653CF}" presName="textNode" presStyleLbl="node1" presStyleIdx="2" presStyleCnt="5" custScaleX="141540" custScaleY="135224" custLinFactX="-32449" custLinFactNeighborX="-100000" custLinFactNeighborY="3714">
        <dgm:presLayoutVars>
          <dgm:bulletEnabled val="1"/>
        </dgm:presLayoutVars>
      </dgm:prSet>
      <dgm:spPr/>
      <dgm:t>
        <a:bodyPr/>
        <a:lstStyle/>
        <a:p>
          <a:endParaRPr lang="zh-CN" altLang="en-US"/>
        </a:p>
      </dgm:t>
    </dgm:pt>
    <dgm:pt modelId="{9D422570-08B0-49D8-9874-E69D2396B5B9}" type="pres">
      <dgm:prSet presAssocID="{5F219483-235E-427D-9ECD-F7131100DB96}" presName="sibTrans" presStyleCnt="0"/>
      <dgm:spPr/>
    </dgm:pt>
    <dgm:pt modelId="{BE0BEBA3-C973-47FD-B2E8-BB2D915B3487}" type="pres">
      <dgm:prSet presAssocID="{942B8F36-B173-4917-9DBD-B1E9EFFD9C80}" presName="textNode" presStyleLbl="node1" presStyleIdx="3" presStyleCnt="5" custScaleX="123763" custScaleY="136390" custLinFactX="-28137" custLinFactNeighborX="-100000">
        <dgm:presLayoutVars>
          <dgm:bulletEnabled val="1"/>
        </dgm:presLayoutVars>
      </dgm:prSet>
      <dgm:spPr/>
      <dgm:t>
        <a:bodyPr/>
        <a:lstStyle/>
        <a:p>
          <a:endParaRPr lang="zh-CN" altLang="en-US"/>
        </a:p>
      </dgm:t>
    </dgm:pt>
    <dgm:pt modelId="{675A9EA1-E0E1-46FB-9621-49BBE4F4542B}" type="pres">
      <dgm:prSet presAssocID="{4FBF5D70-2DBD-47B7-A3E8-4D1DA6ED3C67}" presName="sibTrans" presStyleCnt="0"/>
      <dgm:spPr/>
    </dgm:pt>
    <dgm:pt modelId="{F51301FB-6260-40C0-8FFB-CDA988CBF41B}" type="pres">
      <dgm:prSet presAssocID="{9040B8C6-E3CB-4F04-993B-2488D2958CD5}" presName="textNode" presStyleLbl="node1" presStyleIdx="4" presStyleCnt="5" custScaleX="115710" custScaleY="128962" custLinFactX="-30599" custLinFactNeighborX="-100000" custLinFactNeighborY="-1124">
        <dgm:presLayoutVars>
          <dgm:bulletEnabled val="1"/>
        </dgm:presLayoutVars>
      </dgm:prSet>
      <dgm:spPr/>
      <dgm:t>
        <a:bodyPr/>
        <a:lstStyle/>
        <a:p>
          <a:endParaRPr lang="zh-CN" altLang="en-US"/>
        </a:p>
      </dgm:t>
    </dgm:pt>
  </dgm:ptLst>
  <dgm:cxnLst>
    <dgm:cxn modelId="{C7302798-37F7-46E8-9011-CF14C8D53F6D}" srcId="{3B1D4A7F-7FBE-4B3B-909A-C11EF5A8F900}" destId="{4DA5AAD5-73F2-4DBB-A9E0-66DE56D81608}" srcOrd="1" destOrd="0" parTransId="{C4D7465E-2712-4935-9AB1-6AB27B1C2255}" sibTransId="{D8140837-8130-4C1C-8D61-9567BA47FB11}"/>
    <dgm:cxn modelId="{0831121B-6A65-4F5A-810A-C478C145C5FC}" srcId="{3B1D4A7F-7FBE-4B3B-909A-C11EF5A8F900}" destId="{D338E41A-8FCB-483E-B905-E2C9262653CF}" srcOrd="2" destOrd="0" parTransId="{BED3C644-8D87-40E0-8433-61EDDD9DA5CA}" sibTransId="{5F219483-235E-427D-9ECD-F7131100DB96}"/>
    <dgm:cxn modelId="{C20F5E7A-B0D7-481E-81D2-5AA60290FA0D}" srcId="{3B1D4A7F-7FBE-4B3B-909A-C11EF5A8F900}" destId="{942B8F36-B173-4917-9DBD-B1E9EFFD9C80}" srcOrd="3" destOrd="0" parTransId="{28009657-ABEC-4BD0-9CFF-13F12E91608E}" sibTransId="{4FBF5D70-2DBD-47B7-A3E8-4D1DA6ED3C67}"/>
    <dgm:cxn modelId="{0BD2984C-237D-4578-BE1F-8D0F7C166F5D}" type="presOf" srcId="{942B8F36-B173-4917-9DBD-B1E9EFFD9C80}" destId="{BE0BEBA3-C973-47FD-B2E8-BB2D915B3487}" srcOrd="0" destOrd="0" presId="urn:microsoft.com/office/officeart/2005/8/layout/hProcess9"/>
    <dgm:cxn modelId="{B0753516-4F16-4472-A01E-BABF544CE315}" type="presOf" srcId="{3B1D4A7F-7FBE-4B3B-909A-C11EF5A8F900}" destId="{F83D3BF7-AB12-4AF6-AB09-AE806EDB1276}" srcOrd="0" destOrd="0" presId="urn:microsoft.com/office/officeart/2005/8/layout/hProcess9"/>
    <dgm:cxn modelId="{A17D12B9-320E-41CD-B673-8D1B6B344AC7}" srcId="{3B1D4A7F-7FBE-4B3B-909A-C11EF5A8F900}" destId="{9040B8C6-E3CB-4F04-993B-2488D2958CD5}" srcOrd="4" destOrd="0" parTransId="{B090F332-CA88-4273-B3A9-5543B71D678E}" sibTransId="{216673FF-A9BC-46B9-AABB-CD86CE19B5A1}"/>
    <dgm:cxn modelId="{B5494814-AAFE-4571-9710-10489CD27326}" srcId="{3B1D4A7F-7FBE-4B3B-909A-C11EF5A8F900}" destId="{336E617D-E947-4644-BCEA-D3B7183C08F2}" srcOrd="0" destOrd="0" parTransId="{C73B0D22-EE9F-4FCF-9888-0E9A34B13749}" sibTransId="{83AA9E08-0E28-4093-8ACC-D36412133130}"/>
    <dgm:cxn modelId="{2B8B5977-BF81-4AE7-8400-68329489FC89}" type="presOf" srcId="{4DA5AAD5-73F2-4DBB-A9E0-66DE56D81608}" destId="{66FBD228-BA5B-49E8-9EA2-A1A2133A73C8}" srcOrd="0" destOrd="0" presId="urn:microsoft.com/office/officeart/2005/8/layout/hProcess9"/>
    <dgm:cxn modelId="{16B55010-5640-49CA-B91A-28AE324CC1A4}" type="presOf" srcId="{336E617D-E947-4644-BCEA-D3B7183C08F2}" destId="{2CC925B9-C511-4DD0-9947-C8BC73BFF680}" srcOrd="0" destOrd="0" presId="urn:microsoft.com/office/officeart/2005/8/layout/hProcess9"/>
    <dgm:cxn modelId="{7E880D2E-8981-4CB2-8FC3-6778691962F2}" type="presOf" srcId="{9040B8C6-E3CB-4F04-993B-2488D2958CD5}" destId="{F51301FB-6260-40C0-8FFB-CDA988CBF41B}" srcOrd="0" destOrd="0" presId="urn:microsoft.com/office/officeart/2005/8/layout/hProcess9"/>
    <dgm:cxn modelId="{66A0E39E-4904-476B-A24D-7C4E49E7A164}" type="presOf" srcId="{D338E41A-8FCB-483E-B905-E2C9262653CF}" destId="{A71F38B8-D8A2-4ECA-AE20-44B4F5622162}" srcOrd="0" destOrd="0" presId="urn:microsoft.com/office/officeart/2005/8/layout/hProcess9"/>
    <dgm:cxn modelId="{CB88FD10-E2F6-406B-9E54-2672DD8F8640}" type="presParOf" srcId="{F83D3BF7-AB12-4AF6-AB09-AE806EDB1276}" destId="{AF159E34-79B3-45EE-BA37-881494CF8AFB}" srcOrd="0" destOrd="0" presId="urn:microsoft.com/office/officeart/2005/8/layout/hProcess9"/>
    <dgm:cxn modelId="{BC3D127C-B9A6-46DA-8451-2F07AC28A1B4}" type="presParOf" srcId="{F83D3BF7-AB12-4AF6-AB09-AE806EDB1276}" destId="{48BBB417-22E4-4287-9D98-4E2BFD1CF09B}" srcOrd="1" destOrd="0" presId="urn:microsoft.com/office/officeart/2005/8/layout/hProcess9"/>
    <dgm:cxn modelId="{E9EFC006-9134-4072-8C4D-A1123FEC8438}" type="presParOf" srcId="{48BBB417-22E4-4287-9D98-4E2BFD1CF09B}" destId="{2CC925B9-C511-4DD0-9947-C8BC73BFF680}" srcOrd="0" destOrd="0" presId="urn:microsoft.com/office/officeart/2005/8/layout/hProcess9"/>
    <dgm:cxn modelId="{CD21D271-36F5-4229-87DE-9AC65A2067FE}" type="presParOf" srcId="{48BBB417-22E4-4287-9D98-4E2BFD1CF09B}" destId="{5B1E995A-418E-451D-9E38-CDEC1E03CA4C}" srcOrd="1" destOrd="0" presId="urn:microsoft.com/office/officeart/2005/8/layout/hProcess9"/>
    <dgm:cxn modelId="{4B4DDB9A-8385-4F61-820A-EDD42F8679F2}" type="presParOf" srcId="{48BBB417-22E4-4287-9D98-4E2BFD1CF09B}" destId="{66FBD228-BA5B-49E8-9EA2-A1A2133A73C8}" srcOrd="2" destOrd="0" presId="urn:microsoft.com/office/officeart/2005/8/layout/hProcess9"/>
    <dgm:cxn modelId="{DC144F68-8531-44A1-9262-F8064CF46DEE}" type="presParOf" srcId="{48BBB417-22E4-4287-9D98-4E2BFD1CF09B}" destId="{F390AB50-FB02-4D15-9941-3C2D40B78DD4}" srcOrd="3" destOrd="0" presId="urn:microsoft.com/office/officeart/2005/8/layout/hProcess9"/>
    <dgm:cxn modelId="{40DD8A12-7E3E-44E1-A26D-41A4C3FFE392}" type="presParOf" srcId="{48BBB417-22E4-4287-9D98-4E2BFD1CF09B}" destId="{A71F38B8-D8A2-4ECA-AE20-44B4F5622162}" srcOrd="4" destOrd="0" presId="urn:microsoft.com/office/officeart/2005/8/layout/hProcess9"/>
    <dgm:cxn modelId="{6208373A-1EF9-4F4E-B1B0-828F0F32665E}" type="presParOf" srcId="{48BBB417-22E4-4287-9D98-4E2BFD1CF09B}" destId="{9D422570-08B0-49D8-9874-E69D2396B5B9}" srcOrd="5" destOrd="0" presId="urn:microsoft.com/office/officeart/2005/8/layout/hProcess9"/>
    <dgm:cxn modelId="{5DAE28E1-30B8-4AA8-8721-4587E6945E18}" type="presParOf" srcId="{48BBB417-22E4-4287-9D98-4E2BFD1CF09B}" destId="{BE0BEBA3-C973-47FD-B2E8-BB2D915B3487}" srcOrd="6" destOrd="0" presId="urn:microsoft.com/office/officeart/2005/8/layout/hProcess9"/>
    <dgm:cxn modelId="{A3848BDE-E8AF-4B9B-B717-16BE08C5C521}" type="presParOf" srcId="{48BBB417-22E4-4287-9D98-4E2BFD1CF09B}" destId="{675A9EA1-E0E1-46FB-9621-49BBE4F4542B}" srcOrd="7" destOrd="0" presId="urn:microsoft.com/office/officeart/2005/8/layout/hProcess9"/>
    <dgm:cxn modelId="{60175D9B-A4F9-4FC4-8F49-06C3CF045B84}" type="presParOf" srcId="{48BBB417-22E4-4287-9D98-4E2BFD1CF09B}" destId="{F51301FB-6260-40C0-8FFB-CDA988CBF41B}" srcOrd="8" destOrd="0" presId="urn:microsoft.com/office/officeart/2005/8/layout/hProcess9"/>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3B7C6C-F75C-43E4-B8D6-B850C8FA38DE}" type="doc">
      <dgm:prSet loTypeId="urn:microsoft.com/office/officeart/2005/8/layout/vList3#1" loCatId="list" qsTypeId="urn:microsoft.com/office/officeart/2005/8/quickstyle/simple2" qsCatId="simple" csTypeId="urn:microsoft.com/office/officeart/2005/8/colors/accent1_3" csCatId="accent1" phldr="1"/>
      <dgm:spPr/>
    </dgm:pt>
    <dgm:pt modelId="{AD793026-D38A-4461-BFDF-45A8C120FC42}">
      <dgm:prSet phldrT="[文本]" custT="1"/>
      <dgm:spPr/>
      <dgm:t>
        <a:bodyPr/>
        <a:lstStyle/>
        <a:p>
          <a:r>
            <a:rPr lang="zh-CN" altLang="en-US" sz="2800" b="1" dirty="0">
              <a:solidFill>
                <a:schemeClr val="tx1"/>
              </a:solidFill>
              <a:latin typeface="微软雅黑" panose="020B0503020204020204" pitchFamily="34" charset="-122"/>
              <a:ea typeface="微软雅黑" panose="020B0503020204020204" pitchFamily="34" charset="-122"/>
            </a:rPr>
            <a:t>量变到质变</a:t>
          </a:r>
        </a:p>
      </dgm:t>
    </dgm:pt>
    <dgm:pt modelId="{977E1972-86E8-48FC-A61A-DD4943ED0154}" cxnId="{172907E6-A792-4EAF-B06B-04B70D57FA95}" type="parTrans">
      <dgm:prSet/>
      <dgm:spPr/>
      <dgm:t>
        <a:bodyPr/>
        <a:lstStyle/>
        <a:p>
          <a:endParaRPr lang="zh-CN" altLang="en-US"/>
        </a:p>
      </dgm:t>
    </dgm:pt>
    <dgm:pt modelId="{1BC241CA-B6D4-40FA-AD57-BB3AC01EA2F8}" cxnId="{172907E6-A792-4EAF-B06B-04B70D57FA95}" type="sibTrans">
      <dgm:prSet/>
      <dgm:spPr/>
      <dgm:t>
        <a:bodyPr/>
        <a:lstStyle/>
        <a:p>
          <a:endParaRPr lang="zh-CN" altLang="en-US"/>
        </a:p>
      </dgm:t>
    </dgm:pt>
    <dgm:pt modelId="{946B309F-29BD-4347-906D-F52D7BB6E685}">
      <dgm:prSet phldrT="[文本]" custT="1"/>
      <dgm:spPr/>
      <dgm:t>
        <a:bodyPr/>
        <a:lstStyle/>
        <a:p>
          <a:r>
            <a:rPr lang="zh-CN" altLang="en-US" sz="2800" b="1" dirty="0">
              <a:solidFill>
                <a:schemeClr val="tx1"/>
              </a:solidFill>
              <a:latin typeface="微软雅黑" panose="020B0503020204020204" pitchFamily="34" charset="-122"/>
              <a:ea typeface="微软雅黑" panose="020B0503020204020204" pitchFamily="34" charset="-122"/>
            </a:rPr>
            <a:t>优化院前院内流程缩短</a:t>
          </a:r>
          <a:r>
            <a:rPr lang="en-US" altLang="zh-CN" sz="2800" b="1" dirty="0">
              <a:solidFill>
                <a:schemeClr val="tx1"/>
              </a:solidFill>
              <a:latin typeface="微软雅黑" panose="020B0503020204020204" pitchFamily="34" charset="-122"/>
              <a:ea typeface="微软雅黑" panose="020B0503020204020204" pitchFamily="34" charset="-122"/>
            </a:rPr>
            <a:t>DNT</a:t>
          </a:r>
          <a:endParaRPr lang="zh-CN" altLang="en-US" sz="2800" b="1" dirty="0">
            <a:solidFill>
              <a:schemeClr val="tx1"/>
            </a:solidFill>
            <a:latin typeface="微软雅黑" panose="020B0503020204020204" pitchFamily="34" charset="-122"/>
            <a:ea typeface="微软雅黑" panose="020B0503020204020204" pitchFamily="34" charset="-122"/>
          </a:endParaRPr>
        </a:p>
      </dgm:t>
    </dgm:pt>
    <dgm:pt modelId="{55CDC361-9AE3-4484-8875-75B2FC39A67D}" cxnId="{81CCCC38-D5FF-4735-B2F7-2C24EC429C4D}" type="parTrans">
      <dgm:prSet/>
      <dgm:spPr/>
      <dgm:t>
        <a:bodyPr/>
        <a:lstStyle/>
        <a:p>
          <a:endParaRPr lang="zh-CN" altLang="en-US"/>
        </a:p>
      </dgm:t>
    </dgm:pt>
    <dgm:pt modelId="{75FAC97F-2265-4E4F-8DBF-02B87FF3843D}" cxnId="{81CCCC38-D5FF-4735-B2F7-2C24EC429C4D}" type="sibTrans">
      <dgm:prSet/>
      <dgm:spPr/>
      <dgm:t>
        <a:bodyPr/>
        <a:lstStyle/>
        <a:p>
          <a:endParaRPr lang="zh-CN" altLang="en-US"/>
        </a:p>
      </dgm:t>
    </dgm:pt>
    <dgm:pt modelId="{45FAFEC3-3688-456C-BD56-5F134CA8B6A4}">
      <dgm:prSet phldrT="[文本]" custT="1"/>
      <dgm:spPr/>
      <dgm:t>
        <a:bodyPr/>
        <a:lstStyle/>
        <a:p>
          <a:r>
            <a:rPr lang="zh-CN" altLang="en-US" sz="2800" b="1" dirty="0">
              <a:solidFill>
                <a:schemeClr val="tx1"/>
              </a:solidFill>
              <a:latin typeface="微软雅黑" panose="020B0503020204020204" pitchFamily="34" charset="-122"/>
              <a:ea typeface="微软雅黑" panose="020B0503020204020204" pitchFamily="34" charset="-122"/>
            </a:rPr>
            <a:t>介入团队无缝衔接缩短</a:t>
          </a:r>
          <a:r>
            <a:rPr lang="en-US" altLang="zh-CN" sz="2800" b="1" dirty="0">
              <a:solidFill>
                <a:schemeClr val="tx1"/>
              </a:solidFill>
              <a:latin typeface="微软雅黑" panose="020B0503020204020204" pitchFamily="34" charset="-122"/>
              <a:ea typeface="微软雅黑" panose="020B0503020204020204" pitchFamily="34" charset="-122"/>
            </a:rPr>
            <a:t>DPT</a:t>
          </a:r>
          <a:endParaRPr lang="zh-CN" altLang="en-US" sz="2800" b="1" dirty="0">
            <a:solidFill>
              <a:schemeClr val="tx1"/>
            </a:solidFill>
            <a:latin typeface="微软雅黑" panose="020B0503020204020204" pitchFamily="34" charset="-122"/>
            <a:ea typeface="微软雅黑" panose="020B0503020204020204" pitchFamily="34" charset="-122"/>
          </a:endParaRPr>
        </a:p>
      </dgm:t>
    </dgm:pt>
    <dgm:pt modelId="{0D96355D-0C39-4A73-A9CD-3ED1969EB948}" cxnId="{B11E2D8C-BC43-440C-A723-38E50CDB04EA}" type="parTrans">
      <dgm:prSet/>
      <dgm:spPr/>
      <dgm:t>
        <a:bodyPr/>
        <a:lstStyle/>
        <a:p>
          <a:endParaRPr lang="zh-CN" altLang="en-US"/>
        </a:p>
      </dgm:t>
    </dgm:pt>
    <dgm:pt modelId="{00050E29-0A41-4733-8D33-DDADC18ABBB2}" cxnId="{B11E2D8C-BC43-440C-A723-38E50CDB04EA}" type="sibTrans">
      <dgm:prSet/>
      <dgm:spPr/>
      <dgm:t>
        <a:bodyPr/>
        <a:lstStyle/>
        <a:p>
          <a:endParaRPr lang="zh-CN" altLang="en-US"/>
        </a:p>
      </dgm:t>
    </dgm:pt>
    <dgm:pt modelId="{C60E87E7-5E60-4E43-AF16-D06B1CD4CE2D}" type="pres">
      <dgm:prSet presAssocID="{CF3B7C6C-F75C-43E4-B8D6-B850C8FA38DE}" presName="linearFlow" presStyleCnt="0">
        <dgm:presLayoutVars>
          <dgm:dir/>
          <dgm:resizeHandles val="exact"/>
        </dgm:presLayoutVars>
      </dgm:prSet>
      <dgm:spPr/>
    </dgm:pt>
    <dgm:pt modelId="{97E913CE-235F-4A95-8191-810C388D9AEA}" type="pres">
      <dgm:prSet presAssocID="{AD793026-D38A-4461-BFDF-45A8C120FC42}" presName="composite" presStyleCnt="0"/>
      <dgm:spPr/>
    </dgm:pt>
    <dgm:pt modelId="{7EB95AB6-0EE2-4890-8469-FA288723D7D0}" type="pres">
      <dgm:prSet presAssocID="{AD793026-D38A-4461-BFDF-45A8C120FC42}" presName="imgShp" presStyleLbl="fgImgPlace1" presStyleIdx="0" presStyleCnt="3" custLinFactX="-44438" custLinFactNeighborX="-100000" custLinFactNeighborY="-7380"/>
      <dgm:spPr>
        <a:blipFill>
          <a:blip xmlns:r="http://schemas.openxmlformats.org/officeDocument/2006/relationships" r:embed="rId1"/>
          <a:srcRect/>
          <a:stretch>
            <a:fillRect/>
          </a:stretch>
        </a:blipFill>
      </dgm:spPr>
    </dgm:pt>
    <dgm:pt modelId="{0549F854-A3F7-4AC6-8F5A-3A708F1FA86C}" type="pres">
      <dgm:prSet presAssocID="{AD793026-D38A-4461-BFDF-45A8C120FC42}" presName="txShp" presStyleLbl="node1" presStyleIdx="0" presStyleCnt="3" custLinFactNeighborX="-11026" custLinFactNeighborY="1172">
        <dgm:presLayoutVars>
          <dgm:bulletEnabled val="1"/>
        </dgm:presLayoutVars>
      </dgm:prSet>
      <dgm:spPr/>
      <dgm:t>
        <a:bodyPr/>
        <a:lstStyle/>
        <a:p>
          <a:endParaRPr lang="zh-CN" altLang="en-US"/>
        </a:p>
      </dgm:t>
    </dgm:pt>
    <dgm:pt modelId="{70BDBC6F-206F-4E63-9C2C-1E4FF8281169}" type="pres">
      <dgm:prSet presAssocID="{1BC241CA-B6D4-40FA-AD57-BB3AC01EA2F8}" presName="spacing" presStyleCnt="0"/>
      <dgm:spPr/>
    </dgm:pt>
    <dgm:pt modelId="{CC2D1ECA-05CC-4BDB-862F-93931883D211}" type="pres">
      <dgm:prSet presAssocID="{946B309F-29BD-4347-906D-F52D7BB6E685}" presName="composite" presStyleCnt="0"/>
      <dgm:spPr/>
    </dgm:pt>
    <dgm:pt modelId="{21EE93A3-169C-4652-A1E8-F72597DA0497}" type="pres">
      <dgm:prSet presAssocID="{946B309F-29BD-4347-906D-F52D7BB6E685}" presName="imgShp" presStyleLbl="fgImgPlace1" presStyleIdx="1" presStyleCnt="3" custLinFactNeighborX="-76023" custLinFactNeighborY="4979"/>
      <dgm:spPr>
        <a:blipFill>
          <a:blip xmlns:r="http://schemas.openxmlformats.org/officeDocument/2006/relationships" r:embed="rId2"/>
          <a:srcRect/>
          <a:stretch>
            <a:fillRect/>
          </a:stretch>
        </a:blipFill>
      </dgm:spPr>
    </dgm:pt>
    <dgm:pt modelId="{D233F099-322A-4DED-8532-B97E2347FDC8}" type="pres">
      <dgm:prSet presAssocID="{946B309F-29BD-4347-906D-F52D7BB6E685}" presName="txShp" presStyleLbl="node1" presStyleIdx="1" presStyleCnt="3" custLinFactNeighborX="-929" custLinFactNeighborY="-4885">
        <dgm:presLayoutVars>
          <dgm:bulletEnabled val="1"/>
        </dgm:presLayoutVars>
      </dgm:prSet>
      <dgm:spPr/>
      <dgm:t>
        <a:bodyPr/>
        <a:lstStyle/>
        <a:p>
          <a:endParaRPr lang="zh-CN" altLang="en-US"/>
        </a:p>
      </dgm:t>
    </dgm:pt>
    <dgm:pt modelId="{3213497A-DEC7-441D-923A-CF51D6FD329D}" type="pres">
      <dgm:prSet presAssocID="{75FAC97F-2265-4E4F-8DBF-02B87FF3843D}" presName="spacing" presStyleCnt="0"/>
      <dgm:spPr/>
    </dgm:pt>
    <dgm:pt modelId="{F5492C42-578F-4078-9F1D-9C7E6114291B}" type="pres">
      <dgm:prSet presAssocID="{45FAFEC3-3688-456C-BD56-5F134CA8B6A4}" presName="composite" presStyleCnt="0"/>
      <dgm:spPr/>
    </dgm:pt>
    <dgm:pt modelId="{63CCF6C1-C5E9-4E76-9282-A3B44F345B08}" type="pres">
      <dgm:prSet presAssocID="{45FAFEC3-3688-456C-BD56-5F134CA8B6A4}" presName="imgShp" presStyleLbl="fgImgPlace1" presStyleIdx="2" presStyleCnt="3" custLinFactNeighborX="-31225" custLinFactNeighborY="-2390"/>
      <dgm:spPr>
        <a:blipFill>
          <a:blip xmlns:r="http://schemas.openxmlformats.org/officeDocument/2006/relationships" r:embed="rId3"/>
          <a:srcRect/>
          <a:stretch>
            <a:fillRect/>
          </a:stretch>
        </a:blipFill>
      </dgm:spPr>
    </dgm:pt>
    <dgm:pt modelId="{52380B52-6AF0-432A-AAAF-CD52B4537C7C}" type="pres">
      <dgm:prSet presAssocID="{45FAFEC3-3688-456C-BD56-5F134CA8B6A4}" presName="txShp" presStyleLbl="node1" presStyleIdx="2" presStyleCnt="3" custLinFactNeighborX="6644" custLinFactNeighborY="-2390">
        <dgm:presLayoutVars>
          <dgm:bulletEnabled val="1"/>
        </dgm:presLayoutVars>
      </dgm:prSet>
      <dgm:spPr/>
      <dgm:t>
        <a:bodyPr/>
        <a:lstStyle/>
        <a:p>
          <a:endParaRPr lang="zh-CN" altLang="en-US"/>
        </a:p>
      </dgm:t>
    </dgm:pt>
  </dgm:ptLst>
  <dgm:cxnLst>
    <dgm:cxn modelId="{CA7B3BE7-2C2F-4CB0-BE82-5079767701C6}" type="presOf" srcId="{45FAFEC3-3688-456C-BD56-5F134CA8B6A4}" destId="{52380B52-6AF0-432A-AAAF-CD52B4537C7C}" srcOrd="0" destOrd="0" presId="urn:microsoft.com/office/officeart/2005/8/layout/vList3#1"/>
    <dgm:cxn modelId="{435EAA95-D6BE-4682-A01A-DAE8EB973EDF}" type="presOf" srcId="{946B309F-29BD-4347-906D-F52D7BB6E685}" destId="{D233F099-322A-4DED-8532-B97E2347FDC8}" srcOrd="0" destOrd="0" presId="urn:microsoft.com/office/officeart/2005/8/layout/vList3#1"/>
    <dgm:cxn modelId="{81CCCC38-D5FF-4735-B2F7-2C24EC429C4D}" srcId="{CF3B7C6C-F75C-43E4-B8D6-B850C8FA38DE}" destId="{946B309F-29BD-4347-906D-F52D7BB6E685}" srcOrd="1" destOrd="0" parTransId="{55CDC361-9AE3-4484-8875-75B2FC39A67D}" sibTransId="{75FAC97F-2265-4E4F-8DBF-02B87FF3843D}"/>
    <dgm:cxn modelId="{B11E2D8C-BC43-440C-A723-38E50CDB04EA}" srcId="{CF3B7C6C-F75C-43E4-B8D6-B850C8FA38DE}" destId="{45FAFEC3-3688-456C-BD56-5F134CA8B6A4}" srcOrd="2" destOrd="0" parTransId="{0D96355D-0C39-4A73-A9CD-3ED1969EB948}" sibTransId="{00050E29-0A41-4733-8D33-DDADC18ABBB2}"/>
    <dgm:cxn modelId="{3B57BD9D-3C4A-4ACF-8749-47D1FEE76579}" type="presOf" srcId="{CF3B7C6C-F75C-43E4-B8D6-B850C8FA38DE}" destId="{C60E87E7-5E60-4E43-AF16-D06B1CD4CE2D}" srcOrd="0" destOrd="0" presId="urn:microsoft.com/office/officeart/2005/8/layout/vList3#1"/>
    <dgm:cxn modelId="{94216E2A-CA6E-4411-B9C1-6F39611E8FAD}" type="presOf" srcId="{AD793026-D38A-4461-BFDF-45A8C120FC42}" destId="{0549F854-A3F7-4AC6-8F5A-3A708F1FA86C}" srcOrd="0" destOrd="0" presId="urn:microsoft.com/office/officeart/2005/8/layout/vList3#1"/>
    <dgm:cxn modelId="{172907E6-A792-4EAF-B06B-04B70D57FA95}" srcId="{CF3B7C6C-F75C-43E4-B8D6-B850C8FA38DE}" destId="{AD793026-D38A-4461-BFDF-45A8C120FC42}" srcOrd="0" destOrd="0" parTransId="{977E1972-86E8-48FC-A61A-DD4943ED0154}" sibTransId="{1BC241CA-B6D4-40FA-AD57-BB3AC01EA2F8}"/>
    <dgm:cxn modelId="{E8E9CA88-B653-4789-A53D-0D3703661A78}" type="presParOf" srcId="{C60E87E7-5E60-4E43-AF16-D06B1CD4CE2D}" destId="{97E913CE-235F-4A95-8191-810C388D9AEA}" srcOrd="0" destOrd="0" presId="urn:microsoft.com/office/officeart/2005/8/layout/vList3#1"/>
    <dgm:cxn modelId="{A07D4A91-5AC8-4837-88DC-7CF2C78FF693}" type="presParOf" srcId="{97E913CE-235F-4A95-8191-810C388D9AEA}" destId="{7EB95AB6-0EE2-4890-8469-FA288723D7D0}" srcOrd="0" destOrd="0" presId="urn:microsoft.com/office/officeart/2005/8/layout/vList3#1"/>
    <dgm:cxn modelId="{6608DDAF-7570-40E6-AC2B-DED9164C122F}" type="presParOf" srcId="{97E913CE-235F-4A95-8191-810C388D9AEA}" destId="{0549F854-A3F7-4AC6-8F5A-3A708F1FA86C}" srcOrd="1" destOrd="0" presId="urn:microsoft.com/office/officeart/2005/8/layout/vList3#1"/>
    <dgm:cxn modelId="{A9BEB877-91DB-47F2-9C53-729E401549F7}" type="presParOf" srcId="{C60E87E7-5E60-4E43-AF16-D06B1CD4CE2D}" destId="{70BDBC6F-206F-4E63-9C2C-1E4FF8281169}" srcOrd="1" destOrd="0" presId="urn:microsoft.com/office/officeart/2005/8/layout/vList3#1"/>
    <dgm:cxn modelId="{18707407-E4B9-4A7E-9CBA-C0596D51236F}" type="presParOf" srcId="{C60E87E7-5E60-4E43-AF16-D06B1CD4CE2D}" destId="{CC2D1ECA-05CC-4BDB-862F-93931883D211}" srcOrd="2" destOrd="0" presId="urn:microsoft.com/office/officeart/2005/8/layout/vList3#1"/>
    <dgm:cxn modelId="{A564316D-5584-44DF-AC97-40BA7B07015D}" type="presParOf" srcId="{CC2D1ECA-05CC-4BDB-862F-93931883D211}" destId="{21EE93A3-169C-4652-A1E8-F72597DA0497}" srcOrd="0" destOrd="0" presId="urn:microsoft.com/office/officeart/2005/8/layout/vList3#1"/>
    <dgm:cxn modelId="{0F1E25FB-9EDC-4162-9B4C-FF6B449FBFAE}" type="presParOf" srcId="{CC2D1ECA-05CC-4BDB-862F-93931883D211}" destId="{D233F099-322A-4DED-8532-B97E2347FDC8}" srcOrd="1" destOrd="0" presId="urn:microsoft.com/office/officeart/2005/8/layout/vList3#1"/>
    <dgm:cxn modelId="{ABD20CA9-BE7C-406F-A40F-D4ADE27BA425}" type="presParOf" srcId="{C60E87E7-5E60-4E43-AF16-D06B1CD4CE2D}" destId="{3213497A-DEC7-441D-923A-CF51D6FD329D}" srcOrd="3" destOrd="0" presId="urn:microsoft.com/office/officeart/2005/8/layout/vList3#1"/>
    <dgm:cxn modelId="{E6B5ABBD-6DC1-4569-996B-A4E5BA26865A}" type="presParOf" srcId="{C60E87E7-5E60-4E43-AF16-D06B1CD4CE2D}" destId="{F5492C42-578F-4078-9F1D-9C7E6114291B}" srcOrd="4" destOrd="0" presId="urn:microsoft.com/office/officeart/2005/8/layout/vList3#1"/>
    <dgm:cxn modelId="{D7118FB3-60A2-40C8-9B83-6476700DBB17}" type="presParOf" srcId="{F5492C42-578F-4078-9F1D-9C7E6114291B}" destId="{63CCF6C1-C5E9-4E76-9282-A3B44F345B08}" srcOrd="0" destOrd="0" presId="urn:microsoft.com/office/officeart/2005/8/layout/vList3#1"/>
    <dgm:cxn modelId="{95E5BE3F-B4D9-4715-AD6E-B5CA219C8C66}" type="presParOf" srcId="{F5492C42-578F-4078-9F1D-9C7E6114291B}" destId="{52380B52-6AF0-432A-AAAF-CD52B4537C7C}"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DC5A2E-83D8-4B60-A686-13BE92C9D8EE}" type="doc">
      <dgm:prSet loTypeId="urn:microsoft.com/office/officeart/2005/8/layout/chevron1" loCatId="process" qsTypeId="urn:microsoft.com/office/officeart/2005/8/quickstyle/3d2" qsCatId="3D" csTypeId="urn:microsoft.com/office/officeart/2005/8/colors/accent1_4" csCatId="accent1" phldr="1"/>
      <dgm:spPr/>
    </dgm:pt>
    <dgm:pt modelId="{27104ABC-4A2A-4BF2-A5C7-D32293B37B44}">
      <dgm:prSet phldrT="[文本]" custT="1"/>
      <dgm:spPr/>
      <dgm:t>
        <a:bodyPr/>
        <a:lstStyle/>
        <a:p>
          <a:pPr algn="l"/>
          <a:r>
            <a:rPr lang="zh-CN" altLang="en-US" sz="2400" b="1" dirty="0">
              <a:latin typeface="微软雅黑" panose="020B0503020204020204" pitchFamily="34" charset="-122"/>
              <a:ea typeface="微软雅黑" panose="020B0503020204020204" pitchFamily="34" charset="-122"/>
            </a:rPr>
            <a:t>最初：</a:t>
          </a:r>
          <a:endParaRPr lang="en-US" altLang="zh-CN" sz="2400" b="1" dirty="0">
            <a:latin typeface="微软雅黑" panose="020B0503020204020204" pitchFamily="34" charset="-122"/>
            <a:ea typeface="微软雅黑" panose="020B0503020204020204" pitchFamily="34" charset="-122"/>
          </a:endParaRPr>
        </a:p>
        <a:p>
          <a:pPr algn="l"/>
          <a:r>
            <a:rPr lang="zh-CN" altLang="en-US" sz="2400" b="1" dirty="0">
              <a:latin typeface="微软雅黑" panose="020B0503020204020204" pitchFamily="34" charset="-122"/>
              <a:ea typeface="微软雅黑" panose="020B0503020204020204" pitchFamily="34" charset="-122"/>
            </a:rPr>
            <a:t>＞</a:t>
          </a:r>
          <a:r>
            <a:rPr lang="en-US" altLang="zh-CN" sz="2400" b="1" dirty="0">
              <a:latin typeface="微软雅黑" panose="020B0503020204020204" pitchFamily="34" charset="-122"/>
              <a:ea typeface="微软雅黑" panose="020B0503020204020204" pitchFamily="34" charset="-122"/>
            </a:rPr>
            <a:t>90min</a:t>
          </a:r>
          <a:endParaRPr lang="zh-CN" altLang="en-US" sz="2400" b="1" dirty="0">
            <a:latin typeface="微软雅黑" panose="020B0503020204020204" pitchFamily="34" charset="-122"/>
            <a:ea typeface="微软雅黑" panose="020B0503020204020204" pitchFamily="34" charset="-122"/>
          </a:endParaRPr>
        </a:p>
      </dgm:t>
    </dgm:pt>
    <dgm:pt modelId="{A606BD21-E584-430A-AB7E-B3E8F9619D89}" cxnId="{EA5A05DD-9AE4-460C-922A-BDFF5200D8AE}" type="parTrans">
      <dgm:prSet/>
      <dgm:spPr/>
      <dgm:t>
        <a:bodyPr/>
        <a:lstStyle/>
        <a:p>
          <a:endParaRPr lang="zh-CN" altLang="en-US"/>
        </a:p>
      </dgm:t>
    </dgm:pt>
    <dgm:pt modelId="{D8A4655C-F6A2-4E06-A768-6FCF42F815E3}" cxnId="{EA5A05DD-9AE4-460C-922A-BDFF5200D8AE}" type="sibTrans">
      <dgm:prSet/>
      <dgm:spPr/>
      <dgm:t>
        <a:bodyPr/>
        <a:lstStyle/>
        <a:p>
          <a:endParaRPr lang="zh-CN" altLang="en-US"/>
        </a:p>
      </dgm:t>
    </dgm:pt>
    <dgm:pt modelId="{B4773C3C-BD7E-436D-BF4D-C20655833340}">
      <dgm:prSet phldrT="[文本]" phldr="0" custT="1"/>
      <dgm:spPr/>
      <dgm:t>
        <a:bodyPr vert="horz" wrap="square"/>
        <a:p>
          <a:pPr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现在：</a:t>
          </a:r>
          <a:r>
            <a:rPr lang="en-US" altLang="zh-CN" sz="2400" b="1" dirty="0">
              <a:latin typeface="微软雅黑" panose="020B0503020204020204" pitchFamily="34" charset="-122"/>
              <a:ea typeface="微软雅黑" panose="020B0503020204020204" pitchFamily="34" charset="-122"/>
            </a:rPr>
            <a:t/>
          </a:r>
          <a:endParaRPr lang="en-US" altLang="zh-CN" sz="2400" b="1" dirty="0">
            <a:latin typeface="微软雅黑" panose="020B0503020204020204" pitchFamily="34" charset="-122"/>
            <a:ea typeface="微软雅黑" panose="020B0503020204020204" pitchFamily="34" charset="-122"/>
          </a:endParaRPr>
        </a:p>
        <a:p>
          <a:pPr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a:t>
          </a:r>
          <a:r>
            <a:rPr lang="en-US" altLang="zh-CN" sz="2400" b="1" dirty="0">
              <a:latin typeface="微软雅黑" panose="020B0503020204020204" pitchFamily="34" charset="-122"/>
              <a:ea typeface="微软雅黑" panose="020B0503020204020204" pitchFamily="34" charset="-122"/>
            </a:rPr>
            <a:t>50min</a:t>
          </a:r>
          <a:r>
            <a:rPr lang="zh-CN" altLang="en-US" sz="2400" b="1" dirty="0">
              <a:latin typeface="微软雅黑" panose="020B0503020204020204" pitchFamily="34" charset="-122"/>
              <a:ea typeface="微软雅黑" panose="020B0503020204020204" pitchFamily="34" charset="-122"/>
            </a:rPr>
            <a:t/>
          </a:r>
          <a:endParaRPr lang="zh-CN" altLang="en-US" sz="2400" b="1" dirty="0">
            <a:latin typeface="微软雅黑" panose="020B0503020204020204" pitchFamily="34" charset="-122"/>
            <a:ea typeface="微软雅黑" panose="020B0503020204020204" pitchFamily="34" charset="-122"/>
          </a:endParaRPr>
        </a:p>
      </dgm:t>
    </dgm:pt>
    <dgm:pt modelId="{6A49EDD6-1852-477B-8D30-BF705EBF7E95}" cxnId="{7B898358-38CF-4D21-ADF9-0C6A3E344806}" type="parTrans">
      <dgm:prSet/>
      <dgm:spPr/>
      <dgm:t>
        <a:bodyPr/>
        <a:lstStyle/>
        <a:p>
          <a:endParaRPr lang="zh-CN" altLang="en-US"/>
        </a:p>
      </dgm:t>
    </dgm:pt>
    <dgm:pt modelId="{43BBAEC9-D596-4636-A551-DBC2845441FE}" cxnId="{7B898358-38CF-4D21-ADF9-0C6A3E344806}" type="sibTrans">
      <dgm:prSet/>
      <dgm:spPr/>
      <dgm:t>
        <a:bodyPr/>
        <a:lstStyle/>
        <a:p>
          <a:endParaRPr lang="zh-CN" altLang="en-US"/>
        </a:p>
      </dgm:t>
    </dgm:pt>
    <dgm:pt modelId="{CBC6C0AC-4CC0-48A3-B08C-ED534867DF17}">
      <dgm:prSet phldrT="[文本]" phldr="0" custT="1"/>
      <dgm:spPr/>
      <dgm:t>
        <a:bodyPr vert="horz" wrap="square"/>
        <a:p>
          <a:pPr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未来：</a:t>
          </a:r>
          <a:r>
            <a:rPr lang="en-US" altLang="zh-CN" sz="2400" b="1" dirty="0">
              <a:latin typeface="微软雅黑" panose="020B0503020204020204" pitchFamily="34" charset="-122"/>
              <a:ea typeface="微软雅黑" panose="020B0503020204020204" pitchFamily="34" charset="-122"/>
            </a:rPr>
            <a:t/>
          </a:r>
          <a:endParaRPr lang="en-US" altLang="zh-CN" sz="2400" b="1" dirty="0">
            <a:latin typeface="微软雅黑" panose="020B0503020204020204" pitchFamily="34" charset="-122"/>
            <a:ea typeface="微软雅黑" panose="020B0503020204020204" pitchFamily="34" charset="-122"/>
          </a:endParaRPr>
        </a:p>
        <a:p>
          <a:pPr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a:t>
          </a:r>
          <a:r>
            <a:rPr lang="en-US" altLang="zh-CN" sz="2400" b="1" dirty="0">
              <a:latin typeface="微软雅黑" panose="020B0503020204020204" pitchFamily="34" charset="-122"/>
              <a:ea typeface="微软雅黑" panose="020B0503020204020204" pitchFamily="34" charset="-122"/>
            </a:rPr>
            <a:t>3</a:t>
          </a:r>
          <a:r>
            <a:rPr lang="en-US" altLang="zh-CN" sz="2400" b="1" dirty="0">
              <a:latin typeface="微软雅黑" panose="020B0503020204020204" pitchFamily="34" charset="-122"/>
              <a:ea typeface="微软雅黑" panose="020B0503020204020204" pitchFamily="34" charset="-122"/>
            </a:rPr>
            <a:t>5min</a:t>
          </a:r>
          <a:r>
            <a:rPr lang="zh-CN" altLang="en-US" sz="2400" b="1" dirty="0">
              <a:latin typeface="微软雅黑" panose="020B0503020204020204" pitchFamily="34" charset="-122"/>
              <a:ea typeface="微软雅黑" panose="020B0503020204020204" pitchFamily="34" charset="-122"/>
            </a:rPr>
            <a:t/>
          </a:r>
          <a:endParaRPr lang="zh-CN" altLang="en-US" sz="2400" b="1" dirty="0">
            <a:latin typeface="微软雅黑" panose="020B0503020204020204" pitchFamily="34" charset="-122"/>
            <a:ea typeface="微软雅黑" panose="020B0503020204020204" pitchFamily="34" charset="-122"/>
          </a:endParaRPr>
        </a:p>
      </dgm:t>
    </dgm:pt>
    <dgm:pt modelId="{ACC5C43E-6B5B-4CF8-92C0-EBE2C60EB50C}" cxnId="{9BB1E730-3853-40D3-A201-D0CDA0DA37C8}" type="parTrans">
      <dgm:prSet/>
      <dgm:spPr/>
      <dgm:t>
        <a:bodyPr/>
        <a:lstStyle/>
        <a:p>
          <a:endParaRPr lang="zh-CN" altLang="en-US"/>
        </a:p>
      </dgm:t>
    </dgm:pt>
    <dgm:pt modelId="{653A374C-9E52-4539-9370-99DC159869C0}" cxnId="{9BB1E730-3853-40D3-A201-D0CDA0DA37C8}" type="sibTrans">
      <dgm:prSet/>
      <dgm:spPr/>
      <dgm:t>
        <a:bodyPr/>
        <a:lstStyle/>
        <a:p>
          <a:endParaRPr lang="zh-CN" altLang="en-US"/>
        </a:p>
      </dgm:t>
    </dgm:pt>
    <dgm:pt modelId="{3EF2C0EC-3B7C-4F15-993C-33D35D0189C7}" type="pres">
      <dgm:prSet presAssocID="{77DC5A2E-83D8-4B60-A686-13BE92C9D8EE}" presName="Name0" presStyleCnt="0">
        <dgm:presLayoutVars>
          <dgm:dir/>
          <dgm:animLvl val="lvl"/>
          <dgm:resizeHandles val="exact"/>
        </dgm:presLayoutVars>
      </dgm:prSet>
      <dgm:spPr/>
    </dgm:pt>
    <dgm:pt modelId="{AEDBB999-5A6D-4C5E-B25D-60FBDB5CA91A}" type="pres">
      <dgm:prSet presAssocID="{27104ABC-4A2A-4BF2-A5C7-D32293B37B44}" presName="parTxOnly" presStyleLbl="node1" presStyleIdx="0" presStyleCnt="3">
        <dgm:presLayoutVars>
          <dgm:chMax val="0"/>
          <dgm:chPref val="0"/>
          <dgm:bulletEnabled val="1"/>
        </dgm:presLayoutVars>
      </dgm:prSet>
      <dgm:spPr/>
      <dgm:t>
        <a:bodyPr/>
        <a:lstStyle/>
        <a:p>
          <a:endParaRPr lang="zh-CN" altLang="en-US"/>
        </a:p>
      </dgm:t>
    </dgm:pt>
    <dgm:pt modelId="{89161A30-68BC-4791-9D70-CB5E8CCBD44A}" type="pres">
      <dgm:prSet presAssocID="{D8A4655C-F6A2-4E06-A768-6FCF42F815E3}" presName="parTxOnlySpace" presStyleCnt="0"/>
      <dgm:spPr/>
    </dgm:pt>
    <dgm:pt modelId="{D7DB5FB0-1685-4126-B5F0-5A668C5BF22B}" type="pres">
      <dgm:prSet presAssocID="{B4773C3C-BD7E-436D-BF4D-C20655833340}" presName="parTxOnly" presStyleLbl="node1" presStyleIdx="1" presStyleCnt="3">
        <dgm:presLayoutVars>
          <dgm:chMax val="0"/>
          <dgm:chPref val="0"/>
          <dgm:bulletEnabled val="1"/>
        </dgm:presLayoutVars>
      </dgm:prSet>
      <dgm:spPr/>
      <dgm:t>
        <a:bodyPr/>
        <a:lstStyle/>
        <a:p>
          <a:endParaRPr lang="zh-CN" altLang="en-US"/>
        </a:p>
      </dgm:t>
    </dgm:pt>
    <dgm:pt modelId="{A668FADE-1699-4ED9-9B0E-7D79B30C665A}" type="pres">
      <dgm:prSet presAssocID="{43BBAEC9-D596-4636-A551-DBC2845441FE}" presName="parTxOnlySpace" presStyleCnt="0"/>
      <dgm:spPr/>
    </dgm:pt>
    <dgm:pt modelId="{4815E1DE-BE65-4D2D-9C3A-B22C1076B2CC}" type="pres">
      <dgm:prSet presAssocID="{CBC6C0AC-4CC0-48A3-B08C-ED534867DF17}" presName="parTxOnly" presStyleLbl="node1" presStyleIdx="2" presStyleCnt="3">
        <dgm:presLayoutVars>
          <dgm:chMax val="0"/>
          <dgm:chPref val="0"/>
          <dgm:bulletEnabled val="1"/>
        </dgm:presLayoutVars>
      </dgm:prSet>
      <dgm:spPr/>
      <dgm:t>
        <a:bodyPr/>
        <a:lstStyle/>
        <a:p>
          <a:endParaRPr lang="zh-CN" altLang="en-US"/>
        </a:p>
      </dgm:t>
    </dgm:pt>
  </dgm:ptLst>
  <dgm:cxnLst>
    <dgm:cxn modelId="{EA5A05DD-9AE4-460C-922A-BDFF5200D8AE}" srcId="{77DC5A2E-83D8-4B60-A686-13BE92C9D8EE}" destId="{27104ABC-4A2A-4BF2-A5C7-D32293B37B44}" srcOrd="0" destOrd="0" parTransId="{A606BD21-E584-430A-AB7E-B3E8F9619D89}" sibTransId="{D8A4655C-F6A2-4E06-A768-6FCF42F815E3}"/>
    <dgm:cxn modelId="{7B898358-38CF-4D21-ADF9-0C6A3E344806}" srcId="{77DC5A2E-83D8-4B60-A686-13BE92C9D8EE}" destId="{B4773C3C-BD7E-436D-BF4D-C20655833340}" srcOrd="1" destOrd="0" parTransId="{6A49EDD6-1852-477B-8D30-BF705EBF7E95}" sibTransId="{43BBAEC9-D596-4636-A551-DBC2845441FE}"/>
    <dgm:cxn modelId="{9BB1E730-3853-40D3-A201-D0CDA0DA37C8}" srcId="{77DC5A2E-83D8-4B60-A686-13BE92C9D8EE}" destId="{CBC6C0AC-4CC0-48A3-B08C-ED534867DF17}" srcOrd="2" destOrd="0" parTransId="{ACC5C43E-6B5B-4CF8-92C0-EBE2C60EB50C}" sibTransId="{653A374C-9E52-4539-9370-99DC159869C0}"/>
    <dgm:cxn modelId="{FBDDCA1D-23FE-4065-98D5-3FE21062BFE1}" type="presOf" srcId="{77DC5A2E-83D8-4B60-A686-13BE92C9D8EE}" destId="{3EF2C0EC-3B7C-4F15-993C-33D35D0189C7}" srcOrd="0" destOrd="0" presId="urn:microsoft.com/office/officeart/2005/8/layout/chevron1"/>
    <dgm:cxn modelId="{9B1BB1F9-6CBE-499F-A40D-FA2DF686E759}" type="presParOf" srcId="{3EF2C0EC-3B7C-4F15-993C-33D35D0189C7}" destId="{AEDBB999-5A6D-4C5E-B25D-60FBDB5CA91A}" srcOrd="0" destOrd="0" presId="urn:microsoft.com/office/officeart/2005/8/layout/chevron1"/>
    <dgm:cxn modelId="{D63FB984-A112-4D0E-82C6-AB746FB514AB}" type="presOf" srcId="{27104ABC-4A2A-4BF2-A5C7-D32293B37B44}" destId="{AEDBB999-5A6D-4C5E-B25D-60FBDB5CA91A}" srcOrd="0" destOrd="0" presId="urn:microsoft.com/office/officeart/2005/8/layout/chevron1"/>
    <dgm:cxn modelId="{04A2EFB0-E30C-43E2-8042-D634142DD2E3}" type="presParOf" srcId="{3EF2C0EC-3B7C-4F15-993C-33D35D0189C7}" destId="{89161A30-68BC-4791-9D70-CB5E8CCBD44A}" srcOrd="1" destOrd="0" presId="urn:microsoft.com/office/officeart/2005/8/layout/chevron1"/>
    <dgm:cxn modelId="{7ABB05C9-77F0-4BD0-8E43-51B53E6F41CF}" type="presParOf" srcId="{3EF2C0EC-3B7C-4F15-993C-33D35D0189C7}" destId="{D7DB5FB0-1685-4126-B5F0-5A668C5BF22B}" srcOrd="2" destOrd="0" presId="urn:microsoft.com/office/officeart/2005/8/layout/chevron1"/>
    <dgm:cxn modelId="{E23D4979-7779-49A9-96A3-07A5415109A1}" type="presOf" srcId="{B4773C3C-BD7E-436D-BF4D-C20655833340}" destId="{D7DB5FB0-1685-4126-B5F0-5A668C5BF22B}" srcOrd="0" destOrd="0" presId="urn:microsoft.com/office/officeart/2005/8/layout/chevron1"/>
    <dgm:cxn modelId="{7FFF186A-36EB-4850-B902-FD8B79C7348C}" type="presParOf" srcId="{3EF2C0EC-3B7C-4F15-993C-33D35D0189C7}" destId="{A668FADE-1699-4ED9-9B0E-7D79B30C665A}" srcOrd="3" destOrd="0" presId="urn:microsoft.com/office/officeart/2005/8/layout/chevron1"/>
    <dgm:cxn modelId="{D82E2592-5769-40D1-81BB-DE2DE079EB70}" type="presParOf" srcId="{3EF2C0EC-3B7C-4F15-993C-33D35D0189C7}" destId="{4815E1DE-BE65-4D2D-9C3A-B22C1076B2CC}" srcOrd="4" destOrd="0" presId="urn:microsoft.com/office/officeart/2005/8/layout/chevron1"/>
    <dgm:cxn modelId="{4F2C3B92-F479-4BD8-B9A6-10BB0439D85A}" type="presOf" srcId="{CBC6C0AC-4CC0-48A3-B08C-ED534867DF17}" destId="{4815E1DE-BE65-4D2D-9C3A-B22C1076B2CC}" srcOrd="0" destOrd="0" presId="urn:microsoft.com/office/officeart/2005/8/layout/chevron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DC5A2E-83D8-4B60-A686-13BE92C9D8EE}" type="doc">
      <dgm:prSet loTypeId="process" loCatId="process" qsTypeId="urn:microsoft.com/office/officeart/2005/8/quickstyle/3d2" qsCatId="3D" csTypeId="urn:microsoft.com/office/officeart/2005/8/colors/accent1_4" csCatId="accent1" phldr="1"/>
      <dgm:spPr/>
    </dgm:pt>
    <dgm:pt modelId="{27104ABC-4A2A-4BF2-A5C7-D32293B37B44}">
      <dgm:prSet phldrT="[文本]" phldr="0" custT="1"/>
      <dgm:spPr/>
      <dgm:t>
        <a:bodyPr vert="horz" wrap="square"/>
        <a:p>
          <a:pPr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最初：</a:t>
          </a:r>
          <a:r>
            <a:rPr lang="en-US" altLang="zh-CN" sz="2400" b="1" dirty="0">
              <a:latin typeface="微软雅黑" panose="020B0503020204020204" pitchFamily="34" charset="-122"/>
              <a:ea typeface="微软雅黑" panose="020B0503020204020204" pitchFamily="34" charset="-122"/>
            </a:rPr>
            <a:t/>
          </a:r>
          <a:endParaRPr lang="en-US" altLang="zh-CN" sz="2400" b="1" dirty="0">
            <a:latin typeface="微软雅黑" panose="020B0503020204020204" pitchFamily="34" charset="-122"/>
            <a:ea typeface="微软雅黑" panose="020B0503020204020204" pitchFamily="34" charset="-122"/>
          </a:endParaRPr>
        </a:p>
        <a:p>
          <a:pPr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a:t>
          </a:r>
          <a:r>
            <a:rPr lang="en-US" altLang="zh-CN" sz="2400" b="1" dirty="0">
              <a:latin typeface="微软雅黑" panose="020B0503020204020204" pitchFamily="34" charset="-122"/>
              <a:ea typeface="微软雅黑" panose="020B0503020204020204" pitchFamily="34" charset="-122"/>
            </a:rPr>
            <a:t>150</a:t>
          </a:r>
          <a:r>
            <a:rPr lang="en-US" altLang="zh-CN" sz="2400" b="1" dirty="0">
              <a:latin typeface="微软雅黑" panose="020B0503020204020204" pitchFamily="34" charset="-122"/>
              <a:ea typeface="微软雅黑" panose="020B0503020204020204" pitchFamily="34" charset="-122"/>
            </a:rPr>
            <a:t>min</a:t>
          </a:r>
          <a:r>
            <a:rPr lang="zh-CN" altLang="en-US" sz="2400" b="1" dirty="0">
              <a:latin typeface="微软雅黑" panose="020B0503020204020204" pitchFamily="34" charset="-122"/>
              <a:ea typeface="微软雅黑" panose="020B0503020204020204" pitchFamily="34" charset="-122"/>
            </a:rPr>
            <a:t/>
          </a:r>
          <a:endParaRPr lang="zh-CN" altLang="en-US" sz="2400" b="1" dirty="0">
            <a:latin typeface="微软雅黑" panose="020B0503020204020204" pitchFamily="34" charset="-122"/>
            <a:ea typeface="微软雅黑" panose="020B0503020204020204" pitchFamily="34" charset="-122"/>
          </a:endParaRPr>
        </a:p>
      </dgm:t>
    </dgm:pt>
    <dgm:pt modelId="{A606BD21-E584-430A-AB7E-B3E8F9619D89}" cxnId="{901CA382-F978-431B-BCA8-5A0C0E95292B}" type="parTrans">
      <dgm:prSet/>
      <dgm:spPr/>
      <dgm:t>
        <a:bodyPr/>
        <a:lstStyle/>
        <a:p>
          <a:endParaRPr lang="zh-CN" altLang="en-US"/>
        </a:p>
      </dgm:t>
    </dgm:pt>
    <dgm:pt modelId="{D8A4655C-F6A2-4E06-A768-6FCF42F815E3}" cxnId="{901CA382-F978-431B-BCA8-5A0C0E95292B}" type="sibTrans">
      <dgm:prSet/>
      <dgm:spPr/>
      <dgm:t>
        <a:bodyPr/>
        <a:lstStyle/>
        <a:p>
          <a:endParaRPr lang="zh-CN" altLang="en-US"/>
        </a:p>
      </dgm:t>
    </dgm:pt>
    <dgm:pt modelId="{B4773C3C-BD7E-436D-BF4D-C20655833340}">
      <dgm:prSet phldrT="[文本]" phldr="0" custT="1"/>
      <dgm:spPr/>
      <dgm:t>
        <a:bodyPr vert="horz" wrap="square"/>
        <a:p>
          <a:pPr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现在：</a:t>
          </a:r>
          <a:r>
            <a:rPr lang="en-US" altLang="zh-CN" sz="2400" b="1" dirty="0">
              <a:latin typeface="微软雅黑" panose="020B0503020204020204" pitchFamily="34" charset="-122"/>
              <a:ea typeface="微软雅黑" panose="020B0503020204020204" pitchFamily="34" charset="-122"/>
            </a:rPr>
            <a:t/>
          </a:r>
          <a:endParaRPr lang="en-US" altLang="zh-CN" sz="2400" b="1" dirty="0">
            <a:latin typeface="微软雅黑" panose="020B0503020204020204" pitchFamily="34" charset="-122"/>
            <a:ea typeface="微软雅黑" panose="020B0503020204020204" pitchFamily="34" charset="-122"/>
          </a:endParaRPr>
        </a:p>
        <a:p>
          <a:pPr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a:t>
          </a:r>
          <a:r>
            <a:rPr lang="en-US" altLang="zh-CN" sz="2400" b="1" dirty="0">
              <a:latin typeface="微软雅黑" panose="020B0503020204020204" pitchFamily="34" charset="-122"/>
              <a:ea typeface="微软雅黑" panose="020B0503020204020204" pitchFamily="34" charset="-122"/>
            </a:rPr>
            <a:t>115min</a:t>
          </a:r>
          <a:r>
            <a:rPr lang="zh-CN" altLang="en-US" sz="2400" b="1" dirty="0">
              <a:latin typeface="微软雅黑" panose="020B0503020204020204" pitchFamily="34" charset="-122"/>
              <a:ea typeface="微软雅黑" panose="020B0503020204020204" pitchFamily="34" charset="-122"/>
            </a:rPr>
            <a:t/>
          </a:r>
          <a:endParaRPr lang="zh-CN" altLang="en-US" sz="2400" b="1" dirty="0">
            <a:latin typeface="微软雅黑" panose="020B0503020204020204" pitchFamily="34" charset="-122"/>
            <a:ea typeface="微软雅黑" panose="020B0503020204020204" pitchFamily="34" charset="-122"/>
          </a:endParaRPr>
        </a:p>
      </dgm:t>
    </dgm:pt>
    <dgm:pt modelId="{6A49EDD6-1852-477B-8D30-BF705EBF7E95}" cxnId="{120D6E58-70B5-43AE-B8AD-D52137F2DC97}" type="parTrans">
      <dgm:prSet/>
      <dgm:spPr/>
      <dgm:t>
        <a:bodyPr/>
        <a:lstStyle/>
        <a:p>
          <a:endParaRPr lang="zh-CN" altLang="en-US"/>
        </a:p>
      </dgm:t>
    </dgm:pt>
    <dgm:pt modelId="{43BBAEC9-D596-4636-A551-DBC2845441FE}" cxnId="{120D6E58-70B5-43AE-B8AD-D52137F2DC97}" type="sibTrans">
      <dgm:prSet/>
      <dgm:spPr/>
      <dgm:t>
        <a:bodyPr/>
        <a:lstStyle/>
        <a:p>
          <a:endParaRPr lang="zh-CN" altLang="en-US"/>
        </a:p>
      </dgm:t>
    </dgm:pt>
    <dgm:pt modelId="{CBC6C0AC-4CC0-48A3-B08C-ED534867DF17}">
      <dgm:prSet phldrT="[文本]" phldr="0" custT="1"/>
      <dgm:spPr/>
      <dgm:t>
        <a:bodyPr vert="horz" wrap="square"/>
        <a:p>
          <a:pPr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未来：</a:t>
          </a:r>
          <a:r>
            <a:rPr lang="en-US" altLang="zh-CN" sz="2400" b="1" dirty="0">
              <a:latin typeface="微软雅黑" panose="020B0503020204020204" pitchFamily="34" charset="-122"/>
              <a:ea typeface="微软雅黑" panose="020B0503020204020204" pitchFamily="34" charset="-122"/>
            </a:rPr>
            <a:t/>
          </a:r>
          <a:endParaRPr lang="en-US" altLang="zh-CN" sz="2400" b="1" dirty="0">
            <a:latin typeface="微软雅黑" panose="020B0503020204020204" pitchFamily="34" charset="-122"/>
            <a:ea typeface="微软雅黑" panose="020B0503020204020204" pitchFamily="34" charset="-122"/>
          </a:endParaRPr>
        </a:p>
        <a:p>
          <a:pPr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a:t>
          </a:r>
          <a:r>
            <a:rPr lang="en-US" altLang="zh-CN" sz="2400" b="1" dirty="0">
              <a:latin typeface="微软雅黑" panose="020B0503020204020204" pitchFamily="34" charset="-122"/>
              <a:ea typeface="微软雅黑" panose="020B0503020204020204" pitchFamily="34" charset="-122"/>
            </a:rPr>
            <a:t>9</a:t>
          </a:r>
          <a:r>
            <a:rPr lang="en-US" altLang="zh-CN" sz="2400" b="1" dirty="0">
              <a:latin typeface="微软雅黑" panose="020B0503020204020204" pitchFamily="34" charset="-122"/>
              <a:ea typeface="微软雅黑" panose="020B0503020204020204" pitchFamily="34" charset="-122"/>
            </a:rPr>
            <a:t>0</a:t>
          </a:r>
          <a:r>
            <a:rPr lang="en-US" altLang="zh-CN" sz="2400" b="1" dirty="0">
              <a:latin typeface="微软雅黑" panose="020B0503020204020204" pitchFamily="34" charset="-122"/>
              <a:ea typeface="微软雅黑" panose="020B0503020204020204" pitchFamily="34" charset="-122"/>
            </a:rPr>
            <a:t>min</a:t>
          </a:r>
          <a:r>
            <a:rPr lang="zh-CN" altLang="en-US" sz="2400" b="1" dirty="0">
              <a:latin typeface="微软雅黑" panose="020B0503020204020204" pitchFamily="34" charset="-122"/>
              <a:ea typeface="微软雅黑" panose="020B0503020204020204" pitchFamily="34" charset="-122"/>
            </a:rPr>
            <a:t/>
          </a:r>
          <a:endParaRPr lang="zh-CN" altLang="en-US" sz="2400" b="1" dirty="0">
            <a:latin typeface="微软雅黑" panose="020B0503020204020204" pitchFamily="34" charset="-122"/>
            <a:ea typeface="微软雅黑" panose="020B0503020204020204" pitchFamily="34" charset="-122"/>
          </a:endParaRPr>
        </a:p>
      </dgm:t>
    </dgm:pt>
    <dgm:pt modelId="{ACC5C43E-6B5B-4CF8-92C0-EBE2C60EB50C}" cxnId="{EF8013AC-53A1-4C85-937F-CA5B26C47594}" type="parTrans">
      <dgm:prSet/>
      <dgm:spPr/>
      <dgm:t>
        <a:bodyPr/>
        <a:lstStyle/>
        <a:p>
          <a:endParaRPr lang="zh-CN" altLang="en-US"/>
        </a:p>
      </dgm:t>
    </dgm:pt>
    <dgm:pt modelId="{653A374C-9E52-4539-9370-99DC159869C0}" cxnId="{EF8013AC-53A1-4C85-937F-CA5B26C47594}" type="sibTrans">
      <dgm:prSet/>
      <dgm:spPr/>
      <dgm:t>
        <a:bodyPr/>
        <a:lstStyle/>
        <a:p>
          <a:endParaRPr lang="zh-CN" altLang="en-US"/>
        </a:p>
      </dgm:t>
    </dgm:pt>
    <dgm:pt modelId="{3EF2C0EC-3B7C-4F15-993C-33D35D0189C7}" type="pres">
      <dgm:prSet presAssocID="{77DC5A2E-83D8-4B60-A686-13BE92C9D8EE}" presName="Name0" presStyleCnt="0">
        <dgm:presLayoutVars>
          <dgm:dir/>
          <dgm:animLvl val="lvl"/>
          <dgm:resizeHandles val="exact"/>
        </dgm:presLayoutVars>
      </dgm:prSet>
      <dgm:spPr/>
    </dgm:pt>
    <dgm:pt modelId="{AEDBB999-5A6D-4C5E-B25D-60FBDB5CA91A}" type="pres">
      <dgm:prSet presAssocID="{27104ABC-4A2A-4BF2-A5C7-D32293B37B44}" presName="parTxOnly" presStyleLbl="node1" presStyleIdx="0" presStyleCnt="3">
        <dgm:presLayoutVars>
          <dgm:chMax val="0"/>
          <dgm:chPref val="0"/>
          <dgm:bulletEnabled val="1"/>
        </dgm:presLayoutVars>
      </dgm:prSet>
      <dgm:spPr/>
      <dgm:t>
        <a:bodyPr/>
        <a:lstStyle/>
        <a:p>
          <a:endParaRPr lang="zh-CN" altLang="en-US"/>
        </a:p>
      </dgm:t>
    </dgm:pt>
    <dgm:pt modelId="{89161A30-68BC-4791-9D70-CB5E8CCBD44A}" type="pres">
      <dgm:prSet presAssocID="{D8A4655C-F6A2-4E06-A768-6FCF42F815E3}" presName="parTxOnlySpace" presStyleCnt="0"/>
      <dgm:spPr/>
    </dgm:pt>
    <dgm:pt modelId="{D7DB5FB0-1685-4126-B5F0-5A668C5BF22B}" type="pres">
      <dgm:prSet presAssocID="{B4773C3C-BD7E-436D-BF4D-C20655833340}" presName="parTxOnly" presStyleLbl="node1" presStyleIdx="1" presStyleCnt="3">
        <dgm:presLayoutVars>
          <dgm:chMax val="0"/>
          <dgm:chPref val="0"/>
          <dgm:bulletEnabled val="1"/>
        </dgm:presLayoutVars>
      </dgm:prSet>
      <dgm:spPr/>
      <dgm:t>
        <a:bodyPr/>
        <a:lstStyle/>
        <a:p>
          <a:endParaRPr lang="zh-CN" altLang="en-US"/>
        </a:p>
      </dgm:t>
    </dgm:pt>
    <dgm:pt modelId="{A668FADE-1699-4ED9-9B0E-7D79B30C665A}" type="pres">
      <dgm:prSet presAssocID="{43BBAEC9-D596-4636-A551-DBC2845441FE}" presName="parTxOnlySpace" presStyleCnt="0"/>
      <dgm:spPr/>
    </dgm:pt>
    <dgm:pt modelId="{4815E1DE-BE65-4D2D-9C3A-B22C1076B2CC}" type="pres">
      <dgm:prSet presAssocID="{CBC6C0AC-4CC0-48A3-B08C-ED534867DF17}" presName="parTxOnly" presStyleLbl="node1" presStyleIdx="2" presStyleCnt="3">
        <dgm:presLayoutVars>
          <dgm:chMax val="0"/>
          <dgm:chPref val="0"/>
          <dgm:bulletEnabled val="1"/>
        </dgm:presLayoutVars>
      </dgm:prSet>
      <dgm:spPr/>
      <dgm:t>
        <a:bodyPr/>
        <a:lstStyle/>
        <a:p>
          <a:endParaRPr lang="zh-CN" altLang="en-US"/>
        </a:p>
      </dgm:t>
    </dgm:pt>
  </dgm:ptLst>
  <dgm:cxnLst>
    <dgm:cxn modelId="{901CA382-F978-431B-BCA8-5A0C0E95292B}" srcId="{77DC5A2E-83D8-4B60-A686-13BE92C9D8EE}" destId="{27104ABC-4A2A-4BF2-A5C7-D32293B37B44}" srcOrd="0" destOrd="0" parTransId="{A606BD21-E584-430A-AB7E-B3E8F9619D89}" sibTransId="{D8A4655C-F6A2-4E06-A768-6FCF42F815E3}"/>
    <dgm:cxn modelId="{120D6E58-70B5-43AE-B8AD-D52137F2DC97}" srcId="{77DC5A2E-83D8-4B60-A686-13BE92C9D8EE}" destId="{B4773C3C-BD7E-436D-BF4D-C20655833340}" srcOrd="1" destOrd="0" parTransId="{6A49EDD6-1852-477B-8D30-BF705EBF7E95}" sibTransId="{43BBAEC9-D596-4636-A551-DBC2845441FE}"/>
    <dgm:cxn modelId="{EF8013AC-53A1-4C85-937F-CA5B26C47594}" srcId="{77DC5A2E-83D8-4B60-A686-13BE92C9D8EE}" destId="{CBC6C0AC-4CC0-48A3-B08C-ED534867DF17}" srcOrd="2" destOrd="0" parTransId="{ACC5C43E-6B5B-4CF8-92C0-EBE2C60EB50C}" sibTransId="{653A374C-9E52-4539-9370-99DC159869C0}"/>
    <dgm:cxn modelId="{B0034EC4-3D09-4D11-807C-438ABAF6C438}" type="presOf" srcId="{77DC5A2E-83D8-4B60-A686-13BE92C9D8EE}" destId="{3EF2C0EC-3B7C-4F15-993C-33D35D0189C7}" srcOrd="0" destOrd="0" presId="urn:microsoft.com/office/officeart/2005/8/layout/chevron1"/>
    <dgm:cxn modelId="{C9B1B5FE-FBBB-48E6-B9CC-F4780A4D960C}" type="presParOf" srcId="{3EF2C0EC-3B7C-4F15-993C-33D35D0189C7}" destId="{AEDBB999-5A6D-4C5E-B25D-60FBDB5CA91A}" srcOrd="0" destOrd="0" presId="urn:microsoft.com/office/officeart/2005/8/layout/chevron1"/>
    <dgm:cxn modelId="{B00F3E28-6980-41C6-85A3-09C130D54320}" type="presOf" srcId="{27104ABC-4A2A-4BF2-A5C7-D32293B37B44}" destId="{AEDBB999-5A6D-4C5E-B25D-60FBDB5CA91A}" srcOrd="0" destOrd="0" presId="urn:microsoft.com/office/officeart/2005/8/layout/chevron1"/>
    <dgm:cxn modelId="{5BD6F7A9-5FFA-4D4B-93F1-FA76C52517BB}" type="presParOf" srcId="{3EF2C0EC-3B7C-4F15-993C-33D35D0189C7}" destId="{89161A30-68BC-4791-9D70-CB5E8CCBD44A}" srcOrd="1" destOrd="0" presId="urn:microsoft.com/office/officeart/2005/8/layout/chevron1"/>
    <dgm:cxn modelId="{62AA9EAE-84C2-4935-9744-45D30042380E}" type="presParOf" srcId="{3EF2C0EC-3B7C-4F15-993C-33D35D0189C7}" destId="{D7DB5FB0-1685-4126-B5F0-5A668C5BF22B}" srcOrd="2" destOrd="0" presId="urn:microsoft.com/office/officeart/2005/8/layout/chevron1"/>
    <dgm:cxn modelId="{CA462F32-450C-44A4-BD3A-C1F4627BF422}" type="presOf" srcId="{B4773C3C-BD7E-436D-BF4D-C20655833340}" destId="{D7DB5FB0-1685-4126-B5F0-5A668C5BF22B}" srcOrd="0" destOrd="0" presId="urn:microsoft.com/office/officeart/2005/8/layout/chevron1"/>
    <dgm:cxn modelId="{7863EDDA-F12B-4E38-B2C7-CB77808447FC}" type="presParOf" srcId="{3EF2C0EC-3B7C-4F15-993C-33D35D0189C7}" destId="{A668FADE-1699-4ED9-9B0E-7D79B30C665A}" srcOrd="3" destOrd="0" presId="urn:microsoft.com/office/officeart/2005/8/layout/chevron1"/>
    <dgm:cxn modelId="{96CA098F-C169-4CD6-8887-D7CDD502BA7A}" type="presParOf" srcId="{3EF2C0EC-3B7C-4F15-993C-33D35D0189C7}" destId="{4815E1DE-BE65-4D2D-9C3A-B22C1076B2CC}" srcOrd="4" destOrd="0" presId="urn:microsoft.com/office/officeart/2005/8/layout/chevron1"/>
    <dgm:cxn modelId="{CD0834F5-55EA-41C0-A384-7938EC24FBD1}" type="presOf" srcId="{CBC6C0AC-4CC0-48A3-B08C-ED534867DF17}" destId="{4815E1DE-BE65-4D2D-9C3A-B22C1076B2CC}" srcOrd="0"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4519734" cy="2516290"/>
        <a:chOff x="0" y="0"/>
        <a:chExt cx="4519734" cy="2516290"/>
      </a:xfrm>
    </dsp:grpSpPr>
    <dsp:sp modelId="{955FACBF-EF85-4896-A353-BAD965EF2270}">
      <dsp:nvSpPr>
        <dsp:cNvPr id="3" name="直接连接符 2"/>
        <dsp:cNvSpPr/>
      </dsp:nvSpPr>
      <dsp:spPr bwMode="white">
        <a:xfrm>
          <a:off x="0" y="0"/>
          <a:ext cx="4519734" cy="0"/>
        </a:xfrm>
        <a:prstGeom prst="line">
          <a:avLst/>
        </a:prstGeom>
      </dsp:spPr>
      <dsp:style>
        <a:lnRef idx="1">
          <a:schemeClr val="accent3"/>
        </a:lnRef>
        <a:fillRef idx="3">
          <a:schemeClr val="accent3"/>
        </a:fillRef>
        <a:effectRef idx="3">
          <a:scrgbClr r="0" g="0" b="0"/>
        </a:effectRef>
        <a:fontRef idx="minor">
          <a:schemeClr val="lt1"/>
        </a:fontRef>
      </dsp:style>
      <dsp:txXfrm>
        <a:off x="0" y="0"/>
        <a:ext cx="4519734" cy="0"/>
      </dsp:txXfrm>
    </dsp:sp>
    <dsp:sp modelId="{EC2AEE40-72E5-430E-BADF-452BBEB997D7}">
      <dsp:nvSpPr>
        <dsp:cNvPr id="4" name="矩形 3"/>
        <dsp:cNvSpPr/>
      </dsp:nvSpPr>
      <dsp:spPr bwMode="white">
        <a:xfrm>
          <a:off x="0" y="0"/>
          <a:ext cx="4519734" cy="1258145"/>
        </a:xfrm>
        <a:prstGeom prst="rect">
          <a:avLst/>
        </a:prstGeom>
      </dsp:spPr>
      <dsp:style>
        <a:lnRef idx="0">
          <a:schemeClr val="dk1">
            <a:alpha val="0"/>
          </a:schemeClr>
        </a:lnRef>
        <a:fillRef idx="0">
          <a:schemeClr val="lt1">
            <a:alpha val="0"/>
          </a:schemeClr>
        </a:fillRef>
        <a:effectRef idx="0">
          <a:scrgbClr r="0" g="0" b="0"/>
        </a:effectRef>
        <a:fontRef idx="minor"/>
      </dsp:style>
      <dsp:txBody>
        <a:bodyPr lIns="91439" tIns="91439" rIns="91439" bIns="91439"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2400" b="1" dirty="0">
              <a:solidFill>
                <a:schemeClr val="tx2"/>
              </a:solidFill>
              <a:latin typeface="+mj-ea"/>
              <a:ea typeface="+mj-ea"/>
            </a:rPr>
            <a:t>2014</a:t>
          </a:r>
          <a:r>
            <a:rPr lang="zh-CN" sz="2400" b="1" dirty="0">
              <a:solidFill>
                <a:schemeClr val="tx2"/>
              </a:solidFill>
              <a:latin typeface="+mj-ea"/>
              <a:ea typeface="+mj-ea"/>
            </a:rPr>
            <a:t>年成立急诊神经内科</a:t>
          </a:r>
          <a:endParaRPr lang="en-US" sz="2400" b="1" dirty="0">
            <a:solidFill>
              <a:schemeClr val="tx2"/>
            </a:solidFill>
            <a:latin typeface="+mj-ea"/>
            <a:ea typeface="+mj-ea"/>
          </a:endParaRPr>
        </a:p>
      </dsp:txBody>
      <dsp:txXfrm>
        <a:off x="0" y="0"/>
        <a:ext cx="4519734" cy="1258145"/>
      </dsp:txXfrm>
    </dsp:sp>
    <dsp:sp modelId="{523FB4F2-CB9B-4F7D-B252-8AA59EB56C50}">
      <dsp:nvSpPr>
        <dsp:cNvPr id="5" name="直接连接符 4"/>
        <dsp:cNvSpPr/>
      </dsp:nvSpPr>
      <dsp:spPr bwMode="white">
        <a:xfrm>
          <a:off x="0" y="1258145"/>
          <a:ext cx="4519734" cy="0"/>
        </a:xfrm>
        <a:prstGeom prst="line">
          <a:avLst/>
        </a:prstGeom>
      </dsp:spPr>
      <dsp:style>
        <a:lnRef idx="1">
          <a:schemeClr val="accent3"/>
        </a:lnRef>
        <a:fillRef idx="3">
          <a:schemeClr val="accent3"/>
        </a:fillRef>
        <a:effectRef idx="3">
          <a:scrgbClr r="0" g="0" b="0"/>
        </a:effectRef>
        <a:fontRef idx="minor">
          <a:schemeClr val="lt1"/>
        </a:fontRef>
      </dsp:style>
      <dsp:txXfrm>
        <a:off x="0" y="1258145"/>
        <a:ext cx="4519734" cy="0"/>
      </dsp:txXfrm>
    </dsp:sp>
    <dsp:sp modelId="{83DDCDDA-1727-4273-803F-E38B93B74BD4}">
      <dsp:nvSpPr>
        <dsp:cNvPr id="6" name="矩形 5"/>
        <dsp:cNvSpPr/>
      </dsp:nvSpPr>
      <dsp:spPr bwMode="white">
        <a:xfrm>
          <a:off x="0" y="1258145"/>
          <a:ext cx="4519734" cy="1258145"/>
        </a:xfrm>
        <a:prstGeom prst="rect">
          <a:avLst/>
        </a:prstGeom>
      </dsp:spPr>
      <dsp:style>
        <a:lnRef idx="0">
          <a:schemeClr val="dk1">
            <a:alpha val="0"/>
          </a:schemeClr>
        </a:lnRef>
        <a:fillRef idx="0">
          <a:schemeClr val="lt1">
            <a:alpha val="0"/>
          </a:schemeClr>
        </a:fillRef>
        <a:effectRef idx="0">
          <a:scrgbClr r="0" g="0" b="0"/>
        </a:effectRef>
        <a:fontRef idx="minor"/>
      </dsp:style>
      <dsp:txBody>
        <a:bodyPr lIns="91439" tIns="91439" rIns="91439" bIns="91439"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2400" b="1" dirty="0">
              <a:solidFill>
                <a:schemeClr val="tx2"/>
              </a:solidFill>
              <a:latin typeface="+mj-ea"/>
              <a:ea typeface="+mj-ea"/>
            </a:rPr>
            <a:t>2015</a:t>
          </a:r>
          <a:r>
            <a:rPr lang="zh-CN" sz="2400" b="1" dirty="0">
              <a:solidFill>
                <a:schemeClr val="tx2"/>
              </a:solidFill>
              <a:latin typeface="+mj-ea"/>
              <a:ea typeface="+mj-ea"/>
            </a:rPr>
            <a:t>年新门诊楼启用，有独立的急诊神经内科诊室</a:t>
          </a:r>
          <a:endParaRPr lang="en-US" sz="2400" b="1" dirty="0">
            <a:solidFill>
              <a:schemeClr val="tx2"/>
            </a:solidFill>
            <a:latin typeface="+mj-ea"/>
            <a:ea typeface="+mj-ea"/>
          </a:endParaRPr>
        </a:p>
      </dsp:txBody>
      <dsp:txXfrm>
        <a:off x="0" y="1258145"/>
        <a:ext cx="4519734" cy="1258145"/>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640960" cy="2028056"/>
        <a:chOff x="0" y="0"/>
        <a:chExt cx="8640960" cy="2028056"/>
      </a:xfrm>
    </dsp:grpSpPr>
    <dsp:sp modelId="{AF159E34-79B3-45EE-BA37-881494CF8AFB}">
      <dsp:nvSpPr>
        <dsp:cNvPr id="3" name="右箭头 2"/>
        <dsp:cNvSpPr/>
      </dsp:nvSpPr>
      <dsp:spPr bwMode="white">
        <a:xfrm>
          <a:off x="627507" y="0"/>
          <a:ext cx="7344816" cy="2028056"/>
        </a:xfrm>
        <a:prstGeom prst="rightArrow">
          <a:avLst/>
        </a:prstGeom>
      </dsp:spPr>
      <dsp:style>
        <a:lnRef idx="0">
          <a:schemeClr val="accent1"/>
        </a:lnRef>
        <a:fillRef idx="1">
          <a:schemeClr val="accent1">
            <a:tint val="40000"/>
          </a:schemeClr>
        </a:fillRef>
        <a:effectRef idx="0">
          <a:scrgbClr r="0" g="0" b="0"/>
        </a:effectRef>
        <a:fontRef idx="minor"/>
      </dsp:style>
      <dsp:txXfrm>
        <a:off x="627507" y="0"/>
        <a:ext cx="7344816" cy="2028056"/>
      </dsp:txXfrm>
    </dsp:sp>
    <dsp:sp modelId="{2CC925B9-C511-4DD0-9947-C8BC73BFF680}">
      <dsp:nvSpPr>
        <dsp:cNvPr id="4" name="圆角矩形 3"/>
        <dsp:cNvSpPr/>
      </dsp:nvSpPr>
      <dsp:spPr bwMode="white">
        <a:xfrm>
          <a:off x="518575" y="113076"/>
          <a:ext cx="1524875" cy="811222"/>
        </a:xfrm>
        <a:prstGeom prst="roundRect">
          <a:avLst/>
        </a:prstGeom>
      </dsp:spPr>
      <dsp:style>
        <a:lnRef idx="2">
          <a:schemeClr val="lt1"/>
        </a:lnRef>
        <a:fillRef idx="1">
          <a:schemeClr val="accent1"/>
        </a:fillRef>
        <a:effectRef idx="0">
          <a:scrgbClr r="0" g="0" b="0"/>
        </a:effectRef>
        <a:fontRef idx="minor">
          <a:schemeClr val="lt1"/>
        </a:fontRef>
      </dsp:style>
      <dsp:txBody>
        <a:bodyPr lIns="68580" tIns="68580" rIns="68580" bIns="685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b="1" dirty="0" smtClean="0">
              <a:latin typeface="微软雅黑" panose="020B0503020204020204" pitchFamily="34" charset="-122"/>
              <a:ea typeface="微软雅黑" panose="020B0503020204020204" pitchFamily="34" charset="-122"/>
            </a:rPr>
            <a:t>患者自行来院</a:t>
          </a:r>
          <a:endParaRPr lang="zh-CN" altLang="en-US" sz="1800" b="1" dirty="0">
            <a:latin typeface="微软雅黑" panose="020B0503020204020204" pitchFamily="34" charset="-122"/>
            <a:ea typeface="微软雅黑" panose="020B0503020204020204" pitchFamily="34" charset="-122"/>
          </a:endParaRPr>
        </a:p>
      </dsp:txBody>
      <dsp:txXfrm>
        <a:off x="518575" y="113076"/>
        <a:ext cx="1524875" cy="811222"/>
      </dsp:txXfrm>
    </dsp:sp>
    <dsp:sp modelId="{66FBD228-BA5B-49E8-9EA2-A1A2133A73C8}">
      <dsp:nvSpPr>
        <dsp:cNvPr id="5" name="圆角矩形 4"/>
        <dsp:cNvSpPr/>
      </dsp:nvSpPr>
      <dsp:spPr bwMode="white">
        <a:xfrm>
          <a:off x="527775" y="1067179"/>
          <a:ext cx="1524875" cy="811222"/>
        </a:xfrm>
        <a:prstGeom prst="roundRect">
          <a:avLst/>
        </a:prstGeom>
      </dsp:spPr>
      <dsp:style>
        <a:lnRef idx="2">
          <a:schemeClr val="lt1"/>
        </a:lnRef>
        <a:fillRef idx="1">
          <a:schemeClr val="accent1"/>
        </a:fillRef>
        <a:effectRef idx="0">
          <a:scrgbClr r="0" g="0" b="0"/>
        </a:effectRef>
        <a:fontRef idx="minor">
          <a:schemeClr val="lt1"/>
        </a:fontRef>
      </dsp:style>
      <dsp:txBody>
        <a:bodyPr lIns="68580" tIns="68580" rIns="68580" bIns="685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altLang="zh-CN" sz="1800" b="1" dirty="0" smtClean="0">
              <a:latin typeface="微软雅黑" panose="020B0503020204020204" pitchFamily="34" charset="-122"/>
              <a:ea typeface="微软雅黑" panose="020B0503020204020204" pitchFamily="34" charset="-122"/>
            </a:rPr>
            <a:t>120</a:t>
          </a:r>
          <a:r>
            <a:rPr lang="zh-CN" altLang="en-US" sz="1800" b="1" dirty="0" smtClean="0">
              <a:latin typeface="微软雅黑" panose="020B0503020204020204" pitchFamily="34" charset="-122"/>
              <a:ea typeface="微软雅黑" panose="020B0503020204020204" pitchFamily="34" charset="-122"/>
            </a:rPr>
            <a:t>送入</a:t>
          </a:r>
          <a:endParaRPr lang="zh-CN" altLang="en-US" sz="1800" b="1" dirty="0">
            <a:latin typeface="微软雅黑" panose="020B0503020204020204" pitchFamily="34" charset="-122"/>
            <a:ea typeface="微软雅黑" panose="020B0503020204020204" pitchFamily="34" charset="-122"/>
          </a:endParaRPr>
        </a:p>
      </dsp:txBody>
      <dsp:txXfrm>
        <a:off x="527775" y="1067179"/>
        <a:ext cx="1524875" cy="811222"/>
      </dsp:txXfrm>
    </dsp:sp>
    <dsp:sp modelId="{A71F38B8-D8A2-4ECA-AE20-44B4F5622162}">
      <dsp:nvSpPr>
        <dsp:cNvPr id="6" name="圆角矩形 5"/>
        <dsp:cNvSpPr/>
      </dsp:nvSpPr>
      <dsp:spPr bwMode="white">
        <a:xfrm>
          <a:off x="2954309" y="630697"/>
          <a:ext cx="1524875" cy="811222"/>
        </a:xfrm>
        <a:prstGeom prst="roundRect">
          <a:avLst/>
        </a:prstGeom>
      </dsp:spPr>
      <dsp:style>
        <a:lnRef idx="2">
          <a:schemeClr val="lt1"/>
        </a:lnRef>
        <a:fillRef idx="1">
          <a:schemeClr val="accent1"/>
        </a:fillRef>
        <a:effectRef idx="0">
          <a:scrgbClr r="0" g="0" b="0"/>
        </a:effectRef>
        <a:fontRef idx="minor">
          <a:schemeClr val="lt1"/>
        </a:fontRef>
      </dsp:style>
      <dsp:txBody>
        <a:bodyPr lIns="60960" tIns="60960" rIns="60960" bIns="609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600" b="1" dirty="0">
              <a:latin typeface="微软雅黑" panose="020B0503020204020204" pitchFamily="34" charset="-122"/>
              <a:ea typeface="微软雅黑" panose="020B0503020204020204" pitchFamily="34" charset="-122"/>
            </a:rPr>
            <a:t>神内</a:t>
          </a:r>
          <a:r>
            <a:rPr lang="zh-CN" altLang="en-US" sz="1600" b="1" dirty="0" smtClean="0">
              <a:latin typeface="微软雅黑" panose="020B0503020204020204" pitchFamily="34" charset="-122"/>
              <a:ea typeface="微软雅黑" panose="020B0503020204020204" pitchFamily="34" charset="-122"/>
            </a:rPr>
            <a:t>急诊</a:t>
          </a:r>
          <a:endParaRPr lang="en-US" altLang="zh-CN" sz="1600" b="1" dirty="0" smtClean="0">
            <a:latin typeface="微软雅黑" panose="020B0503020204020204" pitchFamily="34" charset="-122"/>
            <a:ea typeface="微软雅黑" panose="020B0503020204020204" pitchFamily="34" charset="-122"/>
          </a:endParaRPr>
        </a:p>
        <a:p>
          <a:pPr lvl="0">
            <a:lnSpc>
              <a:spcPct val="100000"/>
            </a:lnSpc>
            <a:spcBef>
              <a:spcPct val="0"/>
            </a:spcBef>
            <a:spcAft>
              <a:spcPct val="35000"/>
            </a:spcAft>
          </a:pPr>
          <a:r>
            <a:rPr lang="zh-CN" altLang="en-US" sz="1600" b="1" dirty="0" smtClean="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评估、治疗方案）</a:t>
          </a:r>
        </a:p>
      </dsp:txBody>
      <dsp:txXfrm>
        <a:off x="2954309" y="630697"/>
        <a:ext cx="1524875" cy="811222"/>
      </dsp:txXfrm>
    </dsp:sp>
    <dsp:sp modelId="{BE0BEBA3-C973-47FD-B2E8-BB2D915B3487}">
      <dsp:nvSpPr>
        <dsp:cNvPr id="7" name="圆角矩形 6"/>
        <dsp:cNvSpPr/>
      </dsp:nvSpPr>
      <dsp:spPr bwMode="white">
        <a:xfrm>
          <a:off x="4736244" y="608417"/>
          <a:ext cx="1524875" cy="811222"/>
        </a:xfrm>
        <a:prstGeom prst="roundRect">
          <a:avLst/>
        </a:prstGeom>
      </dsp:spPr>
      <dsp:style>
        <a:lnRef idx="2">
          <a:schemeClr val="lt1"/>
        </a:lnRef>
        <a:fillRef idx="1">
          <a:schemeClr val="accent1"/>
        </a:fillRef>
        <a:effectRef idx="0">
          <a:scrgbClr r="0" g="0" b="0"/>
        </a:effectRef>
        <a:fontRef idx="minor">
          <a:schemeClr val="lt1"/>
        </a:fontRef>
      </dsp:style>
      <dsp:txBody>
        <a:bodyPr lIns="60960" tIns="60960" rIns="60960" bIns="609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600" b="1" dirty="0">
              <a:latin typeface="微软雅黑" panose="020B0503020204020204" pitchFamily="34" charset="-122"/>
              <a:ea typeface="微软雅黑" panose="020B0503020204020204" pitchFamily="34" charset="-122"/>
            </a:rPr>
            <a:t>神内重症（治疗后</a:t>
          </a:r>
          <a:r>
            <a:rPr lang="en-US" altLang="zh-CN" sz="1600" b="1" dirty="0">
              <a:latin typeface="微软雅黑" panose="020B0503020204020204" pitchFamily="34" charset="-122"/>
              <a:ea typeface="微软雅黑" panose="020B0503020204020204" pitchFamily="34" charset="-122"/>
            </a:rPr>
            <a:t>24</a:t>
          </a:r>
          <a:r>
            <a:rPr lang="zh-CN" altLang="en-US" sz="1600" b="1" dirty="0">
              <a:latin typeface="微软雅黑" panose="020B0503020204020204" pitchFamily="34" charset="-122"/>
              <a:ea typeface="微软雅黑" panose="020B0503020204020204" pitchFamily="34" charset="-122"/>
            </a:rPr>
            <a:t>小时管理）</a:t>
          </a:r>
        </a:p>
      </dsp:txBody>
      <dsp:txXfrm>
        <a:off x="4736244" y="608417"/>
        <a:ext cx="1524875" cy="811222"/>
      </dsp:txXfrm>
    </dsp:sp>
    <dsp:sp modelId="{F51301FB-6260-40C0-8FFB-CDA988CBF41B}">
      <dsp:nvSpPr>
        <dsp:cNvPr id="8" name="圆角矩形 7"/>
        <dsp:cNvSpPr/>
      </dsp:nvSpPr>
      <dsp:spPr bwMode="white">
        <a:xfrm>
          <a:off x="6458692" y="601346"/>
          <a:ext cx="1524875" cy="811222"/>
        </a:xfrm>
        <a:prstGeom prst="roundRect">
          <a:avLst/>
        </a:prstGeom>
      </dsp:spPr>
      <dsp:style>
        <a:lnRef idx="2">
          <a:schemeClr val="lt1"/>
        </a:lnRef>
        <a:fillRef idx="1">
          <a:schemeClr val="accent1"/>
        </a:fillRef>
        <a:effectRef idx="0">
          <a:scrgbClr r="0" g="0" b="0"/>
        </a:effectRef>
        <a:fontRef idx="minor">
          <a:schemeClr val="lt1"/>
        </a:fontRef>
      </dsp:style>
      <dsp:txBody>
        <a:bodyPr lIns="68580" tIns="68580" rIns="68580" bIns="685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b="1" dirty="0">
              <a:latin typeface="微软雅黑" panose="020B0503020204020204" pitchFamily="34" charset="-122"/>
              <a:ea typeface="微软雅黑" panose="020B0503020204020204" pitchFamily="34" charset="-122"/>
            </a:rPr>
            <a:t>脑血管病组</a:t>
          </a:r>
        </a:p>
      </dsp:txBody>
      <dsp:txXfrm>
        <a:off x="6458692" y="601346"/>
        <a:ext cx="1524875" cy="811222"/>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579296" cy="2964160"/>
        <a:chOff x="0" y="0"/>
        <a:chExt cx="8579296" cy="2964160"/>
      </a:xfrm>
    </dsp:grpSpPr>
    <dsp:sp modelId="{0549F854-A3F7-4AC6-8F5A-3A708F1FA86C}">
      <dsp:nvSpPr>
        <dsp:cNvPr id="4" name="五边形 3"/>
        <dsp:cNvSpPr/>
      </dsp:nvSpPr>
      <dsp:spPr bwMode="white">
        <a:xfrm rot="10800000">
          <a:off x="1019699" y="9926"/>
          <a:ext cx="5705232" cy="846903"/>
        </a:xfrm>
        <a:prstGeom prst="homePlate">
          <a:avLst/>
        </a:prstGeom>
      </dsp:spPr>
      <dsp:style>
        <a:lnRef idx="3">
          <a:schemeClr val="lt1"/>
        </a:lnRef>
        <a:fillRef idx="1">
          <a:schemeClr val="accent1">
            <a:shade val="80000"/>
            <a:hueOff val="0"/>
            <a:satOff val="0"/>
            <a:lumOff val="0"/>
            <a:alpha val="100000"/>
          </a:schemeClr>
        </a:fillRef>
        <a:effectRef idx="1">
          <a:scrgbClr r="0" g="0" b="0"/>
        </a:effectRef>
        <a:fontRef idx="minor">
          <a:schemeClr val="lt1"/>
        </a:fontRef>
      </dsp:style>
      <dsp:txBody>
        <a:bodyPr rot="10800000" lIns="373460" tIns="106680" rIns="199136" bIns="1066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800" b="1" dirty="0">
              <a:solidFill>
                <a:schemeClr val="tx1"/>
              </a:solidFill>
              <a:latin typeface="微软雅黑" panose="020B0503020204020204" pitchFamily="34" charset="-122"/>
              <a:ea typeface="微软雅黑" panose="020B0503020204020204" pitchFamily="34" charset="-122"/>
            </a:rPr>
            <a:t>量变到质变</a:t>
          </a:r>
        </a:p>
      </dsp:txBody>
      <dsp:txXfrm rot="10800000">
        <a:off x="1019699" y="9926"/>
        <a:ext cx="5705232" cy="846903"/>
      </dsp:txXfrm>
    </dsp:sp>
    <dsp:sp modelId="{7EB95AB6-0EE2-4890-8469-FA288723D7D0}">
      <dsp:nvSpPr>
        <dsp:cNvPr id="3" name="椭圆 2"/>
        <dsp:cNvSpPr/>
      </dsp:nvSpPr>
      <dsp:spPr bwMode="white">
        <a:xfrm>
          <a:off x="2057" y="0"/>
          <a:ext cx="846903" cy="846903"/>
        </a:xfrm>
        <a:prstGeom prst="ellipse">
          <a:avLst/>
        </a:prstGeom>
        <a:blipFill>
          <a:blip r:embed="rId1"/>
          <a:srcRect/>
          <a:stretch>
            <a:fillRect/>
          </a:stretch>
        </a:blipFill>
      </dsp:spPr>
      <dsp:style>
        <a:lnRef idx="3">
          <a:schemeClr val="lt1"/>
        </a:lnRef>
        <a:fillRef idx="1">
          <a:schemeClr val="accent1">
            <a:tint val="50000"/>
            <a:hueOff val="0"/>
            <a:satOff val="0"/>
            <a:lumOff val="0"/>
            <a:alpha val="100000"/>
          </a:schemeClr>
        </a:fillRef>
        <a:effectRef idx="1">
          <a:scrgbClr r="0" g="0" b="0"/>
        </a:effectRef>
        <a:fontRef idx="minor"/>
      </dsp:style>
      <dsp:txXfrm>
        <a:off x="2057" y="0"/>
        <a:ext cx="846903" cy="846903"/>
      </dsp:txXfrm>
    </dsp:sp>
    <dsp:sp modelId="{D233F099-322A-4DED-8532-B97E2347FDC8}">
      <dsp:nvSpPr>
        <dsp:cNvPr id="6" name="五边形 5"/>
        <dsp:cNvSpPr/>
      </dsp:nvSpPr>
      <dsp:spPr bwMode="white">
        <a:xfrm rot="10800000">
          <a:off x="1595756" y="1017257"/>
          <a:ext cx="5705232" cy="846903"/>
        </a:xfrm>
        <a:prstGeom prst="homePlate">
          <a:avLst/>
        </a:prstGeom>
      </dsp:spPr>
      <dsp:style>
        <a:lnRef idx="3">
          <a:schemeClr val="lt1"/>
        </a:lnRef>
        <a:fillRef idx="1">
          <a:schemeClr val="accent1">
            <a:shade val="80000"/>
            <a:hueOff val="120000"/>
            <a:satOff val="-1960"/>
            <a:lumOff val="12941"/>
            <a:alpha val="100000"/>
          </a:schemeClr>
        </a:fillRef>
        <a:effectRef idx="1">
          <a:scrgbClr r="0" g="0" b="0"/>
        </a:effectRef>
        <a:fontRef idx="minor">
          <a:schemeClr val="lt1"/>
        </a:fontRef>
      </dsp:style>
      <dsp:txBody>
        <a:bodyPr rot="10800000" lIns="373460" tIns="106680" rIns="199136" bIns="1066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800" b="1" dirty="0">
              <a:solidFill>
                <a:schemeClr val="tx1"/>
              </a:solidFill>
              <a:latin typeface="微软雅黑" panose="020B0503020204020204" pitchFamily="34" charset="-122"/>
              <a:ea typeface="微软雅黑" panose="020B0503020204020204" pitchFamily="34" charset="-122"/>
            </a:rPr>
            <a:t>优化院前院内流程缩短</a:t>
          </a:r>
          <a:r>
            <a:rPr lang="en-US" altLang="zh-CN" sz="2800" b="1" dirty="0">
              <a:solidFill>
                <a:schemeClr val="tx1"/>
              </a:solidFill>
              <a:latin typeface="微软雅黑" panose="020B0503020204020204" pitchFamily="34" charset="-122"/>
              <a:ea typeface="微软雅黑" panose="020B0503020204020204" pitchFamily="34" charset="-122"/>
            </a:rPr>
            <a:t>DNT</a:t>
          </a:r>
          <a:endParaRPr lang="zh-CN" altLang="en-US" sz="2800" b="1" dirty="0">
            <a:solidFill>
              <a:schemeClr val="tx1"/>
            </a:solidFill>
            <a:latin typeface="微软雅黑" panose="020B0503020204020204" pitchFamily="34" charset="-122"/>
            <a:ea typeface="微软雅黑" panose="020B0503020204020204" pitchFamily="34" charset="-122"/>
          </a:endParaRPr>
        </a:p>
      </dsp:txBody>
      <dsp:txXfrm rot="10800000">
        <a:off x="1595756" y="1017257"/>
        <a:ext cx="5705232" cy="846903"/>
      </dsp:txXfrm>
    </dsp:sp>
    <dsp:sp modelId="{21EE93A3-169C-4652-A1E8-F72597DA0497}">
      <dsp:nvSpPr>
        <dsp:cNvPr id="5" name="椭圆 4"/>
        <dsp:cNvSpPr/>
      </dsp:nvSpPr>
      <dsp:spPr bwMode="white">
        <a:xfrm>
          <a:off x="581465" y="1100796"/>
          <a:ext cx="846903" cy="846903"/>
        </a:xfrm>
        <a:prstGeom prst="ellipse">
          <a:avLst/>
        </a:prstGeom>
        <a:blipFill>
          <a:blip r:embed="rId2"/>
          <a:srcRect/>
          <a:stretch>
            <a:fillRect/>
          </a:stretch>
        </a:blipFill>
      </dsp:spPr>
      <dsp:style>
        <a:lnRef idx="3">
          <a:schemeClr val="lt1"/>
        </a:lnRef>
        <a:fillRef idx="1">
          <a:schemeClr val="accent1">
            <a:tint val="50000"/>
            <a:hueOff val="0"/>
            <a:satOff val="-391"/>
            <a:lumOff val="5686"/>
            <a:alpha val="100000"/>
          </a:schemeClr>
        </a:fillRef>
        <a:effectRef idx="1">
          <a:scrgbClr r="0" g="0" b="0"/>
        </a:effectRef>
        <a:fontRef idx="minor"/>
      </dsp:style>
      <dsp:txXfrm>
        <a:off x="581465" y="1100796"/>
        <a:ext cx="846903" cy="846903"/>
      </dsp:txXfrm>
    </dsp:sp>
    <dsp:sp modelId="{52380B52-6AF0-432A-AAAF-CD52B4537C7C}">
      <dsp:nvSpPr>
        <dsp:cNvPr id="8" name="五边形 7"/>
        <dsp:cNvSpPr/>
      </dsp:nvSpPr>
      <dsp:spPr bwMode="white">
        <a:xfrm rot="10800000">
          <a:off x="2027813" y="2097016"/>
          <a:ext cx="5705232" cy="846903"/>
        </a:xfrm>
        <a:prstGeom prst="homePlate">
          <a:avLst/>
        </a:prstGeom>
      </dsp:spPr>
      <dsp:style>
        <a:lnRef idx="3">
          <a:schemeClr val="lt1"/>
        </a:lnRef>
        <a:fillRef idx="1">
          <a:schemeClr val="accent1">
            <a:shade val="80000"/>
            <a:hueOff val="240000"/>
            <a:satOff val="-3921"/>
            <a:lumOff val="25882"/>
            <a:alpha val="100000"/>
          </a:schemeClr>
        </a:fillRef>
        <a:effectRef idx="1">
          <a:scrgbClr r="0" g="0" b="0"/>
        </a:effectRef>
        <a:fontRef idx="minor">
          <a:schemeClr val="lt1"/>
        </a:fontRef>
      </dsp:style>
      <dsp:txBody>
        <a:bodyPr rot="10800000" lIns="373460" tIns="106680" rIns="199136" bIns="1066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800" b="1" dirty="0">
              <a:solidFill>
                <a:schemeClr val="tx1"/>
              </a:solidFill>
              <a:latin typeface="微软雅黑" panose="020B0503020204020204" pitchFamily="34" charset="-122"/>
              <a:ea typeface="微软雅黑" panose="020B0503020204020204" pitchFamily="34" charset="-122"/>
            </a:rPr>
            <a:t>介入团队无缝衔接缩短</a:t>
          </a:r>
          <a:r>
            <a:rPr lang="en-US" altLang="zh-CN" sz="2800" b="1" dirty="0">
              <a:solidFill>
                <a:schemeClr val="tx1"/>
              </a:solidFill>
              <a:latin typeface="微软雅黑" panose="020B0503020204020204" pitchFamily="34" charset="-122"/>
              <a:ea typeface="微软雅黑" panose="020B0503020204020204" pitchFamily="34" charset="-122"/>
            </a:rPr>
            <a:t>DPT</a:t>
          </a:r>
          <a:endParaRPr lang="zh-CN" altLang="en-US" sz="2800" b="1" dirty="0">
            <a:solidFill>
              <a:schemeClr val="tx1"/>
            </a:solidFill>
            <a:latin typeface="微软雅黑" panose="020B0503020204020204" pitchFamily="34" charset="-122"/>
            <a:ea typeface="微软雅黑" panose="020B0503020204020204" pitchFamily="34" charset="-122"/>
          </a:endParaRPr>
        </a:p>
      </dsp:txBody>
      <dsp:txXfrm rot="10800000">
        <a:off x="2027813" y="2097016"/>
        <a:ext cx="5705232" cy="846903"/>
      </dsp:txXfrm>
    </dsp:sp>
    <dsp:sp modelId="{63CCF6C1-C5E9-4E76-9282-A3B44F345B08}">
      <dsp:nvSpPr>
        <dsp:cNvPr id="7" name="椭圆 6"/>
        <dsp:cNvSpPr/>
      </dsp:nvSpPr>
      <dsp:spPr bwMode="white">
        <a:xfrm>
          <a:off x="960861" y="2097016"/>
          <a:ext cx="846903" cy="846903"/>
        </a:xfrm>
        <a:prstGeom prst="ellipse">
          <a:avLst/>
        </a:prstGeom>
        <a:blipFill>
          <a:blip r:embed="rId3"/>
          <a:srcRect/>
          <a:stretch>
            <a:fillRect/>
          </a:stretch>
        </a:blipFill>
      </dsp:spPr>
      <dsp:style>
        <a:lnRef idx="3">
          <a:schemeClr val="lt1"/>
        </a:lnRef>
        <a:fillRef idx="1">
          <a:schemeClr val="accent1">
            <a:tint val="50000"/>
            <a:hueOff val="0"/>
            <a:satOff val="-783"/>
            <a:lumOff val="11373"/>
            <a:alpha val="100000"/>
          </a:schemeClr>
        </a:fillRef>
        <a:effectRef idx="1">
          <a:scrgbClr r="0" g="0" b="0"/>
        </a:effectRef>
        <a:fontRef idx="minor"/>
      </dsp:style>
      <dsp:txXfrm>
        <a:off x="960861" y="2097016"/>
        <a:ext cx="846903" cy="846903"/>
      </dsp:txXfrm>
    </dsp:sp>
  </dsp:spTree>
</dsp:drawing>
</file>

<file path=ppt/diagrams/drawing4.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7776864" cy="1656928"/>
        <a:chOff x="0" y="0"/>
        <a:chExt cx="7776864" cy="1656928"/>
      </a:xfrm>
    </dsp:grpSpPr>
    <dsp:sp modelId="{AEDBB999-5A6D-4C5E-B25D-60FBDB5CA91A}">
      <dsp:nvSpPr>
        <dsp:cNvPr id="3" name="燕尾形 2"/>
        <dsp:cNvSpPr/>
      </dsp:nvSpPr>
      <dsp:spPr bwMode="white">
        <a:xfrm>
          <a:off x="0" y="272974"/>
          <a:ext cx="2777451" cy="1110981"/>
        </a:xfrm>
        <a:prstGeom prst="chevron">
          <a:avLst/>
        </a:prstGeom>
        <a:sp3d prstMaterial="plastic">
          <a:bevelT w="127000" h="25400" prst="relaxedInset"/>
        </a:sp3d>
      </dsp:spPr>
      <dsp:style>
        <a:lnRef idx="0">
          <a:schemeClr val="lt1"/>
        </a:lnRef>
        <a:fillRef idx="3">
          <a:schemeClr val="accent1">
            <a:shade val="50000"/>
            <a:hueOff val="0"/>
            <a:satOff val="0"/>
            <a:lumOff val="0"/>
            <a:alpha val="100000"/>
          </a:schemeClr>
        </a:fillRef>
        <a:effectRef idx="2">
          <a:scrgbClr r="0" g="0" b="0"/>
        </a:effectRef>
        <a:fontRef idx="minor">
          <a:schemeClr val="lt1"/>
        </a:fontRef>
      </dsp:style>
      <dsp:txBody>
        <a:bodyPr lIns="96012" tIns="32004" rIns="32004" bIns="32004"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最初：</a:t>
          </a:r>
          <a:endParaRPr lang="en-US" altLang="zh-CN" sz="2400" b="1" dirty="0">
            <a:latin typeface="微软雅黑" panose="020B0503020204020204" pitchFamily="34" charset="-122"/>
            <a:ea typeface="微软雅黑" panose="020B0503020204020204" pitchFamily="34" charset="-122"/>
          </a:endParaRPr>
        </a:p>
        <a:p>
          <a:pPr lvl="0"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a:t>
          </a:r>
          <a:r>
            <a:rPr lang="en-US" altLang="zh-CN" sz="2400" b="1" dirty="0">
              <a:latin typeface="微软雅黑" panose="020B0503020204020204" pitchFamily="34" charset="-122"/>
              <a:ea typeface="微软雅黑" panose="020B0503020204020204" pitchFamily="34" charset="-122"/>
            </a:rPr>
            <a:t>90min</a:t>
          </a:r>
          <a:endParaRPr lang="zh-CN" altLang="en-US" sz="2400" b="1" dirty="0">
            <a:latin typeface="微软雅黑" panose="020B0503020204020204" pitchFamily="34" charset="-122"/>
            <a:ea typeface="微软雅黑" panose="020B0503020204020204" pitchFamily="34" charset="-122"/>
          </a:endParaRPr>
        </a:p>
      </dsp:txBody>
      <dsp:txXfrm>
        <a:off x="0" y="272974"/>
        <a:ext cx="2777451" cy="1110981"/>
      </dsp:txXfrm>
    </dsp:sp>
    <dsp:sp modelId="{D7DB5FB0-1685-4126-B5F0-5A668C5BF22B}">
      <dsp:nvSpPr>
        <dsp:cNvPr id="4" name="燕尾形 3"/>
        <dsp:cNvSpPr/>
      </dsp:nvSpPr>
      <dsp:spPr bwMode="white">
        <a:xfrm>
          <a:off x="2499706" y="272974"/>
          <a:ext cx="2777451" cy="1110981"/>
        </a:xfrm>
        <a:prstGeom prst="chevron">
          <a:avLst/>
        </a:prstGeom>
        <a:sp3d prstMaterial="plastic">
          <a:bevelT w="127000" h="25400" prst="relaxedInset"/>
        </a:sp3d>
      </dsp:spPr>
      <dsp:style>
        <a:lnRef idx="0">
          <a:schemeClr val="lt1"/>
        </a:lnRef>
        <a:fillRef idx="3">
          <a:schemeClr val="accent1">
            <a:shade val="50000"/>
            <a:hueOff val="240000"/>
            <a:satOff val="-4705"/>
            <a:lumOff val="27974"/>
            <a:alpha val="100000"/>
          </a:schemeClr>
        </a:fillRef>
        <a:effectRef idx="2">
          <a:scrgbClr r="0" g="0" b="0"/>
        </a:effectRef>
        <a:fontRef idx="minor">
          <a:schemeClr val="lt1"/>
        </a:fontRef>
      </dsp:style>
      <dsp:txBody>
        <a:bodyPr lIns="96012" tIns="32004" rIns="32004" bIns="32004"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现在：</a:t>
          </a:r>
          <a:endParaRPr lang="en-US" altLang="zh-CN" sz="2400" b="1" dirty="0">
            <a:latin typeface="微软雅黑" panose="020B0503020204020204" pitchFamily="34" charset="-122"/>
            <a:ea typeface="微软雅黑" panose="020B0503020204020204" pitchFamily="34" charset="-122"/>
          </a:endParaRPr>
        </a:p>
        <a:p>
          <a:pPr lvl="0"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a:t>
          </a:r>
          <a:r>
            <a:rPr lang="en-US" altLang="zh-CN" sz="2400" b="1" dirty="0">
              <a:latin typeface="微软雅黑" panose="020B0503020204020204" pitchFamily="34" charset="-122"/>
              <a:ea typeface="微软雅黑" panose="020B0503020204020204" pitchFamily="34" charset="-122"/>
            </a:rPr>
            <a:t>60min</a:t>
          </a:r>
          <a:endParaRPr lang="zh-CN" altLang="en-US" sz="2400" b="1" dirty="0">
            <a:latin typeface="微软雅黑" panose="020B0503020204020204" pitchFamily="34" charset="-122"/>
            <a:ea typeface="微软雅黑" panose="020B0503020204020204" pitchFamily="34" charset="-122"/>
          </a:endParaRPr>
        </a:p>
      </dsp:txBody>
      <dsp:txXfrm>
        <a:off x="2499706" y="272974"/>
        <a:ext cx="2777451" cy="1110981"/>
      </dsp:txXfrm>
    </dsp:sp>
    <dsp:sp modelId="{4815E1DE-BE65-4D2D-9C3A-B22C1076B2CC}">
      <dsp:nvSpPr>
        <dsp:cNvPr id="5" name="燕尾形 4"/>
        <dsp:cNvSpPr/>
      </dsp:nvSpPr>
      <dsp:spPr bwMode="white">
        <a:xfrm>
          <a:off x="4999413" y="272974"/>
          <a:ext cx="2777451" cy="1110981"/>
        </a:xfrm>
        <a:prstGeom prst="chevron">
          <a:avLst/>
        </a:prstGeom>
        <a:sp3d prstMaterial="plastic">
          <a:bevelT w="127000" h="25400" prst="relaxedInset"/>
        </a:sp3d>
      </dsp:spPr>
      <dsp:style>
        <a:lnRef idx="0">
          <a:schemeClr val="lt1"/>
        </a:lnRef>
        <a:fillRef idx="3">
          <a:schemeClr val="accent1">
            <a:tint val="55000"/>
            <a:hueOff val="-120000"/>
            <a:satOff val="2353"/>
            <a:lumOff val="-13986"/>
            <a:alpha val="100000"/>
          </a:schemeClr>
        </a:fillRef>
        <a:effectRef idx="2">
          <a:scrgbClr r="0" g="0" b="0"/>
        </a:effectRef>
        <a:fontRef idx="minor">
          <a:schemeClr val="lt1"/>
        </a:fontRef>
      </dsp:style>
      <dsp:txBody>
        <a:bodyPr lIns="96012" tIns="32004" rIns="32004" bIns="32004"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未来：</a:t>
          </a:r>
          <a:endParaRPr lang="en-US" altLang="zh-CN" sz="2400" b="1" dirty="0">
            <a:latin typeface="微软雅黑" panose="020B0503020204020204" pitchFamily="34" charset="-122"/>
            <a:ea typeface="微软雅黑" panose="020B0503020204020204" pitchFamily="34" charset="-122"/>
          </a:endParaRPr>
        </a:p>
        <a:p>
          <a:pPr lvl="0"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a:t>
          </a:r>
          <a:r>
            <a:rPr lang="en-US" altLang="zh-CN" sz="2400" b="1" dirty="0">
              <a:latin typeface="微软雅黑" panose="020B0503020204020204" pitchFamily="34" charset="-122"/>
              <a:ea typeface="微软雅黑" panose="020B0503020204020204" pitchFamily="34" charset="-122"/>
            </a:rPr>
            <a:t>45min</a:t>
          </a:r>
          <a:endParaRPr lang="zh-CN" altLang="en-US" sz="2400" b="1" dirty="0">
            <a:latin typeface="微软雅黑" panose="020B0503020204020204" pitchFamily="34" charset="-122"/>
            <a:ea typeface="微软雅黑" panose="020B0503020204020204" pitchFamily="34" charset="-122"/>
          </a:endParaRPr>
        </a:p>
      </dsp:txBody>
      <dsp:txXfrm>
        <a:off x="4999413" y="272974"/>
        <a:ext cx="2777451" cy="1110981"/>
      </dsp:txXfrm>
    </dsp:sp>
  </dsp:spTree>
</dsp:drawing>
</file>

<file path=ppt/diagrams/drawing5.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7776864" cy="1656928"/>
        <a:chOff x="0" y="0"/>
        <a:chExt cx="7776864" cy="1656928"/>
      </a:xfrm>
    </dsp:grpSpPr>
    <dsp:sp modelId="{AEDBB999-5A6D-4C5E-B25D-60FBDB5CA91A}">
      <dsp:nvSpPr>
        <dsp:cNvPr id="3" name="燕尾形 2"/>
        <dsp:cNvSpPr/>
      </dsp:nvSpPr>
      <dsp:spPr bwMode="white">
        <a:xfrm>
          <a:off x="0" y="272974"/>
          <a:ext cx="2777451" cy="1110981"/>
        </a:xfrm>
        <a:prstGeom prst="chevron">
          <a:avLst/>
        </a:prstGeom>
        <a:sp3d prstMaterial="plastic">
          <a:bevelT w="127000" h="25400" prst="relaxedInset"/>
        </a:sp3d>
      </dsp:spPr>
      <dsp:style>
        <a:lnRef idx="0">
          <a:schemeClr val="lt1"/>
        </a:lnRef>
        <a:fillRef idx="3">
          <a:schemeClr val="accent1">
            <a:shade val="50000"/>
            <a:hueOff val="0"/>
            <a:satOff val="0"/>
            <a:lumOff val="0"/>
            <a:alpha val="100000"/>
          </a:schemeClr>
        </a:fillRef>
        <a:effectRef idx="2">
          <a:scrgbClr r="0" g="0" b="0"/>
        </a:effectRef>
        <a:fontRef idx="minor">
          <a:schemeClr val="lt1"/>
        </a:fontRef>
      </dsp:style>
      <dsp:txBody>
        <a:bodyPr lIns="96012" tIns="32004" rIns="32004" bIns="32004"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最初：</a:t>
          </a:r>
          <a:endParaRPr lang="en-US" altLang="zh-CN" sz="2400" b="1" dirty="0">
            <a:latin typeface="微软雅黑" panose="020B0503020204020204" pitchFamily="34" charset="-122"/>
            <a:ea typeface="微软雅黑" panose="020B0503020204020204" pitchFamily="34" charset="-122"/>
          </a:endParaRPr>
        </a:p>
        <a:p>
          <a:pPr lvl="0"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a:t>
          </a:r>
          <a:r>
            <a:rPr lang="en-US" altLang="zh-CN" sz="2400" b="1" dirty="0">
              <a:latin typeface="微软雅黑" panose="020B0503020204020204" pitchFamily="34" charset="-122"/>
              <a:ea typeface="微软雅黑" panose="020B0503020204020204" pitchFamily="34" charset="-122"/>
            </a:rPr>
            <a:t>90min</a:t>
          </a:r>
          <a:endParaRPr lang="zh-CN" altLang="en-US" sz="2400" b="1" dirty="0">
            <a:latin typeface="微软雅黑" panose="020B0503020204020204" pitchFamily="34" charset="-122"/>
            <a:ea typeface="微软雅黑" panose="020B0503020204020204" pitchFamily="34" charset="-122"/>
          </a:endParaRPr>
        </a:p>
      </dsp:txBody>
      <dsp:txXfrm>
        <a:off x="0" y="272974"/>
        <a:ext cx="2777451" cy="1110981"/>
      </dsp:txXfrm>
    </dsp:sp>
    <dsp:sp modelId="{D7DB5FB0-1685-4126-B5F0-5A668C5BF22B}">
      <dsp:nvSpPr>
        <dsp:cNvPr id="4" name="燕尾形 3"/>
        <dsp:cNvSpPr/>
      </dsp:nvSpPr>
      <dsp:spPr bwMode="white">
        <a:xfrm>
          <a:off x="2499706" y="272974"/>
          <a:ext cx="2777451" cy="1110981"/>
        </a:xfrm>
        <a:prstGeom prst="chevron">
          <a:avLst/>
        </a:prstGeom>
        <a:sp3d prstMaterial="plastic">
          <a:bevelT w="127000" h="25400" prst="relaxedInset"/>
        </a:sp3d>
      </dsp:spPr>
      <dsp:style>
        <a:lnRef idx="0">
          <a:schemeClr val="lt1"/>
        </a:lnRef>
        <a:fillRef idx="3">
          <a:schemeClr val="accent1">
            <a:shade val="50000"/>
            <a:hueOff val="240000"/>
            <a:satOff val="-4705"/>
            <a:lumOff val="27974"/>
            <a:alpha val="100000"/>
          </a:schemeClr>
        </a:fillRef>
        <a:effectRef idx="2">
          <a:scrgbClr r="0" g="0" b="0"/>
        </a:effectRef>
        <a:fontRef idx="minor">
          <a:schemeClr val="lt1"/>
        </a:fontRef>
      </dsp:style>
      <dsp:txBody>
        <a:bodyPr lIns="96012" tIns="32004" rIns="32004" bIns="32004"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现在：</a:t>
          </a:r>
          <a:endParaRPr lang="en-US" altLang="zh-CN" sz="2400" b="1" dirty="0">
            <a:latin typeface="微软雅黑" panose="020B0503020204020204" pitchFamily="34" charset="-122"/>
            <a:ea typeface="微软雅黑" panose="020B0503020204020204" pitchFamily="34" charset="-122"/>
          </a:endParaRPr>
        </a:p>
        <a:p>
          <a:pPr lvl="0"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a:t>
          </a:r>
          <a:r>
            <a:rPr lang="en-US" altLang="zh-CN" sz="2400" b="1" dirty="0">
              <a:latin typeface="微软雅黑" panose="020B0503020204020204" pitchFamily="34" charset="-122"/>
              <a:ea typeface="微软雅黑" panose="020B0503020204020204" pitchFamily="34" charset="-122"/>
            </a:rPr>
            <a:t>60min</a:t>
          </a:r>
          <a:endParaRPr lang="zh-CN" altLang="en-US" sz="2400" b="1" dirty="0">
            <a:latin typeface="微软雅黑" panose="020B0503020204020204" pitchFamily="34" charset="-122"/>
            <a:ea typeface="微软雅黑" panose="020B0503020204020204" pitchFamily="34" charset="-122"/>
          </a:endParaRPr>
        </a:p>
      </dsp:txBody>
      <dsp:txXfrm>
        <a:off x="2499706" y="272974"/>
        <a:ext cx="2777451" cy="1110981"/>
      </dsp:txXfrm>
    </dsp:sp>
    <dsp:sp modelId="{4815E1DE-BE65-4D2D-9C3A-B22C1076B2CC}">
      <dsp:nvSpPr>
        <dsp:cNvPr id="5" name="燕尾形 4"/>
        <dsp:cNvSpPr/>
      </dsp:nvSpPr>
      <dsp:spPr bwMode="white">
        <a:xfrm>
          <a:off x="4999413" y="272974"/>
          <a:ext cx="2777451" cy="1110981"/>
        </a:xfrm>
        <a:prstGeom prst="chevron">
          <a:avLst/>
        </a:prstGeom>
        <a:sp3d prstMaterial="plastic">
          <a:bevelT w="127000" h="25400" prst="relaxedInset"/>
        </a:sp3d>
      </dsp:spPr>
      <dsp:style>
        <a:lnRef idx="0">
          <a:schemeClr val="lt1"/>
        </a:lnRef>
        <a:fillRef idx="3">
          <a:schemeClr val="accent1">
            <a:tint val="55000"/>
            <a:hueOff val="-120000"/>
            <a:satOff val="2353"/>
            <a:lumOff val="-13986"/>
            <a:alpha val="100000"/>
          </a:schemeClr>
        </a:fillRef>
        <a:effectRef idx="2">
          <a:scrgbClr r="0" g="0" b="0"/>
        </a:effectRef>
        <a:fontRef idx="minor">
          <a:schemeClr val="lt1"/>
        </a:fontRef>
      </dsp:style>
      <dsp:txBody>
        <a:bodyPr lIns="96012" tIns="32004" rIns="32004" bIns="32004"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未来：</a:t>
          </a:r>
          <a:endParaRPr lang="en-US" altLang="zh-CN" sz="2400" b="1" dirty="0">
            <a:latin typeface="微软雅黑" panose="020B0503020204020204" pitchFamily="34" charset="-122"/>
            <a:ea typeface="微软雅黑" panose="020B0503020204020204" pitchFamily="34" charset="-122"/>
          </a:endParaRPr>
        </a:p>
        <a:p>
          <a:pPr lvl="0" algn="l">
            <a:lnSpc>
              <a:spcPct val="100000"/>
            </a:lnSpc>
            <a:spcBef>
              <a:spcPct val="0"/>
            </a:spcBef>
            <a:spcAft>
              <a:spcPct val="35000"/>
            </a:spcAft>
          </a:pPr>
          <a:r>
            <a:rPr lang="zh-CN" altLang="en-US" sz="2400" b="1" dirty="0">
              <a:latin typeface="微软雅黑" panose="020B0503020204020204" pitchFamily="34" charset="-122"/>
              <a:ea typeface="微软雅黑" panose="020B0503020204020204" pitchFamily="34" charset="-122"/>
            </a:rPr>
            <a:t>＜</a:t>
          </a:r>
          <a:r>
            <a:rPr lang="en-US" altLang="zh-CN" sz="2400" b="1" dirty="0">
              <a:latin typeface="微软雅黑" panose="020B0503020204020204" pitchFamily="34" charset="-122"/>
              <a:ea typeface="微软雅黑" panose="020B0503020204020204" pitchFamily="34" charset="-122"/>
            </a:rPr>
            <a:t>45min</a:t>
          </a:r>
          <a:endParaRPr lang="zh-CN" altLang="en-US" sz="2400" b="1" dirty="0">
            <a:latin typeface="微软雅黑" panose="020B0503020204020204" pitchFamily="34" charset="-122"/>
            <a:ea typeface="微软雅黑" panose="020B0503020204020204" pitchFamily="34" charset="-122"/>
          </a:endParaRPr>
        </a:p>
      </dsp:txBody>
      <dsp:txXfrm>
        <a:off x="4999413" y="272974"/>
        <a:ext cx="2777451" cy="111098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rSet qsTypeId="urn:microsoft.com/office/officeart/2005/8/quickstyle/simple5"/>
        </dgm:pt>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vertAlign" val="mid"/>
      <dgm:param type="horzAlign" val="ctr"/>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type="homePlate" r:blip="" rot="180"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type="chevron" r:blip="" rot="180">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type="chevron" r:blip="" rot="180">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type="chevron" r:blip="" rot="180">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type="chevron" r:blip="" rot="180">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3">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3">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12A70D08-8FEE-49DD-883D-40EA1DA22C04}" type="datetimeFigureOut">
              <a:rPr lang="zh-CN" altLang="en-US"/>
            </a:fld>
            <a:endParaRPr lang="zh-CN" altLang="en-US"/>
          </a:p>
        </p:txBody>
      </p:sp>
      <p:sp>
        <p:nvSpPr>
          <p:cNvPr id="4" name="幻灯片图像占位符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单击此处编辑母版文本样式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F875C922-B722-47C5-8A8C-55D1572C990D}"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幻灯片图像占位符 1"/>
          <p:cNvSpPr>
            <a:spLocks noGrp="1" noRot="1" noChangeAspect="1"/>
          </p:cNvSpPr>
          <p:nvPr>
            <p:ph type="sldImg"/>
          </p:nvPr>
        </p:nvSpPr>
        <p:spPr bwMode="auto">
          <a:noFill/>
          <a:ln>
            <a:solidFill>
              <a:srgbClr val="000000"/>
            </a:solidFill>
            <a:miter lim="800000"/>
          </a:ln>
        </p:spPr>
      </p:sp>
      <p:sp>
        <p:nvSpPr>
          <p:cNvPr id="25602" name="备注占位符 2"/>
          <p:cNvSpPr>
            <a:spLocks noGrp="1"/>
          </p:cNvSpPr>
          <p:nvPr>
            <p:ph type="body" idx="1"/>
          </p:nvPr>
        </p:nvSpPr>
        <p:spPr bwMode="auto">
          <a:noFill/>
        </p:spPr>
        <p:txBody>
          <a:bodyPr wrap="square" numCol="1" anchor="t" anchorCtr="0" compatLnSpc="1"/>
          <a:lstStyle/>
          <a:p>
            <a:endParaRPr lang="zh-CN" altLang="en-US" smtClean="0"/>
          </a:p>
        </p:txBody>
      </p:sp>
      <p:sp>
        <p:nvSpPr>
          <p:cNvPr id="4" name="灯片编号占位符 3"/>
          <p:cNvSpPr>
            <a:spLocks noGrp="1"/>
          </p:cNvSpPr>
          <p:nvPr>
            <p:ph type="sldNum" sz="quarter" idx="5"/>
          </p:nvPr>
        </p:nvSpPr>
        <p:spPr/>
        <p:txBody>
          <a:bodyPr/>
          <a:lstStyle/>
          <a:p>
            <a:pPr>
              <a:defRPr/>
            </a:pPr>
            <a:fld id="{3CC78D11-E343-44F3-8F8B-683DF28D817F}"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矩形 6"/>
          <p:cNvSpPr/>
          <p:nvPr userDrawn="1"/>
        </p:nvSpPr>
        <p:spPr>
          <a:xfrm>
            <a:off x="5076190" y="3289935"/>
            <a:ext cx="4067810" cy="2425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标题 1"/>
          <p:cNvSpPr>
            <a:spLocks noGrp="1"/>
          </p:cNvSpPr>
          <p:nvPr>
            <p:ph type="ctrTitle"/>
          </p:nvPr>
        </p:nvSpPr>
        <p:spPr>
          <a:xfrm>
            <a:off x="685800" y="1775355"/>
            <a:ext cx="7772400" cy="1225021"/>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4775"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E5F153B9-356B-4F67-916F-49DABC3636E0}"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E4BD2B5-95C2-4374-8134-C7D57DD21566}" type="slidenum">
              <a:rPr lang="zh-CN" altLang="en-US"/>
            </a:fld>
            <a:endParaRPr lang="zh-CN" altLang="en-US"/>
          </a:p>
        </p:txBody>
      </p:sp>
    </p:spTree>
  </p:cSld>
  <p:clrMapOvr>
    <a:masterClrMapping/>
  </p:clrMapOvr>
  <p:transition spd="med">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lvl1pPr>
              <a:defRPr/>
            </a:lvl1pPr>
          </a:lstStyle>
          <a:p>
            <a:pPr>
              <a:defRPr/>
            </a:pPr>
            <a:fld id="{2094D9E2-9F3E-492C-8158-56A7CDA55FFE}"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CACF771-ABB7-44EA-A898-BAB60A39E316}" type="slidenum">
              <a:rPr lang="zh-CN" altLang="en-US"/>
            </a:fld>
            <a:endParaRPr lang="zh-CN" altLang="en-US"/>
          </a:p>
        </p:txBody>
      </p:sp>
    </p:spTree>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90500"/>
            <a:ext cx="2057400" cy="4064000"/>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90500"/>
            <a:ext cx="6019800" cy="4064000"/>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lvl1pPr>
              <a:defRPr/>
            </a:lvl1pPr>
          </a:lstStyle>
          <a:p>
            <a:pPr>
              <a:defRPr/>
            </a:pPr>
            <a:fld id="{1241BDEA-0766-4186-B726-6F9AA9B41470}"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929961DB-7DA7-40A9-B759-ADF7EA66E65F}" type="slidenum">
              <a:rPr lang="zh-CN" altLang="en-US"/>
            </a:fld>
            <a:endParaRPr lang="zh-CN" altLang="en-US"/>
          </a:p>
        </p:txBody>
      </p:sp>
    </p:spTree>
  </p:cSld>
  <p:clrMapOvr>
    <a:masterClrMapping/>
  </p:clrMapOvr>
  <p:transition spd="med">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395288" y="0"/>
            <a:ext cx="8748712" cy="877094"/>
          </a:xfrm>
        </p:spPr>
        <p:txBody>
          <a:bodyPr/>
          <a:lstStyle/>
          <a:p>
            <a:r>
              <a:rPr lang="zh-CN" altLang="en-US"/>
              <a:t>单击此处编辑母版标题样式</a:t>
            </a:r>
            <a:endParaRPr lang="zh-CN" altLang="en-US"/>
          </a:p>
        </p:txBody>
      </p:sp>
      <p:sp>
        <p:nvSpPr>
          <p:cNvPr id="3" name="图表占位符 2"/>
          <p:cNvSpPr>
            <a:spLocks noGrp="1"/>
          </p:cNvSpPr>
          <p:nvPr>
            <p:ph type="chart" idx="1" hasCustomPrompt="1"/>
          </p:nvPr>
        </p:nvSpPr>
        <p:spPr>
          <a:xfrm>
            <a:off x="457200" y="1943365"/>
            <a:ext cx="8229600" cy="3771635"/>
          </a:xfrm>
        </p:spPr>
        <p:txBody>
          <a:bodyPr rtlCol="0">
            <a:normAutofit/>
          </a:bodyPr>
          <a:lstStyle/>
          <a:p>
            <a:pPr lvl="0"/>
            <a:r>
              <a:rPr lang="zh-CN" altLang="en-US" noProof="0"/>
              <a:t>单击图标添加图表</a:t>
            </a:r>
            <a:endParaRPr lang="zh-CN" altLang="en-US" noProof="0"/>
          </a:p>
        </p:txBody>
      </p:sp>
      <p:sp>
        <p:nvSpPr>
          <p:cNvPr id="4" name="日期占位符 3"/>
          <p:cNvSpPr>
            <a:spLocks noGrp="1"/>
          </p:cNvSpPr>
          <p:nvPr>
            <p:ph type="dt" sz="half" idx="10"/>
          </p:nvPr>
        </p:nvSpPr>
        <p:spPr>
          <a:xfrm>
            <a:off x="457200" y="5203825"/>
            <a:ext cx="2133600" cy="396875"/>
          </a:xfrm>
        </p:spPr>
        <p:txBody>
          <a:bodyPr/>
          <a:lstStyle>
            <a:lvl1pPr>
              <a:defRPr/>
            </a:lvl1pPr>
          </a:lstStyle>
          <a:p>
            <a:pPr>
              <a:defRPr/>
            </a:pPr>
            <a:endParaRPr lang="en-US" altLang="zh-CN"/>
          </a:p>
        </p:txBody>
      </p:sp>
      <p:sp>
        <p:nvSpPr>
          <p:cNvPr id="5" name="页脚占位符 4"/>
          <p:cNvSpPr>
            <a:spLocks noGrp="1"/>
          </p:cNvSpPr>
          <p:nvPr>
            <p:ph type="ftr" sz="quarter" idx="11"/>
          </p:nvPr>
        </p:nvSpPr>
        <p:spPr>
          <a:xfrm>
            <a:off x="3124200" y="5203825"/>
            <a:ext cx="2895600" cy="396875"/>
          </a:xfrm>
        </p:spPr>
        <p:txBody>
          <a:bodyPr/>
          <a:lstStyle>
            <a:lvl1pPr>
              <a:defRPr/>
            </a:lvl1pPr>
          </a:lstStyle>
          <a:p>
            <a:pPr>
              <a:defRPr/>
            </a:pPr>
            <a:endParaRPr lang="en-US" altLang="zh-CN"/>
          </a:p>
        </p:txBody>
      </p:sp>
      <p:sp>
        <p:nvSpPr>
          <p:cNvPr id="6" name="灯片编号占位符 5"/>
          <p:cNvSpPr>
            <a:spLocks noGrp="1"/>
          </p:cNvSpPr>
          <p:nvPr>
            <p:ph type="sldNum" sz="quarter" idx="12"/>
          </p:nvPr>
        </p:nvSpPr>
        <p:spPr>
          <a:xfrm>
            <a:off x="6553200" y="5203825"/>
            <a:ext cx="2133600" cy="396875"/>
          </a:xfrm>
        </p:spPr>
        <p:txBody>
          <a:bodyPr/>
          <a:lstStyle>
            <a:lvl1pPr>
              <a:defRPr>
                <a:latin typeface="Times New Roman" panose="02020603050405020304" pitchFamily="18" charset="0"/>
                <a:ea typeface="楷体" panose="02010609060101010101" pitchFamily="1" charset="-122"/>
              </a:defRPr>
            </a:lvl1pPr>
          </a:lstStyle>
          <a:p>
            <a:pPr>
              <a:defRPr/>
            </a:pPr>
            <a:fld id="{53F6B937-7F36-4E6A-BF5F-46E5E878AC05}" type="slidenum">
              <a:rPr lang="en-US" altLang="zh-CN"/>
            </a:fld>
            <a:endParaRPr lang="en-US" altLang="zh-CN"/>
          </a:p>
        </p:txBody>
      </p:sp>
    </p:spTree>
  </p:cSld>
  <p:clrMapOvr>
    <a:masterClrMapping/>
  </p:clrMapOvr>
  <p:transition spd="med">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6" name="Rectangle 5"/>
          <p:cNvSpPr>
            <a:spLocks noChangeArrowheads="1"/>
          </p:cNvSpPr>
          <p:nvPr userDrawn="1"/>
        </p:nvSpPr>
        <p:spPr bwMode="auto">
          <a:xfrm>
            <a:off x="71438" y="4748213"/>
            <a:ext cx="8929687" cy="371475"/>
          </a:xfrm>
          <a:prstGeom prst="rect">
            <a:avLst/>
          </a:prstGeom>
          <a:solidFill>
            <a:schemeClr val="bg1"/>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defRPr/>
            </a:pPr>
            <a:endParaRPr lang="en-US" altLang="en-US" sz="1500">
              <a:ea typeface="+mn-ea"/>
            </a:endParaRPr>
          </a:p>
        </p:txBody>
      </p:sp>
      <p:sp>
        <p:nvSpPr>
          <p:cNvPr id="2" name="Title 1"/>
          <p:cNvSpPr>
            <a:spLocks noGrp="1"/>
          </p:cNvSpPr>
          <p:nvPr>
            <p:ph type="title"/>
          </p:nvPr>
        </p:nvSpPr>
        <p:spPr>
          <a:xfrm>
            <a:off x="611188" y="277213"/>
            <a:ext cx="7940675" cy="750094"/>
          </a:xfrm>
          <a:prstGeom prst="rect">
            <a:avLst/>
          </a:prstGeom>
        </p:spPr>
        <p:txBody>
          <a:bodyPr/>
          <a:lstStyle>
            <a:lvl1pPr>
              <a:defRPr sz="2335" baseline="0">
                <a:solidFill>
                  <a:schemeClr val="tx1"/>
                </a:solidFill>
                <a:latin typeface="Arial" panose="020B0604020202020204" pitchFamily="34" charset="0"/>
                <a:ea typeface="微软雅黑" panose="020B0503020204020204" pitchFamily="34" charset="-122"/>
              </a:defRPr>
            </a:lvl1pPr>
          </a:lstStyle>
          <a:p>
            <a:r>
              <a:rPr lang="en-US" dirty="0"/>
              <a:t>Click to edit Master title style</a:t>
            </a:r>
            <a:endParaRPr lang="en-SG" dirty="0"/>
          </a:p>
        </p:txBody>
      </p:sp>
      <p:sp>
        <p:nvSpPr>
          <p:cNvPr id="3" name="Content Placeholder 2"/>
          <p:cNvSpPr>
            <a:spLocks noGrp="1"/>
          </p:cNvSpPr>
          <p:nvPr>
            <p:ph idx="1"/>
          </p:nvPr>
        </p:nvSpPr>
        <p:spPr>
          <a:xfrm>
            <a:off x="611188" y="1257060"/>
            <a:ext cx="7956550" cy="3640667"/>
          </a:xfrm>
          <a:prstGeom prst="rect">
            <a:avLst/>
          </a:prstGeom>
        </p:spPr>
        <p:txBody>
          <a:bodyPr/>
          <a:lstStyle>
            <a:lvl1pPr marL="285750" indent="-285750">
              <a:buFont typeface="Wingdings" panose="05000000000000000000" pitchFamily="2" charset="2"/>
              <a:buChar char="l"/>
              <a:defRPr lang="en-US" b="0" baseline="0" dirty="0" smtClean="0">
                <a:solidFill>
                  <a:srgbClr val="444492"/>
                </a:solidFill>
                <a:latin typeface="Arial" panose="020B0604020202020204" pitchFamily="34" charset="0"/>
                <a:ea typeface="微软雅黑" panose="020B0503020204020204" pitchFamily="34" charset="-122"/>
                <a:cs typeface="+mn-cs"/>
              </a:defRPr>
            </a:lvl1pPr>
            <a:lvl2pPr marL="619125" indent="-238125">
              <a:buFont typeface="Wingdings" panose="05000000000000000000" pitchFamily="2" charset="2"/>
              <a:buChar char="l"/>
              <a:defRPr lang="en-US" b="0" baseline="0" dirty="0" smtClean="0">
                <a:solidFill>
                  <a:srgbClr val="444492"/>
                </a:solidFill>
                <a:latin typeface="Arial" panose="020B0604020202020204" pitchFamily="34" charset="0"/>
                <a:ea typeface="微软雅黑" panose="020B0503020204020204" pitchFamily="34" charset="-122"/>
                <a:cs typeface="+mn-cs"/>
              </a:defRPr>
            </a:lvl2pPr>
            <a:lvl3pPr marL="952500" indent="-190500">
              <a:buFont typeface="Wingdings" panose="05000000000000000000" pitchFamily="2" charset="2"/>
              <a:buChar char="l"/>
              <a:defRPr lang="en-US" b="0" baseline="0" dirty="0" smtClean="0">
                <a:solidFill>
                  <a:srgbClr val="444492"/>
                </a:solidFill>
                <a:latin typeface="Arial" panose="020B0604020202020204" pitchFamily="34" charset="0"/>
                <a:ea typeface="微软雅黑" panose="020B0503020204020204" pitchFamily="34" charset="-122"/>
                <a:cs typeface="+mn-cs"/>
              </a:defRPr>
            </a:lvl3pPr>
            <a:lvl4pPr marL="1333500" indent="-190500">
              <a:buFont typeface="Wingdings" panose="05000000000000000000" pitchFamily="2" charset="2"/>
              <a:buChar char="l"/>
              <a:defRPr lang="en-US" sz="1165" b="0" baseline="0" dirty="0" smtClean="0">
                <a:solidFill>
                  <a:srgbClr val="444492"/>
                </a:solidFill>
                <a:latin typeface="Arial" panose="020B0604020202020204" pitchFamily="34" charset="0"/>
                <a:ea typeface="微软雅黑" panose="020B0503020204020204" pitchFamily="34" charset="-122"/>
                <a:cs typeface="+mn-cs"/>
              </a:defRPr>
            </a:lvl4pPr>
            <a:lvl5pPr marL="1714500" indent="-190500">
              <a:buFont typeface="Wingdings" panose="05000000000000000000" pitchFamily="2" charset="2"/>
              <a:buChar char="l"/>
              <a:defRPr lang="en-SG" sz="1165" b="0" baseline="0" dirty="0">
                <a:solidFill>
                  <a:srgbClr val="444492"/>
                </a:solidFill>
                <a:latin typeface="Arial" panose="020B0604020202020204" pitchFamily="34" charset="0"/>
                <a:ea typeface="微软雅黑" panose="020B0503020204020204" pitchFamily="34" charset="-122"/>
                <a:cs typeface="+mn-cs"/>
              </a:defRPr>
            </a:lvl5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SG" dirty="0"/>
          </a:p>
        </p:txBody>
      </p:sp>
      <p:sp>
        <p:nvSpPr>
          <p:cNvPr id="5" name="Text Placeholder 4"/>
          <p:cNvSpPr>
            <a:spLocks noGrp="1"/>
          </p:cNvSpPr>
          <p:nvPr>
            <p:ph type="body" sz="quarter" idx="10"/>
          </p:nvPr>
        </p:nvSpPr>
        <p:spPr>
          <a:xfrm>
            <a:off x="611188" y="5333073"/>
            <a:ext cx="3852862" cy="271198"/>
          </a:xfrm>
          <a:prstGeom prst="rect">
            <a:avLst/>
          </a:prstGeom>
        </p:spPr>
        <p:txBody>
          <a:bodyPr anchor="b"/>
          <a:lstStyle>
            <a:lvl1pPr marL="0" indent="0">
              <a:buNone/>
              <a:defRPr sz="750" baseline="0">
                <a:solidFill>
                  <a:schemeClr val="tx1"/>
                </a:solidFill>
                <a:latin typeface="Arial" panose="020B0604020202020204" pitchFamily="34" charset="0"/>
                <a:ea typeface="微软雅黑" panose="020B0503020204020204" pitchFamily="34" charset="-122"/>
              </a:defRPr>
            </a:lvl1pPr>
            <a:lvl2pPr>
              <a:defRPr sz="750" baseline="0">
                <a:latin typeface="Arial" panose="020B0604020202020204" pitchFamily="34" charset="0"/>
                <a:ea typeface="微软雅黑" panose="020B0503020204020204" pitchFamily="34" charset="-122"/>
              </a:defRPr>
            </a:lvl2pPr>
            <a:lvl3pPr>
              <a:defRPr sz="750" baseline="0">
                <a:latin typeface="Arial" panose="020B0604020202020204" pitchFamily="34" charset="0"/>
                <a:ea typeface="微软雅黑" panose="020B0503020204020204" pitchFamily="34" charset="-122"/>
              </a:defRPr>
            </a:lvl3pPr>
            <a:lvl4pPr>
              <a:defRPr sz="750" baseline="0">
                <a:latin typeface="Arial" panose="020B0604020202020204" pitchFamily="34" charset="0"/>
                <a:ea typeface="微软雅黑" panose="020B0503020204020204" pitchFamily="34" charset="-122"/>
              </a:defRPr>
            </a:lvl4pPr>
            <a:lvl5pPr>
              <a:defRPr sz="750" baseline="0">
                <a:latin typeface="Arial" panose="020B0604020202020204" pitchFamily="34" charset="0"/>
                <a:ea typeface="微软雅黑" panose="020B0503020204020204" pitchFamily="34" charset="-122"/>
              </a:defRPr>
            </a:lvl5pPr>
          </a:lstStyle>
          <a:p>
            <a:pPr lvl="0"/>
            <a:r>
              <a:rPr lang="en-US" dirty="0"/>
              <a:t>Click to edit Master text styles</a:t>
            </a:r>
            <a:endParaRPr lang="en-US" dirty="0"/>
          </a:p>
        </p:txBody>
      </p:sp>
      <p:sp>
        <p:nvSpPr>
          <p:cNvPr id="7" name="Text Placeholder 6"/>
          <p:cNvSpPr>
            <a:spLocks noGrp="1"/>
          </p:cNvSpPr>
          <p:nvPr>
            <p:ph type="body" sz="quarter" idx="11"/>
          </p:nvPr>
        </p:nvSpPr>
        <p:spPr>
          <a:xfrm>
            <a:off x="4751388" y="5333073"/>
            <a:ext cx="3816350" cy="271198"/>
          </a:xfrm>
          <a:prstGeom prst="rect">
            <a:avLst/>
          </a:prstGeom>
        </p:spPr>
        <p:txBody>
          <a:bodyPr anchor="b"/>
          <a:lstStyle>
            <a:lvl1pPr marL="0" indent="0" algn="r">
              <a:buNone/>
              <a:defRPr sz="750" baseline="0">
                <a:solidFill>
                  <a:schemeClr val="tx1"/>
                </a:solidFill>
                <a:latin typeface="Arial" panose="020B0604020202020204" pitchFamily="34" charset="0"/>
                <a:ea typeface="微软雅黑" panose="020B0503020204020204" pitchFamily="34" charset="-122"/>
              </a:defRPr>
            </a:lvl1pPr>
            <a:lvl2pPr algn="r">
              <a:defRPr sz="750" baseline="0">
                <a:latin typeface="Arial" panose="020B0604020202020204" pitchFamily="34" charset="0"/>
                <a:ea typeface="微软雅黑" panose="020B0503020204020204" pitchFamily="34" charset="-122"/>
              </a:defRPr>
            </a:lvl2pPr>
            <a:lvl3pPr algn="r">
              <a:defRPr sz="750" baseline="0">
                <a:latin typeface="Arial" panose="020B0604020202020204" pitchFamily="34" charset="0"/>
                <a:ea typeface="微软雅黑" panose="020B0503020204020204" pitchFamily="34" charset="-122"/>
              </a:defRPr>
            </a:lvl3pPr>
            <a:lvl4pPr algn="r">
              <a:defRPr sz="750" baseline="0">
                <a:latin typeface="Arial" panose="020B0604020202020204" pitchFamily="34" charset="0"/>
                <a:ea typeface="微软雅黑" panose="020B0503020204020204" pitchFamily="34" charset="-122"/>
              </a:defRPr>
            </a:lvl4pPr>
            <a:lvl5pPr algn="r">
              <a:defRPr sz="750" baseline="0">
                <a:latin typeface="Arial" panose="020B0604020202020204" pitchFamily="34" charset="0"/>
                <a:ea typeface="微软雅黑" panose="020B0503020204020204" pitchFamily="34" charset="-122"/>
              </a:defRPr>
            </a:lvl5pPr>
          </a:lstStyle>
          <a:p>
            <a:pPr lvl="0"/>
            <a:r>
              <a:rPr lang="en-US" dirty="0"/>
              <a:t>Click to edit Master text styles</a:t>
            </a:r>
            <a:endParaRPr lang="en-US" dirty="0"/>
          </a:p>
        </p:txBody>
      </p:sp>
    </p:spTree>
  </p:cSld>
  <p:clrMapOvr>
    <a:masterClrMapping/>
  </p:clrMapOvr>
  <p:transition spd="med">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52500"/>
          </a:xfrm>
        </p:spPr>
        <p:txBody>
          <a:bodyPr/>
          <a:lstStyle/>
          <a:p>
            <a:r>
              <a:rPr lang="en-US" altLang="zh-CN"/>
              <a:t>Click to edit Master title style</a:t>
            </a:r>
            <a:endParaRPr lang="zh-CN" altLang="en-US"/>
          </a:p>
        </p:txBody>
      </p:sp>
      <p:sp>
        <p:nvSpPr>
          <p:cNvPr id="3" name="Content Placeholder 2"/>
          <p:cNvSpPr>
            <a:spLocks noGrp="1"/>
          </p:cNvSpPr>
          <p:nvPr>
            <p:ph idx="1"/>
          </p:nvPr>
        </p:nvSpPr>
        <p:spPr>
          <a:xfrm>
            <a:off x="457200" y="1333500"/>
            <a:ext cx="8229600" cy="3771900"/>
          </a:xfrm>
        </p:spPr>
        <p:txBody>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日期占位符 3"/>
          <p:cNvSpPr>
            <a:spLocks noGrp="1"/>
          </p:cNvSpPr>
          <p:nvPr>
            <p:ph type="dt" sz="half" idx="10"/>
          </p:nvPr>
        </p:nvSpPr>
        <p:spPr/>
        <p:txBody>
          <a:bodyPr/>
          <a:lstStyle>
            <a:lvl1pPr>
              <a:defRPr/>
            </a:lvl1pPr>
          </a:lstStyle>
          <a:p>
            <a:pPr>
              <a:defRPr/>
            </a:pPr>
            <a:fld id="{0657EE19-3741-43C3-A281-02D1F5EB3232}"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AC5F3F28-0A33-4B24-BAF7-38D28D682DC5}" type="slidenum">
              <a:rPr lang="zh-CN" altLang="en-US"/>
            </a:fld>
            <a:endParaRPr lang="zh-CN" altLang="en-US"/>
          </a:p>
        </p:txBody>
      </p:sp>
    </p:spTree>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grpSp>
        <p:nvGrpSpPr>
          <p:cNvPr id="5" name="组合 33"/>
          <p:cNvGrpSpPr/>
          <p:nvPr userDrawn="1"/>
        </p:nvGrpSpPr>
        <p:grpSpPr bwMode="auto">
          <a:xfrm>
            <a:off x="-39688" y="46038"/>
            <a:ext cx="3201988" cy="644525"/>
            <a:chOff x="251520" y="265212"/>
            <a:chExt cx="3201594" cy="644246"/>
          </a:xfrm>
        </p:grpSpPr>
        <p:pic>
          <p:nvPicPr>
            <p:cNvPr id="6" name="Picture 38" descr="C:\Users\Administrator\Desktop\图片2.jpg"/>
            <p:cNvPicPr>
              <a:picLocks noChangeAspect="1" noChangeArrowheads="1"/>
            </p:cNvPicPr>
            <p:nvPr/>
          </p:nvPicPr>
          <p:blipFill>
            <a:blip r:embed="rId2"/>
            <a:srcRect/>
            <a:stretch>
              <a:fillRect/>
            </a:stretch>
          </p:blipFill>
          <p:spPr bwMode="auto">
            <a:xfrm>
              <a:off x="251520" y="265212"/>
              <a:ext cx="892997" cy="644246"/>
            </a:xfrm>
            <a:prstGeom prst="rect">
              <a:avLst/>
            </a:prstGeom>
            <a:noFill/>
            <a:ln w="9525">
              <a:noFill/>
              <a:miter lim="800000"/>
              <a:headEnd/>
              <a:tailEnd/>
            </a:ln>
          </p:spPr>
        </p:pic>
        <p:sp>
          <p:nvSpPr>
            <p:cNvPr id="8" name="矩形 60"/>
            <p:cNvSpPr/>
            <p:nvPr/>
          </p:nvSpPr>
          <p:spPr>
            <a:xfrm>
              <a:off x="1115616" y="337220"/>
              <a:ext cx="2337498" cy="461665"/>
            </a:xfrm>
            <a:prstGeom prst="rect">
              <a:avLst/>
            </a:prstGeom>
            <a:noFill/>
          </p:spPr>
          <p:txBody>
            <a:bodyPr wrap="none">
              <a:spAutoFit/>
            </a:bodyPr>
            <a:lstStyle/>
            <a:p>
              <a:pPr algn="ctr" fontAlgn="auto">
                <a:spcBef>
                  <a:spcPts val="0"/>
                </a:spcBef>
                <a:spcAft>
                  <a:spcPts val="0"/>
                </a:spcAft>
                <a:defRPr/>
              </a:pPr>
              <a:r>
                <a:rPr lang="zh-CN" altLang="en-US" sz="1600" b="1" dirty="0">
                  <a:ln w="19050">
                    <a:solidFill>
                      <a:schemeClr val="tx2">
                        <a:tint val="1000"/>
                        <a:alpha val="50000"/>
                      </a:schemeClr>
                    </a:solidFill>
                    <a:prstDash val="solid"/>
                  </a:ln>
                  <a:solidFill>
                    <a:srgbClr val="006B3A"/>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内蒙古自治区人民医院</a:t>
              </a:r>
              <a:endParaRPr lang="en-US" altLang="zh-CN" sz="1600" b="1" dirty="0">
                <a:ln w="19050">
                  <a:solidFill>
                    <a:schemeClr val="tx2">
                      <a:tint val="1000"/>
                      <a:alpha val="50000"/>
                    </a:schemeClr>
                  </a:solidFill>
                  <a:prstDash val="solid"/>
                </a:ln>
                <a:solidFill>
                  <a:srgbClr val="006B3A"/>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algn="ctr" fontAlgn="auto">
                <a:spcBef>
                  <a:spcPts val="0"/>
                </a:spcBef>
                <a:spcAft>
                  <a:spcPts val="0"/>
                </a:spcAft>
                <a:defRPr/>
              </a:pP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INNER  MONGOLIA  PEOPLE</a:t>
              </a: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Calibri" panose="020F0502020204030204"/>
                  <a:ea typeface="华文中宋" panose="02010600040101010101" pitchFamily="2" charset="-122"/>
                </a:rPr>
                <a:t>'</a:t>
              </a: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S  HOSPITAL</a:t>
              </a:r>
              <a:endParaRPr lang="zh-CN" altLang="en-US"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grpSp>
      <p:grpSp>
        <p:nvGrpSpPr>
          <p:cNvPr id="9" name="组合 33"/>
          <p:cNvGrpSpPr/>
          <p:nvPr userDrawn="1"/>
        </p:nvGrpSpPr>
        <p:grpSpPr bwMode="auto">
          <a:xfrm>
            <a:off x="-39688" y="46038"/>
            <a:ext cx="3201988" cy="644525"/>
            <a:chOff x="251520" y="265212"/>
            <a:chExt cx="3201594" cy="644246"/>
          </a:xfrm>
        </p:grpSpPr>
        <p:pic>
          <p:nvPicPr>
            <p:cNvPr id="10" name="Picture 38" descr="C:\Users\Administrator\Desktop\图片2.jpg"/>
            <p:cNvPicPr>
              <a:picLocks noChangeAspect="1" noChangeArrowheads="1"/>
            </p:cNvPicPr>
            <p:nvPr/>
          </p:nvPicPr>
          <p:blipFill>
            <a:blip r:embed="rId2"/>
            <a:srcRect/>
            <a:stretch>
              <a:fillRect/>
            </a:stretch>
          </p:blipFill>
          <p:spPr bwMode="auto">
            <a:xfrm>
              <a:off x="251520" y="265212"/>
              <a:ext cx="892997" cy="644246"/>
            </a:xfrm>
            <a:prstGeom prst="rect">
              <a:avLst/>
            </a:prstGeom>
            <a:noFill/>
            <a:ln w="9525">
              <a:noFill/>
              <a:miter lim="800000"/>
              <a:headEnd/>
              <a:tailEnd/>
            </a:ln>
          </p:spPr>
        </p:pic>
        <p:sp>
          <p:nvSpPr>
            <p:cNvPr id="11" name="矩形 60"/>
            <p:cNvSpPr/>
            <p:nvPr/>
          </p:nvSpPr>
          <p:spPr>
            <a:xfrm>
              <a:off x="1115616" y="337220"/>
              <a:ext cx="2337498" cy="461665"/>
            </a:xfrm>
            <a:prstGeom prst="rect">
              <a:avLst/>
            </a:prstGeom>
            <a:noFill/>
          </p:spPr>
          <p:txBody>
            <a:bodyPr wrap="none">
              <a:spAutoFit/>
            </a:bodyPr>
            <a:lstStyle/>
            <a:p>
              <a:pPr algn="ctr" fontAlgn="auto">
                <a:spcBef>
                  <a:spcPts val="0"/>
                </a:spcBef>
                <a:spcAft>
                  <a:spcPts val="0"/>
                </a:spcAft>
                <a:defRPr/>
              </a:pPr>
              <a:r>
                <a:rPr lang="zh-CN" altLang="en-US" sz="1600" b="1" dirty="0">
                  <a:ln w="19050">
                    <a:solidFill>
                      <a:schemeClr val="tx2">
                        <a:tint val="1000"/>
                        <a:alpha val="50000"/>
                      </a:schemeClr>
                    </a:solidFill>
                    <a:prstDash val="solid"/>
                  </a:ln>
                  <a:solidFill>
                    <a:srgbClr val="006B3A"/>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内蒙古自治区人民医院</a:t>
              </a:r>
              <a:endParaRPr lang="en-US" altLang="zh-CN" sz="1600" b="1" dirty="0">
                <a:ln w="19050">
                  <a:solidFill>
                    <a:schemeClr val="tx2">
                      <a:tint val="1000"/>
                      <a:alpha val="50000"/>
                    </a:schemeClr>
                  </a:solidFill>
                  <a:prstDash val="solid"/>
                </a:ln>
                <a:solidFill>
                  <a:srgbClr val="006B3A"/>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algn="ctr" fontAlgn="auto">
                <a:spcBef>
                  <a:spcPts val="0"/>
                </a:spcBef>
                <a:spcAft>
                  <a:spcPts val="0"/>
                </a:spcAft>
                <a:defRPr/>
              </a:pP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INNER  MONGOLIA  PEOPLE</a:t>
              </a: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Calibri" panose="020F0502020204030204"/>
                  <a:ea typeface="华文中宋" panose="02010600040101010101" pitchFamily="2" charset="-122"/>
                </a:rPr>
                <a:t>'</a:t>
              </a: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S  HOSPITAL</a:t>
              </a:r>
              <a:endParaRPr lang="zh-CN" altLang="en-US"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grpSp>
      <p:pic>
        <p:nvPicPr>
          <p:cNvPr id="7" name="Picture 2" descr="F:\任宇\工作\2017年\医院PPT\图片1.jpg"/>
          <p:cNvPicPr>
            <a:picLocks noGrp="1" noChangeAspect="1" noChangeArrowheads="1"/>
          </p:cNvPicPr>
          <p:nvPr>
            <p:ph idx="13"/>
          </p:nvPr>
        </p:nvPicPr>
        <p:blipFill>
          <a:blip r:embed="rId3" cstate="print">
            <a:lum bright="38000" contrast="-54000"/>
          </a:blip>
          <a:srcRect l="7752" t="13515" r="14420" b="13840"/>
          <a:stretch>
            <a:fillRect/>
          </a:stretch>
        </p:blipFill>
        <p:spPr bwMode="auto">
          <a:xfrm>
            <a:off x="5258435" y="3416935"/>
            <a:ext cx="4015105" cy="2412365"/>
          </a:xfrm>
          <a:prstGeom prst="rect">
            <a:avLst/>
          </a:prstGeom>
          <a:noFill/>
          <a:effectLst>
            <a:softEdge rad="635000"/>
          </a:effectLst>
        </p:spPr>
      </p:pic>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12" name="日期占位符 3"/>
          <p:cNvSpPr>
            <a:spLocks noGrp="1"/>
          </p:cNvSpPr>
          <p:nvPr>
            <p:ph type="dt" sz="half" idx="14"/>
          </p:nvPr>
        </p:nvSpPr>
        <p:spPr/>
        <p:txBody>
          <a:bodyPr/>
          <a:lstStyle>
            <a:lvl1pPr>
              <a:defRPr/>
            </a:lvl1pPr>
          </a:lstStyle>
          <a:p>
            <a:pPr>
              <a:defRPr/>
            </a:pPr>
            <a:fld id="{79DAF479-5A23-4E15-9ABA-99515E63643F}" type="datetimeFigureOut">
              <a:rPr lang="zh-CN" altLang="en-US"/>
            </a:fld>
            <a:endParaRPr lang="zh-CN" altLang="en-US"/>
          </a:p>
        </p:txBody>
      </p:sp>
      <p:sp>
        <p:nvSpPr>
          <p:cNvPr id="13" name="页脚占位符 4"/>
          <p:cNvSpPr>
            <a:spLocks noGrp="1"/>
          </p:cNvSpPr>
          <p:nvPr>
            <p:ph type="ftr" sz="quarter" idx="15"/>
          </p:nvPr>
        </p:nvSpPr>
        <p:spPr/>
        <p:txBody>
          <a:bodyPr/>
          <a:lstStyle>
            <a:lvl1pPr>
              <a:defRPr/>
            </a:lvl1pPr>
          </a:lstStyle>
          <a:p>
            <a:pPr>
              <a:defRPr/>
            </a:pPr>
            <a:endParaRPr lang="zh-CN" altLang="en-US"/>
          </a:p>
        </p:txBody>
      </p:sp>
      <p:sp>
        <p:nvSpPr>
          <p:cNvPr id="14" name="灯片编号占位符 5"/>
          <p:cNvSpPr>
            <a:spLocks noGrp="1"/>
          </p:cNvSpPr>
          <p:nvPr>
            <p:ph type="sldNum" sz="quarter" idx="16"/>
          </p:nvPr>
        </p:nvSpPr>
        <p:spPr/>
        <p:txBody>
          <a:bodyPr/>
          <a:lstStyle>
            <a:lvl1pPr>
              <a:defRPr/>
            </a:lvl1pPr>
          </a:lstStyle>
          <a:p>
            <a:pPr>
              <a:defRPr/>
            </a:pPr>
            <a:fld id="{7A8677CE-023E-4771-9B51-53764AD84AAF}" type="slidenum">
              <a:rPr lang="zh-CN" altLang="en-US"/>
            </a:fld>
            <a:endParaRPr lang="zh-CN" altLang="en-US"/>
          </a:p>
        </p:txBody>
      </p:sp>
      <p:sp>
        <p:nvSpPr>
          <p:cNvPr id="4" name="矩形 3"/>
          <p:cNvSpPr/>
          <p:nvPr userDrawn="1"/>
        </p:nvSpPr>
        <p:spPr>
          <a:xfrm>
            <a:off x="5076190" y="3289935"/>
            <a:ext cx="4067810" cy="2425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spd="med">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672417"/>
            <a:ext cx="7772400" cy="1135063"/>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lvl1pPr>
              <a:defRPr/>
            </a:lvl1pPr>
          </a:lstStyle>
          <a:p>
            <a:pPr>
              <a:defRPr/>
            </a:pPr>
            <a:fld id="{E67B0C94-EF55-429F-A115-FA20D68EAC5C}"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971BEA51-81C1-411D-9D35-E237AED3101C}" type="slidenum">
              <a:rPr lang="zh-CN" altLang="en-US"/>
            </a:fld>
            <a:endParaRPr lang="zh-CN" altLang="en-US"/>
          </a:p>
        </p:txBody>
      </p:sp>
    </p:spTree>
  </p:cSld>
  <p:clrMapOvr>
    <a:masterClrMapping/>
  </p:clrMapOvr>
  <p:transition spd="med">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4648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3"/>
          <p:cNvSpPr>
            <a:spLocks noGrp="1"/>
          </p:cNvSpPr>
          <p:nvPr>
            <p:ph type="dt" sz="half" idx="10"/>
          </p:nvPr>
        </p:nvSpPr>
        <p:spPr/>
        <p:txBody>
          <a:bodyPr/>
          <a:lstStyle>
            <a:lvl1pPr>
              <a:defRPr/>
            </a:lvl1pPr>
          </a:lstStyle>
          <a:p>
            <a:pPr>
              <a:defRPr/>
            </a:pPr>
            <a:fld id="{82EA731B-C710-421A-94C0-1993D92599C8}" type="datetimeFigureOut">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A138CEA6-DFEC-4168-BE95-B6B4C9D71697}" type="slidenum">
              <a:rPr lang="zh-CN" altLang="en-US"/>
            </a:fld>
            <a:endParaRPr lang="zh-CN" altLang="en-US"/>
          </a:p>
        </p:txBody>
      </p:sp>
    </p:spTree>
  </p:cSld>
  <p:clrMapOvr>
    <a:masterClrMapping/>
  </p:clrMapOvr>
  <p:transition spd="med">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28865"/>
            <a:ext cx="8229600" cy="95250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3"/>
          <p:cNvSpPr>
            <a:spLocks noGrp="1"/>
          </p:cNvSpPr>
          <p:nvPr>
            <p:ph type="dt" sz="half" idx="10"/>
          </p:nvPr>
        </p:nvSpPr>
        <p:spPr/>
        <p:txBody>
          <a:bodyPr/>
          <a:lstStyle>
            <a:lvl1pPr>
              <a:defRPr/>
            </a:lvl1pPr>
          </a:lstStyle>
          <a:p>
            <a:pPr>
              <a:defRPr/>
            </a:pPr>
            <a:fld id="{2FEB10D1-144C-40C9-B4B4-DF903957BCF7}" type="datetimeFigureOut">
              <a:rPr lang="zh-CN" altLang="en-US"/>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9207CEED-CEFB-41D2-8F29-709EBCFF6554}" type="slidenum">
              <a:rPr lang="zh-CN" altLang="en-US"/>
            </a:fld>
            <a:endParaRPr lang="zh-CN" altLang="en-US"/>
          </a:p>
        </p:txBody>
      </p:sp>
    </p:spTree>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2805E570-5FA7-42F2-998B-5FD613CB75CF}" type="datetimeFigureOut">
              <a:rPr lang="zh-CN" altLang="en-US"/>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E45397A0-169D-4203-9FBF-2DCB9BA186A5}" type="slidenum">
              <a:rPr lang="zh-CN" altLang="en-US"/>
            </a:fld>
            <a:endParaRPr lang="zh-CN" altLang="en-US"/>
          </a:p>
        </p:txBody>
      </p:sp>
    </p:spTree>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B3039E94-4CFE-4A08-A155-EBC027F90B13}" type="datetimeFigureOut">
              <a:rPr lang="zh-CN" altLang="en-US"/>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2788843D-335C-40BD-BCD5-88773C5E83E2}" type="slidenum">
              <a:rPr lang="zh-CN" altLang="en-US"/>
            </a:fld>
            <a:endParaRPr lang="zh-CN" altLang="en-US"/>
          </a:p>
        </p:txBody>
      </p:sp>
    </p:spTree>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27542"/>
            <a:ext cx="3008313" cy="968375"/>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3"/>
          <p:cNvSpPr>
            <a:spLocks noGrp="1"/>
          </p:cNvSpPr>
          <p:nvPr>
            <p:ph type="dt" sz="half" idx="10"/>
          </p:nvPr>
        </p:nvSpPr>
        <p:spPr/>
        <p:txBody>
          <a:bodyPr/>
          <a:lstStyle>
            <a:lvl1pPr>
              <a:defRPr/>
            </a:lvl1pPr>
          </a:lstStyle>
          <a:p>
            <a:pPr>
              <a:defRPr/>
            </a:pPr>
            <a:fld id="{1D4EE3C2-3C9B-4175-8375-4C9EB1EEBA44}" type="datetimeFigureOut">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8963DA6A-3B38-4870-98C1-723E28E0A15D}" type="slidenum">
              <a:rPr lang="zh-CN" altLang="en-US"/>
            </a:fld>
            <a:endParaRPr lang="zh-CN" altLang="en-US"/>
          </a:p>
        </p:txBody>
      </p:sp>
    </p:spTree>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000500"/>
            <a:ext cx="5486400" cy="472282"/>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510646"/>
            <a:ext cx="5486400" cy="34290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zh-CN" altLang="en-US" noProof="0"/>
          </a:p>
        </p:txBody>
      </p:sp>
      <p:sp>
        <p:nvSpPr>
          <p:cNvPr id="4" name="文本占位符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3"/>
          <p:cNvSpPr>
            <a:spLocks noGrp="1"/>
          </p:cNvSpPr>
          <p:nvPr>
            <p:ph type="dt" sz="half" idx="10"/>
          </p:nvPr>
        </p:nvSpPr>
        <p:spPr/>
        <p:txBody>
          <a:bodyPr/>
          <a:lstStyle>
            <a:lvl1pPr>
              <a:defRPr/>
            </a:lvl1pPr>
          </a:lstStyle>
          <a:p>
            <a:pPr>
              <a:defRPr/>
            </a:pPr>
            <a:fld id="{D10906C3-9B54-461F-BBDA-1C5D25D97A11}" type="datetimeFigureOut">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C8F7FD14-5810-4F1D-9C29-3AFB9B3EDBEE}" type="slidenum">
              <a:rPr lang="zh-CN" altLang="en-US"/>
            </a:fld>
            <a:endParaRPr lang="zh-CN" altLang="en-US"/>
          </a:p>
        </p:txBody>
      </p:sp>
    </p:spTree>
  </p:cSld>
  <p:clrMapOvr>
    <a:masterClrMapping/>
  </p:clrMapOvr>
  <p:transition spd="med">
    <p:pull/>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image" Target="../media/image2.jpeg"/><Relationship Id="rId15" Type="http://schemas.openxmlformats.org/officeDocument/2006/relationships/image" Target="../media/image1.png"/><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28600"/>
            <a:ext cx="8229600" cy="952500"/>
          </a:xfrm>
          <a:prstGeom prst="rect">
            <a:avLst/>
          </a:prstGeom>
          <a:noFill/>
          <a:ln w="9525">
            <a:noFill/>
            <a:miter lim="800000"/>
          </a:ln>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文本占位符 2"/>
          <p:cNvSpPr>
            <a:spLocks noGrp="1"/>
          </p:cNvSpPr>
          <p:nvPr>
            <p:ph type="body" idx="1"/>
          </p:nvPr>
        </p:nvSpPr>
        <p:spPr bwMode="auto">
          <a:xfrm>
            <a:off x="457200" y="1333500"/>
            <a:ext cx="8229600" cy="3771900"/>
          </a:xfrm>
          <a:prstGeom prst="rect">
            <a:avLst/>
          </a:prstGeom>
          <a:noFill/>
          <a:ln w="9525">
            <a:noFill/>
            <a:miter lim="800000"/>
          </a:ln>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4" name="日期占位符 3"/>
          <p:cNvSpPr>
            <a:spLocks noGrp="1"/>
          </p:cNvSpPr>
          <p:nvPr>
            <p:ph type="dt" sz="half" idx="2"/>
          </p:nvPr>
        </p:nvSpPr>
        <p:spPr>
          <a:xfrm>
            <a:off x="457200" y="5297488"/>
            <a:ext cx="2133600" cy="303212"/>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105F6BEA-F082-4EB2-8777-AE76D249E8C6}" type="datetimeFigureOut">
              <a:rPr lang="zh-CN" altLang="en-US"/>
            </a:fld>
            <a:endParaRPr lang="zh-CN" altLang="en-US"/>
          </a:p>
        </p:txBody>
      </p:sp>
      <p:sp>
        <p:nvSpPr>
          <p:cNvPr id="5" name="页脚占位符 4"/>
          <p:cNvSpPr>
            <a:spLocks noGrp="1"/>
          </p:cNvSpPr>
          <p:nvPr>
            <p:ph type="ftr" sz="quarter" idx="3"/>
          </p:nvPr>
        </p:nvSpPr>
        <p:spPr>
          <a:xfrm>
            <a:off x="3124200" y="5297488"/>
            <a:ext cx="2895600" cy="303212"/>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5297488"/>
            <a:ext cx="2133600" cy="303212"/>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defRPr>
            </a:lvl1pPr>
          </a:lstStyle>
          <a:p>
            <a:pPr>
              <a:defRPr/>
            </a:pPr>
            <a:fld id="{913A7BCA-0D4E-4172-AC57-2C19058DF24B}" type="slidenum">
              <a:rPr lang="zh-CN" altLang="en-US"/>
            </a:fld>
            <a:endParaRPr lang="zh-CN" altLang="en-US"/>
          </a:p>
        </p:txBody>
      </p:sp>
      <p:grpSp>
        <p:nvGrpSpPr>
          <p:cNvPr id="1031" name="组合 33"/>
          <p:cNvGrpSpPr/>
          <p:nvPr userDrawn="1"/>
        </p:nvGrpSpPr>
        <p:grpSpPr bwMode="auto">
          <a:xfrm>
            <a:off x="-39688" y="46038"/>
            <a:ext cx="3201988" cy="644525"/>
            <a:chOff x="251520" y="265212"/>
            <a:chExt cx="3201594" cy="644246"/>
          </a:xfrm>
        </p:grpSpPr>
        <p:pic>
          <p:nvPicPr>
            <p:cNvPr id="1037" name="Picture 38" descr="C:\Users\Administrator\Desktop\图片2.jpg"/>
            <p:cNvPicPr>
              <a:picLocks noChangeAspect="1" noChangeArrowheads="1"/>
            </p:cNvPicPr>
            <p:nvPr/>
          </p:nvPicPr>
          <p:blipFill>
            <a:blip r:embed="rId15"/>
            <a:srcRect/>
            <a:stretch>
              <a:fillRect/>
            </a:stretch>
          </p:blipFill>
          <p:spPr bwMode="auto">
            <a:xfrm>
              <a:off x="251520" y="265212"/>
              <a:ext cx="892997" cy="644246"/>
            </a:xfrm>
            <a:prstGeom prst="rect">
              <a:avLst/>
            </a:prstGeom>
            <a:noFill/>
            <a:ln w="9525">
              <a:noFill/>
              <a:miter lim="800000"/>
              <a:headEnd/>
              <a:tailEnd/>
            </a:ln>
          </p:spPr>
        </p:pic>
        <p:sp>
          <p:nvSpPr>
            <p:cNvPr id="61" name="矩形 60"/>
            <p:cNvSpPr/>
            <p:nvPr/>
          </p:nvSpPr>
          <p:spPr>
            <a:xfrm>
              <a:off x="1115616" y="337220"/>
              <a:ext cx="2337498" cy="461665"/>
            </a:xfrm>
            <a:prstGeom prst="rect">
              <a:avLst/>
            </a:prstGeom>
            <a:noFill/>
          </p:spPr>
          <p:txBody>
            <a:bodyPr wrap="none">
              <a:spAutoFit/>
            </a:bodyPr>
            <a:lstStyle/>
            <a:p>
              <a:pPr algn="ctr" fontAlgn="auto">
                <a:spcBef>
                  <a:spcPts val="0"/>
                </a:spcBef>
                <a:spcAft>
                  <a:spcPts val="0"/>
                </a:spcAft>
                <a:defRPr/>
              </a:pPr>
              <a:r>
                <a:rPr lang="zh-CN" altLang="en-US" sz="1600" b="1" dirty="0">
                  <a:ln w="19050">
                    <a:solidFill>
                      <a:schemeClr val="tx2">
                        <a:tint val="1000"/>
                        <a:alpha val="50000"/>
                      </a:schemeClr>
                    </a:solidFill>
                    <a:prstDash val="solid"/>
                  </a:ln>
                  <a:solidFill>
                    <a:srgbClr val="006B3A"/>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内蒙古自治区人民医院</a:t>
              </a:r>
              <a:endParaRPr lang="en-US" altLang="zh-CN" sz="1600" b="1" dirty="0">
                <a:ln w="19050">
                  <a:solidFill>
                    <a:schemeClr val="tx2">
                      <a:tint val="1000"/>
                      <a:alpha val="50000"/>
                    </a:schemeClr>
                  </a:solidFill>
                  <a:prstDash val="solid"/>
                </a:ln>
                <a:solidFill>
                  <a:srgbClr val="006B3A"/>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algn="ctr" fontAlgn="auto">
                <a:spcBef>
                  <a:spcPts val="0"/>
                </a:spcBef>
                <a:spcAft>
                  <a:spcPts val="0"/>
                </a:spcAft>
                <a:defRPr/>
              </a:pP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INNER  MONGOLIA  PEOPLE</a:t>
              </a: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Calibri" panose="020F0502020204030204"/>
                  <a:ea typeface="华文中宋" panose="02010600040101010101" pitchFamily="2" charset="-122"/>
                </a:rPr>
                <a:t>'</a:t>
              </a: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S  HOSPITAL</a:t>
              </a:r>
              <a:endParaRPr lang="zh-CN" altLang="en-US"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grpSp>
      <p:pic>
        <p:nvPicPr>
          <p:cNvPr id="63" name="Picture 2" descr="F:\任宇\工作\2017年\医院PPT\图片1.jpg"/>
          <p:cNvPicPr>
            <a:picLocks noChangeAspect="1" noChangeArrowheads="1"/>
          </p:cNvPicPr>
          <p:nvPr userDrawn="1"/>
        </p:nvPicPr>
        <p:blipFill>
          <a:blip r:embed="rId16" cstate="print">
            <a:lum bright="38000" contrast="-54000"/>
          </a:blip>
          <a:srcRect l="7752" t="13515" r="14420" b="13840"/>
          <a:stretch>
            <a:fillRect/>
          </a:stretch>
        </p:blipFill>
        <p:spPr bwMode="auto">
          <a:xfrm>
            <a:off x="5384800" y="3572510"/>
            <a:ext cx="4015105" cy="2412365"/>
          </a:xfrm>
          <a:prstGeom prst="rect">
            <a:avLst/>
          </a:prstGeom>
          <a:noFill/>
          <a:effectLst>
            <a:softEdge rad="635000"/>
          </a:effectLst>
        </p:spPr>
      </p:pic>
      <p:grpSp>
        <p:nvGrpSpPr>
          <p:cNvPr id="1033" name="组合 33"/>
          <p:cNvGrpSpPr/>
          <p:nvPr userDrawn="1"/>
        </p:nvGrpSpPr>
        <p:grpSpPr bwMode="auto">
          <a:xfrm>
            <a:off x="-39688" y="46038"/>
            <a:ext cx="3201988" cy="644525"/>
            <a:chOff x="251520" y="265212"/>
            <a:chExt cx="3201594" cy="644246"/>
          </a:xfrm>
        </p:grpSpPr>
        <p:pic>
          <p:nvPicPr>
            <p:cNvPr id="1035" name="Picture 38" descr="C:\Users\Administrator\Desktop\图片2.jpg"/>
            <p:cNvPicPr>
              <a:picLocks noChangeAspect="1" noChangeArrowheads="1"/>
            </p:cNvPicPr>
            <p:nvPr/>
          </p:nvPicPr>
          <p:blipFill>
            <a:blip r:embed="rId15"/>
            <a:srcRect/>
            <a:stretch>
              <a:fillRect/>
            </a:stretch>
          </p:blipFill>
          <p:spPr bwMode="auto">
            <a:xfrm>
              <a:off x="251520" y="265212"/>
              <a:ext cx="892997" cy="644246"/>
            </a:xfrm>
            <a:prstGeom prst="rect">
              <a:avLst/>
            </a:prstGeom>
            <a:noFill/>
            <a:ln w="9525">
              <a:noFill/>
              <a:miter lim="800000"/>
              <a:headEnd/>
              <a:tailEnd/>
            </a:ln>
          </p:spPr>
        </p:pic>
        <p:sp>
          <p:nvSpPr>
            <p:cNvPr id="13" name="矩形 12"/>
            <p:cNvSpPr/>
            <p:nvPr/>
          </p:nvSpPr>
          <p:spPr>
            <a:xfrm>
              <a:off x="1115616" y="337220"/>
              <a:ext cx="2337498" cy="461665"/>
            </a:xfrm>
            <a:prstGeom prst="rect">
              <a:avLst/>
            </a:prstGeom>
            <a:noFill/>
          </p:spPr>
          <p:txBody>
            <a:bodyPr wrap="none">
              <a:spAutoFit/>
            </a:bodyPr>
            <a:lstStyle/>
            <a:p>
              <a:pPr algn="ctr" fontAlgn="auto">
                <a:spcBef>
                  <a:spcPts val="0"/>
                </a:spcBef>
                <a:spcAft>
                  <a:spcPts val="0"/>
                </a:spcAft>
                <a:defRPr/>
              </a:pPr>
              <a:r>
                <a:rPr lang="zh-CN" altLang="en-US" sz="1600" b="1" dirty="0">
                  <a:ln w="19050">
                    <a:solidFill>
                      <a:schemeClr val="tx2">
                        <a:tint val="1000"/>
                        <a:alpha val="50000"/>
                      </a:schemeClr>
                    </a:solidFill>
                    <a:prstDash val="solid"/>
                  </a:ln>
                  <a:solidFill>
                    <a:srgbClr val="006B3A"/>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内蒙古自治区人民医院</a:t>
              </a:r>
              <a:endParaRPr lang="en-US" altLang="zh-CN" sz="1600" b="1" dirty="0">
                <a:ln w="19050">
                  <a:solidFill>
                    <a:schemeClr val="tx2">
                      <a:tint val="1000"/>
                      <a:alpha val="50000"/>
                    </a:schemeClr>
                  </a:solidFill>
                  <a:prstDash val="solid"/>
                </a:ln>
                <a:solidFill>
                  <a:srgbClr val="006B3A"/>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algn="ctr" fontAlgn="auto">
                <a:spcBef>
                  <a:spcPts val="0"/>
                </a:spcBef>
                <a:spcAft>
                  <a:spcPts val="0"/>
                </a:spcAft>
                <a:defRPr/>
              </a:pP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INNER  MONGOLIA  PEOPLE</a:t>
              </a: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Calibri" panose="020F0502020204030204"/>
                  <a:ea typeface="华文中宋" panose="02010600040101010101" pitchFamily="2" charset="-122"/>
                </a:rPr>
                <a:t>'</a:t>
              </a: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S  HOSPITAL</a:t>
              </a:r>
              <a:endParaRPr lang="zh-CN" altLang="en-US"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grpSp>
      <p:pic>
        <p:nvPicPr>
          <p:cNvPr id="14" name="Picture 2" descr="F:\任宇\工作\2017年\医院PPT\图片1.jpg"/>
          <p:cNvPicPr>
            <a:picLocks noChangeAspect="1" noChangeArrowheads="1"/>
          </p:cNvPicPr>
          <p:nvPr userDrawn="1"/>
        </p:nvPicPr>
        <p:blipFill>
          <a:blip r:embed="rId16" cstate="print">
            <a:lum bright="38000" contrast="-54000"/>
          </a:blip>
          <a:srcRect l="7752" t="13515" r="14420" b="13840"/>
          <a:stretch>
            <a:fillRect/>
          </a:stretch>
        </p:blipFill>
        <p:spPr bwMode="auto">
          <a:xfrm>
            <a:off x="5384800" y="3572510"/>
            <a:ext cx="4015105" cy="2412365"/>
          </a:xfrm>
          <a:prstGeom prst="rect">
            <a:avLst/>
          </a:prstGeom>
          <a:noFill/>
          <a:effectLst>
            <a:softEdge rad="635000"/>
          </a:effectLst>
        </p:spPr>
      </p:pic>
      <p:sp>
        <p:nvSpPr>
          <p:cNvPr id="7" name="矩形 6"/>
          <p:cNvSpPr/>
          <p:nvPr userDrawn="1"/>
        </p:nvSpPr>
        <p:spPr>
          <a:xfrm>
            <a:off x="5076190" y="3289935"/>
            <a:ext cx="4067810" cy="2425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med">
    <p:pull/>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2pPr>
      <a:lvl3pPr algn="ctr" rtl="0" eaLnBrk="0" fontAlgn="base" hangingPunct="0">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3pPr>
      <a:lvl4pPr algn="ctr" rtl="0" eaLnBrk="0" fontAlgn="base" hangingPunct="0">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4pPr>
      <a:lvl5pPr algn="ctr" rtl="0" eaLnBrk="0" fontAlgn="base" hangingPunct="0">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5pPr>
      <a:lvl6pPr marL="457200" algn="ctr" rtl="0" eaLnBrk="1" fontAlgn="base" hangingPunct="1">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eaLnBrk="1" fontAlgn="base" hangingPunct="1">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eaLnBrk="1" fontAlgn="base" hangingPunct="1">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eaLnBrk="1" fontAlgn="base" hangingPunct="1">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7.jpeg"/><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14.jpe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20.png"/><Relationship Id="rId1" Type="http://schemas.openxmlformats.org/officeDocument/2006/relationships/image" Target="../media/image19.pn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24.jpeg"/><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21.jpe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9.png"/><Relationship Id="rId1" Type="http://schemas.openxmlformats.org/officeDocument/2006/relationships/image" Target="../media/image28.png"/></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image" Target="../media/image30.png"/></Relationships>
</file>

<file path=ppt/slides/_rels/slide19.xml.rels><?xml version="1.0" encoding="UTF-8" standalone="yes"?>
<Relationships xmlns="http://schemas.openxmlformats.org/package/2006/relationships"><Relationship Id="rId9" Type="http://schemas.openxmlformats.org/officeDocument/2006/relationships/diagramColors" Target="../diagrams/colors5.xml"/><Relationship Id="rId8" Type="http://schemas.openxmlformats.org/officeDocument/2006/relationships/diagramQuickStyle" Target="../diagrams/quickStyle5.xml"/><Relationship Id="rId7" Type="http://schemas.openxmlformats.org/officeDocument/2006/relationships/diagramLayout" Target="../diagrams/layout5.xml"/><Relationship Id="rId6" Type="http://schemas.openxmlformats.org/officeDocument/2006/relationships/diagramData" Target="../diagrams/data5.xml"/><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1" Type="http://schemas.openxmlformats.org/officeDocument/2006/relationships/slideLayout" Target="../slideLayouts/slideLayout2.xml"/><Relationship Id="rId10" Type="http://schemas.microsoft.com/office/2007/relationships/diagramDrawing" Target="../diagrams/drawing5.xml"/><Relationship Id="rId1" Type="http://schemas.openxmlformats.org/officeDocument/2006/relationships/diagramData" Target="../diagrams/data4.xml"/></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14.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image" Target="../media/image5.png"/><Relationship Id="rId2" Type="http://schemas.openxmlformats.org/officeDocument/2006/relationships/tags" Target="../tags/tag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xml"/><Relationship Id="rId2" Type="http://schemas.openxmlformats.org/officeDocument/2006/relationships/image" Target="../media/image31.png"/><Relationship Id="rId1" Type="http://schemas.openxmlformats.org/officeDocument/2006/relationships/image" Target="../media/image7.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pn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image" Target="../media/image33.pn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5.jpeg"/><Relationship Id="rId2" Type="http://schemas.openxmlformats.org/officeDocument/2006/relationships/image" Target="../media/image33.png"/><Relationship Id="rId1" Type="http://schemas.openxmlformats.org/officeDocument/2006/relationships/image" Target="../media/image36.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image" Target="../media/image40.png"/><Relationship Id="rId1" Type="http://schemas.openxmlformats.org/officeDocument/2006/relationships/image" Target="../media/image31.png"/></Relationships>
</file>

<file path=ppt/slides/_rels/slide26.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slideLayout" Target="../slideLayouts/slideLayout1.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image" Target="../media/image51.jpeg"/><Relationship Id="rId4" Type="http://schemas.openxmlformats.org/officeDocument/2006/relationships/image" Target="../media/image50.jpeg"/><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image" Target="../media/image47.jpeg"/></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image" Target="../media/image56.png"/><Relationship Id="rId4" Type="http://schemas.openxmlformats.org/officeDocument/2006/relationships/image" Target="../media/image55.jpeg"/><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image" Target="../media/image52.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8.jpeg"/><Relationship Id="rId1" Type="http://schemas.openxmlformats.org/officeDocument/2006/relationships/image" Target="../media/image57.jpe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7.png"/><Relationship Id="rId1"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0.png"/><Relationship Id="rId1" Type="http://schemas.openxmlformats.org/officeDocument/2006/relationships/image" Target="../media/image59.pn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xml"/><Relationship Id="rId2" Type="http://schemas.openxmlformats.org/officeDocument/2006/relationships/image" Target="../media/image61.png"/><Relationship Id="rId1" Type="http://schemas.openxmlformats.org/officeDocument/2006/relationships/image" Target="../media/image31.png"/></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image" Target="../media/image62.png"/><Relationship Id="rId1"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4.png"/><Relationship Id="rId1" Type="http://schemas.openxmlformats.org/officeDocument/2006/relationships/image" Target="../media/image6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68.jpeg"/><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image" Target="../media/image65.jpe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2.xml"/><Relationship Id="rId2" Type="http://schemas.openxmlformats.org/officeDocument/2006/relationships/image" Target="../media/image69.png"/><Relationship Id="rId1" Type="http://schemas.openxmlformats.org/officeDocument/2006/relationships/tags" Target="../tags/tag6.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5.xml"/><Relationship Id="rId6" Type="http://schemas.openxmlformats.org/officeDocument/2006/relationships/image" Target="../media/image8.jpeg"/><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0.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1.jpeg"/></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五边形 20"/>
          <p:cNvSpPr/>
          <p:nvPr/>
        </p:nvSpPr>
        <p:spPr>
          <a:xfrm rot="16200000">
            <a:off x="4464844" y="1035844"/>
            <a:ext cx="214312" cy="9144000"/>
          </a:xfrm>
          <a:prstGeom prst="homePlate">
            <a:avLst>
              <a:gd name="adj" fmla="val 0"/>
            </a:avLst>
          </a:prstGeom>
          <a:solidFill>
            <a:srgbClr val="006B3A"/>
          </a:solidFill>
          <a:ln>
            <a:noFill/>
          </a:ln>
          <a:effectLst>
            <a:outerShdw blurRad="57785" dist="33020" dir="318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1" name="图片 6" descr="11.png"/>
          <p:cNvPicPr>
            <a:picLocks noChangeAspect="1"/>
          </p:cNvPicPr>
          <p:nvPr/>
        </p:nvPicPr>
        <p:blipFill>
          <a:blip r:embed="rId1" cstate="print">
            <a:duotone>
              <a:schemeClr val="accent5">
                <a:shade val="45000"/>
                <a:satMod val="135000"/>
              </a:schemeClr>
              <a:prstClr val="white"/>
            </a:duotone>
            <a:lum bright="10000"/>
          </a:blip>
          <a:srcRect t="19406" r="6250" b="6250"/>
          <a:stretch>
            <a:fillRect/>
          </a:stretch>
        </p:blipFill>
        <p:spPr bwMode="auto">
          <a:xfrm>
            <a:off x="0" y="0"/>
            <a:ext cx="9144000" cy="5715020"/>
          </a:xfrm>
          <a:prstGeom prst="rect">
            <a:avLst/>
          </a:prstGeom>
          <a:noFill/>
          <a:ln w="9525">
            <a:noFill/>
            <a:miter lim="800000"/>
            <a:headEnd/>
            <a:tailEnd/>
          </a:ln>
        </p:spPr>
      </p:pic>
      <p:pic>
        <p:nvPicPr>
          <p:cNvPr id="16" name="Picture 9" descr="C:\Users\HaiYue\Desktop\2017年医院风采照片\9af6e3f1c4fb8f5ae0bb97b50395a563.jpg"/>
          <p:cNvPicPr>
            <a:picLocks noChangeAspect="1" noChangeArrowheads="1"/>
          </p:cNvPicPr>
          <p:nvPr/>
        </p:nvPicPr>
        <p:blipFill>
          <a:blip r:embed="rId2"/>
          <a:srcRect l="-4349" t="21359" r="21317" b="16225"/>
          <a:stretch>
            <a:fillRect/>
          </a:stretch>
        </p:blipFill>
        <p:spPr bwMode="auto">
          <a:xfrm>
            <a:off x="-500063" y="3979863"/>
            <a:ext cx="9644063" cy="1735137"/>
          </a:xfrm>
          <a:prstGeom prst="rect">
            <a:avLst/>
          </a:prstGeom>
          <a:noFill/>
          <a:ln w="9525">
            <a:noFill/>
            <a:miter lim="800000"/>
            <a:headEnd/>
            <a:tailEnd/>
          </a:ln>
        </p:spPr>
      </p:pic>
      <p:sp>
        <p:nvSpPr>
          <p:cNvPr id="22" name="矩形 21"/>
          <p:cNvSpPr/>
          <p:nvPr/>
        </p:nvSpPr>
        <p:spPr>
          <a:xfrm>
            <a:off x="0" y="0"/>
            <a:ext cx="9144000" cy="46038"/>
          </a:xfrm>
          <a:prstGeom prst="rect">
            <a:avLst/>
          </a:prstGeom>
          <a:solidFill>
            <a:srgbClr val="006B3A"/>
          </a:solidFill>
          <a:ln>
            <a:solidFill>
              <a:srgbClr val="006B3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17413" name="组合 12"/>
          <p:cNvGrpSpPr/>
          <p:nvPr/>
        </p:nvGrpSpPr>
        <p:grpSpPr bwMode="auto">
          <a:xfrm>
            <a:off x="0" y="133350"/>
            <a:ext cx="3201988" cy="644525"/>
            <a:chOff x="251520" y="265212"/>
            <a:chExt cx="3201594" cy="644246"/>
          </a:xfrm>
        </p:grpSpPr>
        <p:pic>
          <p:nvPicPr>
            <p:cNvPr id="17416" name="Picture 38" descr="C:\Users\Administrator\Desktop\图片2.jpg"/>
            <p:cNvPicPr>
              <a:picLocks noChangeAspect="1" noChangeArrowheads="1"/>
            </p:cNvPicPr>
            <p:nvPr/>
          </p:nvPicPr>
          <p:blipFill>
            <a:blip r:embed="rId3"/>
            <a:srcRect/>
            <a:stretch>
              <a:fillRect/>
            </a:stretch>
          </p:blipFill>
          <p:spPr bwMode="auto">
            <a:xfrm>
              <a:off x="251520" y="265212"/>
              <a:ext cx="892997" cy="644246"/>
            </a:xfrm>
            <a:prstGeom prst="rect">
              <a:avLst/>
            </a:prstGeom>
            <a:noFill/>
            <a:ln w="9525">
              <a:noFill/>
              <a:miter lim="800000"/>
              <a:headEnd/>
              <a:tailEnd/>
            </a:ln>
          </p:spPr>
        </p:pic>
        <p:sp>
          <p:nvSpPr>
            <p:cNvPr id="17" name="矩形 16"/>
            <p:cNvSpPr/>
            <p:nvPr/>
          </p:nvSpPr>
          <p:spPr>
            <a:xfrm>
              <a:off x="1115616" y="337220"/>
              <a:ext cx="2337498" cy="461665"/>
            </a:xfrm>
            <a:prstGeom prst="rect">
              <a:avLst/>
            </a:prstGeom>
            <a:noFill/>
          </p:spPr>
          <p:txBody>
            <a:bodyPr wrap="none">
              <a:spAutoFit/>
            </a:bodyPr>
            <a:lstStyle/>
            <a:p>
              <a:pPr algn="ctr" fontAlgn="auto">
                <a:spcBef>
                  <a:spcPts val="0"/>
                </a:spcBef>
                <a:spcAft>
                  <a:spcPts val="0"/>
                </a:spcAft>
                <a:defRPr/>
              </a:pPr>
              <a:r>
                <a:rPr lang="zh-CN" altLang="en-US" sz="1600" b="1" dirty="0">
                  <a:ln w="19050">
                    <a:solidFill>
                      <a:schemeClr val="tx2">
                        <a:tint val="1000"/>
                        <a:alpha val="50000"/>
                      </a:schemeClr>
                    </a:solidFill>
                    <a:prstDash val="solid"/>
                  </a:ln>
                  <a:solidFill>
                    <a:srgbClr val="006B3A"/>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内蒙古自治区人民医院</a:t>
              </a:r>
              <a:endParaRPr lang="en-US" altLang="zh-CN" sz="1600" b="1" dirty="0">
                <a:ln w="19050">
                  <a:solidFill>
                    <a:schemeClr val="tx2">
                      <a:tint val="1000"/>
                      <a:alpha val="50000"/>
                    </a:schemeClr>
                  </a:solidFill>
                  <a:prstDash val="solid"/>
                </a:ln>
                <a:solidFill>
                  <a:srgbClr val="006B3A"/>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algn="ctr" fontAlgn="auto">
                <a:spcBef>
                  <a:spcPts val="0"/>
                </a:spcBef>
                <a:spcAft>
                  <a:spcPts val="0"/>
                </a:spcAft>
                <a:defRPr/>
              </a:pP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INNER  MONGOLIA  PEOPLE</a:t>
              </a: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Calibri" panose="020F0502020204030204"/>
                  <a:ea typeface="华文中宋" panose="02010600040101010101" pitchFamily="2" charset="-122"/>
                </a:rPr>
                <a:t>'</a:t>
              </a: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S  HOSPITAL</a:t>
              </a:r>
              <a:endParaRPr lang="zh-CN" altLang="en-US"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grpSp>
      <p:sp>
        <p:nvSpPr>
          <p:cNvPr id="17414" name="文本框 1"/>
          <p:cNvSpPr txBox="1">
            <a:spLocks noChangeArrowheads="1"/>
          </p:cNvSpPr>
          <p:nvPr/>
        </p:nvSpPr>
        <p:spPr bwMode="auto">
          <a:xfrm>
            <a:off x="1244283" y="2668905"/>
            <a:ext cx="6337300" cy="829945"/>
          </a:xfrm>
          <a:prstGeom prst="rect">
            <a:avLst/>
          </a:prstGeom>
          <a:noFill/>
          <a:ln w="9525">
            <a:noFill/>
            <a:miter lim="800000"/>
          </a:ln>
        </p:spPr>
        <p:txBody>
          <a:bodyPr>
            <a:spAutoFit/>
          </a:bodyPr>
          <a:lstStyle/>
          <a:p>
            <a:pPr algn="ctr"/>
            <a:r>
              <a:rPr lang="zh-CN" altLang="en-US" sz="2000" b="1" dirty="0">
                <a:solidFill>
                  <a:srgbClr val="006B3A"/>
                </a:solidFill>
                <a:latin typeface="华文新魏" panose="02010800040101010101" charset="-122"/>
                <a:ea typeface="华文新魏" panose="02010800040101010101" charset="-122"/>
                <a:cs typeface="华文新魏" panose="02010800040101010101" charset="-122"/>
              </a:rPr>
              <a:t>内蒙古自治区人民医院 朱润秀   </a:t>
            </a:r>
            <a:r>
              <a:rPr lang="zh-CN" altLang="en-US" sz="2000" b="1" dirty="0">
                <a:solidFill>
                  <a:srgbClr val="006B3A"/>
                </a:solidFill>
                <a:latin typeface="Calibri" panose="020F0502020204030204" pitchFamily="34" charset="0"/>
              </a:rPr>
              <a:t>     </a:t>
            </a:r>
            <a:r>
              <a:rPr lang="zh-CN" altLang="en-US" sz="2800" b="1" dirty="0">
                <a:solidFill>
                  <a:srgbClr val="006B3A"/>
                </a:solidFill>
                <a:latin typeface="Calibri" panose="020F0502020204030204" pitchFamily="34" charset="0"/>
              </a:rPr>
              <a:t>          </a:t>
            </a:r>
            <a:endParaRPr lang="zh-CN" altLang="en-US" sz="2800" b="1" dirty="0">
              <a:solidFill>
                <a:srgbClr val="006B3A"/>
              </a:solidFill>
              <a:latin typeface="Calibri" panose="020F0502020204030204" pitchFamily="34" charset="0"/>
            </a:endParaRPr>
          </a:p>
          <a:p>
            <a:pPr algn="ctr"/>
            <a:r>
              <a:rPr lang="en-US" altLang="zh-CN" sz="2000" b="1" dirty="0" smtClean="0">
                <a:solidFill>
                  <a:srgbClr val="006B3A"/>
                </a:solidFill>
                <a:latin typeface="Calibri" panose="020F0502020204030204" pitchFamily="34" charset="0"/>
              </a:rPr>
              <a:t>   2020.11.21</a:t>
            </a:r>
            <a:endParaRPr lang="en-US" altLang="zh-CN" sz="2000" b="1" dirty="0">
              <a:solidFill>
                <a:srgbClr val="006B3A"/>
              </a:solidFill>
              <a:latin typeface="Calibri" panose="020F0502020204030204" pitchFamily="34" charset="0"/>
            </a:endParaRPr>
          </a:p>
        </p:txBody>
      </p:sp>
      <p:sp>
        <p:nvSpPr>
          <p:cNvPr id="17415" name="标题 2"/>
          <p:cNvSpPr>
            <a:spLocks noGrp="1"/>
          </p:cNvSpPr>
          <p:nvPr>
            <p:ph type="ctrTitle"/>
          </p:nvPr>
        </p:nvSpPr>
        <p:spPr>
          <a:xfrm>
            <a:off x="392113" y="1128713"/>
            <a:ext cx="8358187" cy="1225550"/>
          </a:xfrm>
        </p:spPr>
        <p:txBody>
          <a:bodyPr/>
          <a:lstStyle/>
          <a:p>
            <a:pPr eaLnBrk="1" hangingPunct="1">
              <a:lnSpc>
                <a:spcPct val="110000"/>
              </a:lnSpc>
            </a:pPr>
            <a:r>
              <a:rPr lang="zh-CN" altLang="en-US" sz="3600" b="1" spc="120" smtClean="0">
                <a:solidFill>
                  <a:schemeClr val="tx1"/>
                </a:solidFill>
                <a:uFillTx/>
                <a:latin typeface="微软雅黑" panose="020B0503020204020204" pitchFamily="34" charset="-122"/>
              </a:rPr>
              <a:t>内蒙古自治区人民医院</a:t>
            </a:r>
            <a:br>
              <a:rPr lang="zh-CN" altLang="en-US" sz="4500" b="1" spc="120" smtClean="0">
                <a:solidFill>
                  <a:schemeClr val="tx1"/>
                </a:solidFill>
                <a:uFillTx/>
                <a:latin typeface="微软雅黑" panose="020B0503020204020204" pitchFamily="34" charset="-122"/>
              </a:rPr>
            </a:br>
            <a:r>
              <a:rPr lang="zh-CN" altLang="en-US" sz="4500" b="1" spc="120" smtClean="0">
                <a:solidFill>
                  <a:schemeClr val="tx1"/>
                </a:solidFill>
                <a:uFillTx/>
                <a:latin typeface="微软雅黑" panose="020B0503020204020204" pitchFamily="34" charset="-122"/>
              </a:rPr>
              <a:t>卒中中心建设</a:t>
            </a:r>
            <a:endParaRPr lang="zh-CN" altLang="en-US" sz="4500" b="1" spc="120" smtClean="0">
              <a:solidFill>
                <a:schemeClr val="tx1"/>
              </a:solidFill>
              <a:uFillTx/>
              <a:latin typeface="微软雅黑" panose="020B0503020204020204" pitchFamily="34" charset="-122"/>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3" name="Rectangle 2"/>
          <p:cNvSpPr>
            <a:spLocks noGrp="1"/>
          </p:cNvSpPr>
          <p:nvPr>
            <p:ph type="title"/>
          </p:nvPr>
        </p:nvSpPr>
        <p:spPr>
          <a:xfrm>
            <a:off x="1904365" y="262255"/>
            <a:ext cx="6550025" cy="952500"/>
          </a:xfrm>
        </p:spPr>
        <p:txBody>
          <a:bodyPr/>
          <a:lstStyle/>
          <a:p>
            <a:pPr eaLnBrk="1" hangingPunct="1"/>
            <a:r>
              <a:rPr lang="zh-CN" altLang="en-US" sz="3600" b="1" smtClean="0"/>
              <a:t>卒中绿道的发展</a:t>
            </a:r>
            <a:endParaRPr lang="zh-CN" altLang="en-US" sz="3600" b="1" smtClean="0"/>
          </a:p>
        </p:txBody>
      </p:sp>
      <p:sp>
        <p:nvSpPr>
          <p:cNvPr id="28674" name="内容占位符 3"/>
          <p:cNvSpPr>
            <a:spLocks noGrp="1"/>
          </p:cNvSpPr>
          <p:nvPr>
            <p:ph idx="1"/>
          </p:nvPr>
        </p:nvSpPr>
        <p:spPr>
          <a:xfrm>
            <a:off x="194945" y="1898650"/>
            <a:ext cx="2044065" cy="514350"/>
          </a:xfrm>
        </p:spPr>
        <p:txBody>
          <a:bodyPr/>
          <a:lstStyle/>
          <a:p>
            <a:pPr marL="0" indent="0" eaLnBrk="1" hangingPunct="1">
              <a:buFont typeface="Arial" panose="020B0604020202020204" pitchFamily="34" charset="0"/>
              <a:buNone/>
            </a:pPr>
            <a:r>
              <a:rPr lang="zh-CN" altLang="en-US" sz="2400" b="1" dirty="0" smtClean="0">
                <a:ln/>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rPr>
              <a:t>常用量表评分</a:t>
            </a:r>
            <a:endParaRPr lang="zh-CN" altLang="en-US" sz="2400" b="1" dirty="0" smtClean="0">
              <a:ln/>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endParaRPr>
          </a:p>
          <a:p>
            <a:pPr marL="0" indent="0" eaLnBrk="1" hangingPunct="1">
              <a:buFont typeface="Arial" panose="020B0604020202020204" pitchFamily="34" charset="0"/>
              <a:buNone/>
            </a:pPr>
            <a:r>
              <a:rPr lang="zh-CN" altLang="en-US" sz="2400" b="1" dirty="0" smtClean="0">
                <a:ln/>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rPr>
              <a:t>  同质化培训</a:t>
            </a:r>
            <a:endParaRPr lang="zh-CN" altLang="en-US" sz="2400" b="1" dirty="0" smtClean="0">
              <a:ln/>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endParaRPr>
          </a:p>
        </p:txBody>
      </p:sp>
      <p:pic>
        <p:nvPicPr>
          <p:cNvPr id="11" name="图片 10" descr="图片包含 人, 室内, 桌子, 笔记本&#10;&#10;描述已自动生成"/>
          <p:cNvPicPr>
            <a:picLocks noChangeAspect="1"/>
          </p:cNvPicPr>
          <p:nvPr/>
        </p:nvPicPr>
        <p:blipFill>
          <a:blip r:embed="rId1" cstate="print"/>
          <a:stretch>
            <a:fillRect/>
          </a:stretch>
        </p:blipFill>
        <p:spPr>
          <a:xfrm>
            <a:off x="2332355" y="1214755"/>
            <a:ext cx="5694045" cy="4271010"/>
          </a:xfrm>
          <a:prstGeom prst="rect">
            <a:avLst/>
          </a:prstGeom>
          <a:ln>
            <a:solidFill>
              <a:srgbClr val="006B3A"/>
            </a:solidFill>
          </a:ln>
          <a:effectLst>
            <a:outerShdw blurRad="292100" dist="139700" dir="2700000" algn="tl" rotWithShape="0">
              <a:srgbClr val="333333">
                <a:alpha val="65000"/>
              </a:srgbClr>
            </a:outerShdw>
          </a:effectLst>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标题 2"/>
          <p:cNvSpPr>
            <a:spLocks noGrp="1"/>
          </p:cNvSpPr>
          <p:nvPr>
            <p:ph type="title"/>
          </p:nvPr>
        </p:nvSpPr>
        <p:spPr>
          <a:xfrm>
            <a:off x="457200" y="473075"/>
            <a:ext cx="8229600" cy="952500"/>
          </a:xfrm>
        </p:spPr>
        <p:txBody>
          <a:bodyPr/>
          <a:lstStyle/>
          <a:p>
            <a:pPr eaLnBrk="1" hangingPunct="1"/>
            <a:r>
              <a:rPr lang="zh-CN" altLang="en-US" sz="3600" b="1" smtClean="0"/>
              <a:t>卒中绿道发展</a:t>
            </a:r>
            <a:endParaRPr lang="zh-CN" altLang="en-US" sz="3600" smtClean="0"/>
          </a:p>
        </p:txBody>
      </p:sp>
      <p:pic>
        <p:nvPicPr>
          <p:cNvPr id="6" name="图片 5" descr="墙上的广告单倒一边的照片&#10;&#10;描述已自动生成"/>
          <p:cNvPicPr>
            <a:picLocks noChangeAspect="1"/>
          </p:cNvPicPr>
          <p:nvPr/>
        </p:nvPicPr>
        <p:blipFill>
          <a:blip r:embed="rId1" cstate="print"/>
          <a:stretch>
            <a:fillRect/>
          </a:stretch>
        </p:blipFill>
        <p:spPr>
          <a:xfrm>
            <a:off x="285720" y="1285864"/>
            <a:ext cx="3463012" cy="3960440"/>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图片 2"/>
          <p:cNvPicPr>
            <a:picLocks noChangeAspect="1"/>
          </p:cNvPicPr>
          <p:nvPr/>
        </p:nvPicPr>
        <p:blipFill>
          <a:blip r:embed="rId2" cstate="print"/>
          <a:stretch>
            <a:fillRect/>
          </a:stretch>
        </p:blipFill>
        <p:spPr bwMode="auto">
          <a:xfrm>
            <a:off x="3786183" y="1214426"/>
            <a:ext cx="1973136" cy="2214578"/>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图片 8" descr="图片包含 游戏机&#10;&#10;描述已自动生成"/>
          <p:cNvPicPr>
            <a:picLocks noChangeAspect="1"/>
          </p:cNvPicPr>
          <p:nvPr/>
        </p:nvPicPr>
        <p:blipFill>
          <a:blip r:embed="rId3" cstate="print"/>
          <a:stretch>
            <a:fillRect/>
          </a:stretch>
        </p:blipFill>
        <p:spPr bwMode="auto">
          <a:xfrm>
            <a:off x="3786182" y="3275012"/>
            <a:ext cx="1956435" cy="2297132"/>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p:cNvPicPr>
            <a:picLocks noChangeAspect="1" noChangeArrowheads="1"/>
          </p:cNvPicPr>
          <p:nvPr/>
        </p:nvPicPr>
        <p:blipFill>
          <a:blip r:embed="rId4" cstate="print"/>
          <a:srcRect/>
          <a:stretch>
            <a:fillRect/>
          </a:stretch>
        </p:blipFill>
        <p:spPr bwMode="auto">
          <a:xfrm>
            <a:off x="5806220" y="1285864"/>
            <a:ext cx="3337780" cy="3857652"/>
          </a:xfrm>
          <a:prstGeom prst="rect">
            <a:avLst/>
          </a:prstGeom>
          <a:noFill/>
          <a:ln w="9525">
            <a:noFill/>
            <a:miter lim="800000"/>
            <a:headEnd/>
            <a:tailEnd/>
          </a:ln>
          <a:effectLst/>
        </p:spPr>
      </p:pic>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内容占位符 4"/>
          <p:cNvGraphicFramePr>
            <a:graphicFrameLocks noGrp="1"/>
          </p:cNvGraphicFramePr>
          <p:nvPr>
            <p:ph idx="13"/>
          </p:nvPr>
        </p:nvGraphicFramePr>
        <p:xfrm>
          <a:off x="15429" y="2258204"/>
          <a:ext cx="8640960" cy="202805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8914" name="标题 2"/>
          <p:cNvSpPr>
            <a:spLocks noGrp="1"/>
          </p:cNvSpPr>
          <p:nvPr>
            <p:ph type="title"/>
          </p:nvPr>
        </p:nvSpPr>
        <p:spPr>
          <a:xfrm>
            <a:off x="428596" y="714360"/>
            <a:ext cx="8229600" cy="874702"/>
          </a:xfrm>
        </p:spPr>
        <p:txBody>
          <a:bodyPr/>
          <a:lstStyle/>
          <a:p>
            <a:pPr eaLnBrk="1" hangingPunct="1"/>
            <a:r>
              <a:rPr lang="zh-CN" altLang="en-US" sz="3600" b="1" dirty="0" smtClean="0">
                <a:latin typeface="微软雅黑" panose="020B0503020204020204" pitchFamily="34" charset="-122"/>
              </a:rPr>
              <a:t>流畅的卒中绿道流程</a:t>
            </a:r>
            <a:endParaRPr lang="en-US" altLang="zh-CN" sz="3600" b="1" dirty="0" smtClean="0">
              <a:latin typeface="微软雅黑" panose="020B0503020204020204" pitchFamily="34" charset="-122"/>
            </a:endParaRPr>
          </a:p>
        </p:txBody>
      </p:sp>
      <p:sp>
        <p:nvSpPr>
          <p:cNvPr id="4" name="任意多边形: 形状 16"/>
          <p:cNvSpPr/>
          <p:nvPr/>
        </p:nvSpPr>
        <p:spPr bwMode="auto">
          <a:xfrm rot="19440000">
            <a:off x="1998123" y="3573477"/>
            <a:ext cx="363537" cy="354013"/>
          </a:xfrm>
          <a:custGeom>
            <a:avLst/>
            <a:gdLst>
              <a:gd name="connsiteX0" fmla="*/ 0 w 214412"/>
              <a:gd name="connsiteY0" fmla="*/ 54275 h 271377"/>
              <a:gd name="connsiteX1" fmla="*/ 107206 w 214412"/>
              <a:gd name="connsiteY1" fmla="*/ 54275 h 271377"/>
              <a:gd name="connsiteX2" fmla="*/ 107206 w 214412"/>
              <a:gd name="connsiteY2" fmla="*/ 0 h 271377"/>
              <a:gd name="connsiteX3" fmla="*/ 214412 w 214412"/>
              <a:gd name="connsiteY3" fmla="*/ 135689 h 271377"/>
              <a:gd name="connsiteX4" fmla="*/ 107206 w 214412"/>
              <a:gd name="connsiteY4" fmla="*/ 271377 h 271377"/>
              <a:gd name="connsiteX5" fmla="*/ 107206 w 214412"/>
              <a:gd name="connsiteY5" fmla="*/ 217102 h 271377"/>
              <a:gd name="connsiteX6" fmla="*/ 0 w 214412"/>
              <a:gd name="connsiteY6" fmla="*/ 217102 h 271377"/>
              <a:gd name="connsiteX7" fmla="*/ 0 w 214412"/>
              <a:gd name="connsiteY7" fmla="*/ 54275 h 271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412" h="271377">
                <a:moveTo>
                  <a:pt x="0" y="54275"/>
                </a:moveTo>
                <a:lnTo>
                  <a:pt x="107206" y="54275"/>
                </a:lnTo>
                <a:lnTo>
                  <a:pt x="107206" y="0"/>
                </a:lnTo>
                <a:lnTo>
                  <a:pt x="214412" y="135689"/>
                </a:lnTo>
                <a:lnTo>
                  <a:pt x="107206" y="271377"/>
                </a:lnTo>
                <a:lnTo>
                  <a:pt x="107206" y="217102"/>
                </a:lnTo>
                <a:lnTo>
                  <a:pt x="0" y="217102"/>
                </a:lnTo>
                <a:lnTo>
                  <a:pt x="0" y="54275"/>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 tIns="54274" rIns="64324" bIns="54275" spcCol="1270" anchor="ctr"/>
          <a:lstStyle/>
          <a:p>
            <a:pPr algn="ctr" defTabSz="400050">
              <a:lnSpc>
                <a:spcPct val="90000"/>
              </a:lnSpc>
              <a:spcAft>
                <a:spcPct val="35000"/>
              </a:spcAft>
              <a:defRPr/>
            </a:pPr>
            <a:endParaRPr lang="en-US" sz="900"/>
          </a:p>
        </p:txBody>
      </p:sp>
      <p:sp>
        <p:nvSpPr>
          <p:cNvPr id="6" name="任意多边形: 形状 16"/>
          <p:cNvSpPr/>
          <p:nvPr/>
        </p:nvSpPr>
        <p:spPr bwMode="auto">
          <a:xfrm rot="2097501">
            <a:off x="1997419" y="2643960"/>
            <a:ext cx="363537" cy="354013"/>
          </a:xfrm>
          <a:custGeom>
            <a:avLst/>
            <a:gdLst>
              <a:gd name="connsiteX0" fmla="*/ 0 w 214412"/>
              <a:gd name="connsiteY0" fmla="*/ 54275 h 271377"/>
              <a:gd name="connsiteX1" fmla="*/ 107206 w 214412"/>
              <a:gd name="connsiteY1" fmla="*/ 54275 h 271377"/>
              <a:gd name="connsiteX2" fmla="*/ 107206 w 214412"/>
              <a:gd name="connsiteY2" fmla="*/ 0 h 271377"/>
              <a:gd name="connsiteX3" fmla="*/ 214412 w 214412"/>
              <a:gd name="connsiteY3" fmla="*/ 135689 h 271377"/>
              <a:gd name="connsiteX4" fmla="*/ 107206 w 214412"/>
              <a:gd name="connsiteY4" fmla="*/ 271377 h 271377"/>
              <a:gd name="connsiteX5" fmla="*/ 107206 w 214412"/>
              <a:gd name="connsiteY5" fmla="*/ 217102 h 271377"/>
              <a:gd name="connsiteX6" fmla="*/ 0 w 214412"/>
              <a:gd name="connsiteY6" fmla="*/ 217102 h 271377"/>
              <a:gd name="connsiteX7" fmla="*/ 0 w 214412"/>
              <a:gd name="connsiteY7" fmla="*/ 54275 h 271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412" h="271377">
                <a:moveTo>
                  <a:pt x="0" y="54275"/>
                </a:moveTo>
                <a:lnTo>
                  <a:pt x="107206" y="54275"/>
                </a:lnTo>
                <a:lnTo>
                  <a:pt x="107206" y="0"/>
                </a:lnTo>
                <a:lnTo>
                  <a:pt x="214412" y="135689"/>
                </a:lnTo>
                <a:lnTo>
                  <a:pt x="107206" y="271377"/>
                </a:lnTo>
                <a:lnTo>
                  <a:pt x="107206" y="217102"/>
                </a:lnTo>
                <a:lnTo>
                  <a:pt x="0" y="217102"/>
                </a:lnTo>
                <a:lnTo>
                  <a:pt x="0" y="54275"/>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 tIns="54274" rIns="64324" bIns="54275" spcCol="1270" anchor="ctr"/>
          <a:lstStyle/>
          <a:p>
            <a:pPr algn="ctr" defTabSz="400050">
              <a:lnSpc>
                <a:spcPct val="90000"/>
              </a:lnSpc>
              <a:spcAft>
                <a:spcPct val="35000"/>
              </a:spcAft>
              <a:defRPr/>
            </a:pPr>
            <a:endParaRPr lang="en-US" sz="900"/>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标题 2"/>
          <p:cNvSpPr>
            <a:spLocks noGrp="1"/>
          </p:cNvSpPr>
          <p:nvPr>
            <p:ph type="title"/>
          </p:nvPr>
        </p:nvSpPr>
        <p:spPr>
          <a:xfrm>
            <a:off x="1129030" y="0"/>
            <a:ext cx="7793355" cy="952500"/>
          </a:xfrm>
        </p:spPr>
        <p:txBody>
          <a:bodyPr/>
          <a:lstStyle/>
          <a:p>
            <a:pPr eaLnBrk="1" hangingPunct="1"/>
            <a:r>
              <a:rPr lang="zh-CN" altLang="en-US" sz="3600" b="1" smtClean="0">
                <a:solidFill>
                  <a:srgbClr val="006B3A"/>
                </a:solidFill>
              </a:rPr>
              <a:t>绿道质控</a:t>
            </a:r>
            <a:endParaRPr lang="zh-CN" altLang="en-US" sz="3600" b="1" smtClean="0">
              <a:solidFill>
                <a:srgbClr val="006B3A"/>
              </a:solidFill>
            </a:endParaRPr>
          </a:p>
        </p:txBody>
      </p:sp>
      <p:sp>
        <p:nvSpPr>
          <p:cNvPr id="30722" name="内容占位符 3"/>
          <p:cNvSpPr>
            <a:spLocks noGrp="1"/>
          </p:cNvSpPr>
          <p:nvPr>
            <p:ph sz="half" idx="1"/>
          </p:nvPr>
        </p:nvSpPr>
        <p:spPr>
          <a:xfrm>
            <a:off x="468630" y="1571625"/>
            <a:ext cx="2569845" cy="2154555"/>
          </a:xfrm>
        </p:spPr>
        <p:txBody>
          <a:bodyPr/>
          <a:lstStyle/>
          <a:p>
            <a:pPr marL="445135" indent="-445135" algn="just" eaLnBrk="1" hangingPunct="1">
              <a:lnSpc>
                <a:spcPct val="130000"/>
              </a:lnSpc>
              <a:buNone/>
            </a:pPr>
            <a:r>
              <a:rPr lang="zh-CN" altLang="en-US" sz="2000" b="1" dirty="0" smtClean="0">
                <a:solidFill>
                  <a:srgbClr val="FF0000"/>
                </a:solidFill>
                <a:latin typeface="微软雅黑" panose="020B0503020204020204" pitchFamily="34" charset="-122"/>
                <a:ea typeface="微软雅黑" panose="020B0503020204020204" pitchFamily="34" charset="-122"/>
              </a:rPr>
              <a:t>每周三</a:t>
            </a:r>
            <a:r>
              <a:rPr lang="en-US" altLang="zh-CN" sz="2000" b="1" dirty="0" smtClean="0">
                <a:solidFill>
                  <a:srgbClr val="FF0000"/>
                </a:solidFill>
                <a:latin typeface="微软雅黑" panose="020B0503020204020204" pitchFamily="34" charset="-122"/>
                <a:ea typeface="微软雅黑" panose="020B0503020204020204" pitchFamily="34" charset="-122"/>
              </a:rPr>
              <a:t>10</a:t>
            </a:r>
            <a:r>
              <a:rPr lang="zh-CN" altLang="en-US" sz="2000" b="1" dirty="0" smtClean="0">
                <a:solidFill>
                  <a:srgbClr val="FF0000"/>
                </a:solidFill>
                <a:latin typeface="微软雅黑" panose="020B0503020204020204" pitchFamily="34" charset="-122"/>
                <a:ea typeface="微软雅黑" panose="020B0503020204020204" pitchFamily="34" charset="-122"/>
              </a:rPr>
              <a:t>点</a:t>
            </a:r>
            <a:r>
              <a:rPr lang="zh-CN" altLang="en-US" sz="2000" b="1" dirty="0" smtClean="0">
                <a:solidFill>
                  <a:schemeClr val="tx1"/>
                </a:solidFill>
                <a:latin typeface="微软雅黑" panose="020B0503020204020204" pitchFamily="34" charset="-122"/>
                <a:ea typeface="微软雅黑" panose="020B0503020204020204" pitchFamily="34" charset="-122"/>
              </a:rPr>
              <a:t>质控会 </a:t>
            </a:r>
            <a:endParaRPr lang="en-US" altLang="zh-CN" sz="2000" b="1" dirty="0" smtClean="0">
              <a:solidFill>
                <a:schemeClr val="tx1"/>
              </a:solidFill>
              <a:latin typeface="微软雅黑" panose="020B0503020204020204" pitchFamily="34" charset="-122"/>
              <a:ea typeface="微软雅黑" panose="020B0503020204020204" pitchFamily="34" charset="-122"/>
            </a:endParaRPr>
          </a:p>
          <a:p>
            <a:pPr marL="445135" indent="-445135" algn="just" eaLnBrk="1" hangingPunct="1">
              <a:lnSpc>
                <a:spcPct val="130000"/>
              </a:lnSpc>
              <a:buNone/>
            </a:pPr>
            <a:r>
              <a:rPr lang="zh-CN" altLang="en-US" sz="2000" b="1" dirty="0" smtClean="0">
                <a:solidFill>
                  <a:schemeClr val="tx1"/>
                </a:solidFill>
                <a:latin typeface="微软雅黑" panose="020B0503020204020204" pitchFamily="34" charset="-122"/>
                <a:ea typeface="微软雅黑" panose="020B0503020204020204" pitchFamily="34" charset="-122"/>
              </a:rPr>
              <a:t>对上周绿道的病例  </a:t>
            </a:r>
            <a:endParaRPr lang="en-US" altLang="zh-CN" sz="2000" b="1" dirty="0" smtClean="0">
              <a:solidFill>
                <a:schemeClr val="tx1"/>
              </a:solidFill>
              <a:latin typeface="微软雅黑" panose="020B0503020204020204" pitchFamily="34" charset="-122"/>
              <a:ea typeface="微软雅黑" panose="020B0503020204020204" pitchFamily="34" charset="-122"/>
            </a:endParaRPr>
          </a:p>
          <a:p>
            <a:pPr marL="445135" indent="-445135" algn="just" eaLnBrk="1" hangingPunct="1">
              <a:lnSpc>
                <a:spcPct val="130000"/>
              </a:lnSpc>
              <a:buNone/>
            </a:pPr>
            <a:r>
              <a:rPr lang="zh-CN" altLang="en-US" sz="2000" b="1" dirty="0" smtClean="0">
                <a:solidFill>
                  <a:schemeClr val="tx1"/>
                </a:solidFill>
                <a:latin typeface="微软雅黑" panose="020B0503020204020204" pitchFamily="34" charset="-122"/>
                <a:ea typeface="微软雅黑" panose="020B0503020204020204" pitchFamily="34" charset="-122"/>
              </a:rPr>
              <a:t>分析总结 </a:t>
            </a:r>
            <a:endParaRPr lang="zh-CN" altLang="en-US" sz="2000" b="1" dirty="0" smtClean="0">
              <a:solidFill>
                <a:schemeClr val="tx1"/>
              </a:solidFill>
              <a:latin typeface="微软雅黑" panose="020B0503020204020204" pitchFamily="34" charset="-122"/>
              <a:ea typeface="微软雅黑" panose="020B0503020204020204" pitchFamily="34" charset="-122"/>
            </a:endParaRPr>
          </a:p>
          <a:p>
            <a:pPr marL="445135" indent="-445135" algn="just" eaLnBrk="1" hangingPunct="1">
              <a:buNone/>
            </a:pPr>
            <a:endParaRPr lang="zh-CN" altLang="en-US" sz="2000" b="1" dirty="0" smtClean="0">
              <a:solidFill>
                <a:schemeClr val="tx1"/>
              </a:solidFill>
              <a:latin typeface="微软雅黑" panose="020B0503020204020204" pitchFamily="34" charset="-122"/>
              <a:ea typeface="微软雅黑" panose="020B0503020204020204" pitchFamily="34" charset="-122"/>
            </a:endParaRPr>
          </a:p>
        </p:txBody>
      </p:sp>
      <p:pic>
        <p:nvPicPr>
          <p:cNvPr id="30723" name="图片 2"/>
          <p:cNvPicPr>
            <a:picLocks noChangeAspect="1"/>
          </p:cNvPicPr>
          <p:nvPr/>
        </p:nvPicPr>
        <p:blipFill>
          <a:blip r:embed="rId1"/>
          <a:srcRect/>
          <a:stretch>
            <a:fillRect/>
          </a:stretch>
        </p:blipFill>
        <p:spPr bwMode="auto">
          <a:xfrm>
            <a:off x="2853997" y="1075997"/>
            <a:ext cx="5789625" cy="4143404"/>
          </a:xfrm>
          <a:prstGeom prst="rect">
            <a:avLst/>
          </a:prstGeom>
          <a:noFill/>
          <a:ln w="19050">
            <a:solidFill>
              <a:schemeClr val="tx1"/>
            </a:solidFill>
            <a:miter lim="800000"/>
            <a:headEnd/>
            <a:tailEnd/>
          </a:ln>
        </p:spPr>
      </p:pic>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a:picLocks noChangeAspect="1"/>
          </p:cNvPicPr>
          <p:nvPr/>
        </p:nvPicPr>
        <p:blipFill>
          <a:blip r:embed="rId1"/>
          <a:stretch>
            <a:fillRect/>
          </a:stretch>
        </p:blipFill>
        <p:spPr>
          <a:xfrm>
            <a:off x="4866640" y="80645"/>
            <a:ext cx="2996565" cy="5553710"/>
          </a:xfrm>
          <a:prstGeom prst="rect">
            <a:avLst/>
          </a:prstGeom>
        </p:spPr>
      </p:pic>
      <p:pic>
        <p:nvPicPr>
          <p:cNvPr id="8" name="图片 7"/>
          <p:cNvPicPr>
            <a:picLocks noChangeAspect="1"/>
          </p:cNvPicPr>
          <p:nvPr/>
        </p:nvPicPr>
        <p:blipFill>
          <a:blip r:embed="rId2"/>
          <a:stretch>
            <a:fillRect/>
          </a:stretch>
        </p:blipFill>
        <p:spPr>
          <a:xfrm>
            <a:off x="1010920" y="1291590"/>
            <a:ext cx="2640965" cy="2536825"/>
          </a:xfrm>
          <a:prstGeom prst="rect">
            <a:avLst/>
          </a:prstGeom>
        </p:spPr>
      </p:pic>
      <p:sp>
        <p:nvSpPr>
          <p:cNvPr id="9" name="标题 8"/>
          <p:cNvSpPr>
            <a:spLocks noGrp="1"/>
          </p:cNvSpPr>
          <p:nvPr>
            <p:ph type="title"/>
          </p:nvPr>
        </p:nvSpPr>
        <p:spPr>
          <a:xfrm>
            <a:off x="212408" y="3917633"/>
            <a:ext cx="3827462" cy="952500"/>
          </a:xfrm>
        </p:spPr>
        <p:txBody>
          <a:bodyPr/>
          <a:p>
            <a:pPr>
              <a:defRPr/>
            </a:pPr>
            <a:r>
              <a:rPr lang="zh-CN" altLang="en-US" sz="2800" b="1" dirty="0">
                <a:latin typeface="+mj-ea"/>
              </a:rPr>
              <a:t>卒中急救地图</a:t>
            </a:r>
            <a:endParaRPr lang="zh-CN" altLang="en-US" sz="2800" b="1" dirty="0">
              <a:latin typeface="+mj-ea"/>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标题 1"/>
          <p:cNvSpPr>
            <a:spLocks noGrp="1"/>
          </p:cNvSpPr>
          <p:nvPr>
            <p:ph type="title"/>
          </p:nvPr>
        </p:nvSpPr>
        <p:spPr>
          <a:xfrm>
            <a:off x="63500" y="1778000"/>
            <a:ext cx="2674938" cy="952500"/>
          </a:xfrm>
        </p:spPr>
        <p:txBody>
          <a:bodyPr/>
          <a:lstStyle/>
          <a:p>
            <a:pPr eaLnBrk="1" hangingPunct="1">
              <a:defRPr/>
            </a:pPr>
            <a:r>
              <a:rPr lang="zh-CN" altLang="en-US" sz="2800" b="1" dirty="0">
                <a:latin typeface="+mj-ea"/>
              </a:rPr>
              <a:t>质控会议 </a:t>
            </a:r>
            <a:endParaRPr lang="zh-CN" altLang="en-US" sz="2800" b="1" dirty="0">
              <a:latin typeface="+mj-ea"/>
            </a:endParaRPr>
          </a:p>
        </p:txBody>
      </p:sp>
      <p:grpSp>
        <p:nvGrpSpPr>
          <p:cNvPr id="31746" name="组合 13"/>
          <p:cNvGrpSpPr/>
          <p:nvPr/>
        </p:nvGrpSpPr>
        <p:grpSpPr bwMode="auto">
          <a:xfrm>
            <a:off x="2771775" y="841375"/>
            <a:ext cx="5872191" cy="4587893"/>
            <a:chOff x="789477" y="1232697"/>
            <a:chExt cx="5650013" cy="4253703"/>
          </a:xfrm>
        </p:grpSpPr>
        <p:pic>
          <p:nvPicPr>
            <p:cNvPr id="31748" name="图片 5" descr="一群人在房间里交谈&#10;&#10;描述已自动生成"/>
            <p:cNvPicPr>
              <a:picLocks noChangeAspect="1"/>
            </p:cNvPicPr>
            <p:nvPr/>
          </p:nvPicPr>
          <p:blipFill>
            <a:blip r:embed="rId1"/>
            <a:srcRect/>
            <a:stretch>
              <a:fillRect/>
            </a:stretch>
          </p:blipFill>
          <p:spPr bwMode="auto">
            <a:xfrm>
              <a:off x="789477" y="3380166"/>
              <a:ext cx="2808312" cy="2106234"/>
            </a:xfrm>
            <a:prstGeom prst="rect">
              <a:avLst/>
            </a:prstGeom>
            <a:noFill/>
            <a:ln w="9525">
              <a:noFill/>
              <a:miter lim="800000"/>
              <a:headEnd/>
              <a:tailEnd/>
            </a:ln>
          </p:spPr>
        </p:pic>
        <p:pic>
          <p:nvPicPr>
            <p:cNvPr id="31749" name="图片 7" descr="会议室里的人们&#10;&#10;描述已自动生成"/>
            <p:cNvPicPr>
              <a:picLocks noChangeAspect="1"/>
            </p:cNvPicPr>
            <p:nvPr/>
          </p:nvPicPr>
          <p:blipFill>
            <a:blip r:embed="rId2"/>
            <a:srcRect/>
            <a:stretch>
              <a:fillRect/>
            </a:stretch>
          </p:blipFill>
          <p:spPr bwMode="auto">
            <a:xfrm>
              <a:off x="3631179" y="1253567"/>
              <a:ext cx="2808311" cy="2106233"/>
            </a:xfrm>
            <a:prstGeom prst="rect">
              <a:avLst/>
            </a:prstGeom>
            <a:noFill/>
            <a:ln w="9525">
              <a:noFill/>
              <a:miter lim="800000"/>
              <a:headEnd/>
              <a:tailEnd/>
            </a:ln>
          </p:spPr>
        </p:pic>
        <p:pic>
          <p:nvPicPr>
            <p:cNvPr id="31750" name="图片 9" descr="大厅里的人们&#10;&#10;描述已自动生成"/>
            <p:cNvPicPr>
              <a:picLocks noChangeAspect="1"/>
            </p:cNvPicPr>
            <p:nvPr/>
          </p:nvPicPr>
          <p:blipFill>
            <a:blip r:embed="rId3" cstate="print"/>
            <a:srcRect/>
            <a:stretch>
              <a:fillRect/>
            </a:stretch>
          </p:blipFill>
          <p:spPr bwMode="auto">
            <a:xfrm>
              <a:off x="789477" y="1232697"/>
              <a:ext cx="2808312" cy="2106234"/>
            </a:xfrm>
            <a:prstGeom prst="rect">
              <a:avLst/>
            </a:prstGeom>
            <a:noFill/>
            <a:ln w="9525">
              <a:noFill/>
              <a:miter lim="800000"/>
              <a:headEnd/>
              <a:tailEnd/>
            </a:ln>
          </p:spPr>
        </p:pic>
      </p:grpSp>
      <p:pic>
        <p:nvPicPr>
          <p:cNvPr id="31747" name="图片 11" descr="人们站在房间里&#10;&#10;描述已自动生成"/>
          <p:cNvPicPr>
            <a:picLocks noChangeAspect="1"/>
          </p:cNvPicPr>
          <p:nvPr/>
        </p:nvPicPr>
        <p:blipFill>
          <a:blip r:embed="rId4" cstate="print"/>
          <a:srcRect/>
          <a:stretch>
            <a:fillRect/>
          </a:stretch>
        </p:blipFill>
        <p:spPr bwMode="auto">
          <a:xfrm>
            <a:off x="5715008" y="3214690"/>
            <a:ext cx="2928958" cy="2197133"/>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288" y="1164273"/>
            <a:ext cx="3827462" cy="952500"/>
          </a:xfrm>
        </p:spPr>
        <p:txBody>
          <a:bodyPr/>
          <a:lstStyle/>
          <a:p>
            <a:pPr>
              <a:defRPr/>
            </a:pPr>
            <a:r>
              <a:rPr lang="zh-CN" altLang="en-US" sz="2800" b="1" dirty="0">
                <a:latin typeface="+mj-ea"/>
              </a:rPr>
              <a:t>质控会议</a:t>
            </a:r>
            <a:endParaRPr lang="zh-CN" altLang="en-US" sz="2800" b="1" dirty="0">
              <a:latin typeface="+mj-ea"/>
            </a:endParaRPr>
          </a:p>
        </p:txBody>
      </p:sp>
      <p:grpSp>
        <p:nvGrpSpPr>
          <p:cNvPr id="32770" name="组合 11"/>
          <p:cNvGrpSpPr/>
          <p:nvPr/>
        </p:nvGrpSpPr>
        <p:grpSpPr bwMode="auto">
          <a:xfrm>
            <a:off x="900113" y="819150"/>
            <a:ext cx="7416800" cy="3741738"/>
            <a:chOff x="899592" y="819744"/>
            <a:chExt cx="7416824" cy="3741371"/>
          </a:xfrm>
        </p:grpSpPr>
        <p:pic>
          <p:nvPicPr>
            <p:cNvPr id="6" name="内容占位符 6"/>
            <p:cNvPicPr>
              <a:picLocks noChangeAspect="1"/>
            </p:cNvPicPr>
            <p:nvPr/>
          </p:nvPicPr>
          <p:blipFill>
            <a:blip r:embed="rId1"/>
            <a:srcRect/>
            <a:stretch>
              <a:fillRect/>
            </a:stretch>
          </p:blipFill>
          <p:spPr bwMode="auto">
            <a:xfrm>
              <a:off x="4532158" y="819744"/>
              <a:ext cx="3784258" cy="2333328"/>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图片 7" descr="会议室里的人们&#10;&#10;描述已自动生成"/>
            <p:cNvPicPr>
              <a:picLocks noChangeAspect="1"/>
            </p:cNvPicPr>
            <p:nvPr/>
          </p:nvPicPr>
          <p:blipFill>
            <a:blip r:embed="rId2" cstate="print"/>
            <a:stretch>
              <a:fillRect/>
            </a:stretch>
          </p:blipFill>
          <p:spPr>
            <a:xfrm>
              <a:off x="899592" y="2281436"/>
              <a:ext cx="3569903" cy="2279679"/>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pic>
        <p:nvPicPr>
          <p:cNvPr id="10" name="内容占位符 2"/>
          <p:cNvPicPr>
            <a:picLocks noChangeAspect="1"/>
          </p:cNvPicPr>
          <p:nvPr/>
        </p:nvPicPr>
        <p:blipFill rotWithShape="1">
          <a:blip r:embed="rId3"/>
          <a:srcRect l="1" r="9449"/>
          <a:stretch>
            <a:fillRect/>
          </a:stretch>
        </p:blipFill>
        <p:spPr bwMode="auto">
          <a:xfrm>
            <a:off x="4544181" y="3153072"/>
            <a:ext cx="3772236" cy="2333328"/>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内容占位符 3"/>
          <p:cNvPicPr>
            <a:picLocks noGrp="1" noChangeAspect="1" noChangeArrowheads="1"/>
          </p:cNvPicPr>
          <p:nvPr>
            <p:ph sz="quarter" idx="4294967295"/>
          </p:nvPr>
        </p:nvPicPr>
        <p:blipFill>
          <a:blip r:embed="rId1"/>
          <a:srcRect/>
          <a:stretch>
            <a:fillRect/>
          </a:stretch>
        </p:blipFill>
        <p:spPr>
          <a:xfrm>
            <a:off x="158750" y="885825"/>
            <a:ext cx="8142288" cy="4437063"/>
          </a:xfrm>
        </p:spPr>
      </p:pic>
      <p:cxnSp>
        <p:nvCxnSpPr>
          <p:cNvPr id="62495" name="直接箭头连接符 48"/>
          <p:cNvCxnSpPr>
            <a:cxnSpLocks noChangeShapeType="1"/>
          </p:cNvCxnSpPr>
          <p:nvPr/>
        </p:nvCxnSpPr>
        <p:spPr bwMode="auto">
          <a:xfrm>
            <a:off x="452438" y="3097213"/>
            <a:ext cx="7415212" cy="0"/>
          </a:xfrm>
          <a:prstGeom prst="straightConnector1">
            <a:avLst/>
          </a:prstGeom>
          <a:noFill/>
          <a:ln w="38100">
            <a:solidFill>
              <a:schemeClr val="tx1"/>
            </a:solidFill>
            <a:round/>
            <a:tailEnd type="arrow" w="med" len="med"/>
          </a:ln>
          <a:effectLst>
            <a:outerShdw dist="23000" dir="5400000" rotWithShape="0">
              <a:srgbClr val="808080">
                <a:alpha val="34998"/>
              </a:srgbClr>
            </a:outerShdw>
          </a:effectLst>
        </p:spPr>
      </p:cxnSp>
      <p:grpSp>
        <p:nvGrpSpPr>
          <p:cNvPr id="33795" name="组合 67"/>
          <p:cNvGrpSpPr/>
          <p:nvPr/>
        </p:nvGrpSpPr>
        <p:grpSpPr bwMode="auto">
          <a:xfrm>
            <a:off x="125413" y="584200"/>
            <a:ext cx="2868612" cy="2468563"/>
            <a:chOff x="124620" y="584200"/>
            <a:chExt cx="2869405" cy="2468585"/>
          </a:xfrm>
        </p:grpSpPr>
        <p:cxnSp>
          <p:nvCxnSpPr>
            <p:cNvPr id="10" name="直接箭头连接符 9"/>
            <p:cNvCxnSpPr/>
            <p:nvPr/>
          </p:nvCxnSpPr>
          <p:spPr>
            <a:xfrm>
              <a:off x="1515654" y="1028704"/>
              <a:ext cx="830492" cy="2024081"/>
            </a:xfrm>
            <a:prstGeom prst="straightConnector1">
              <a:avLst/>
            </a:prstGeom>
            <a:ln>
              <a:tailEnd type="arrow" w="med" len="med"/>
            </a:ln>
          </p:spPr>
          <p:style>
            <a:lnRef idx="1">
              <a:schemeClr val="dk1"/>
            </a:lnRef>
            <a:fillRef idx="0">
              <a:schemeClr val="dk1"/>
            </a:fillRef>
            <a:effectRef idx="0">
              <a:schemeClr val="dk1"/>
            </a:effectRef>
            <a:fontRef idx="minor">
              <a:schemeClr val="tx1"/>
            </a:fontRef>
          </p:style>
        </p:cxnSp>
        <p:sp>
          <p:nvSpPr>
            <p:cNvPr id="19" name="矩形 18"/>
            <p:cNvSpPr>
              <a:spLocks noChangeArrowheads="1"/>
            </p:cNvSpPr>
            <p:nvPr/>
          </p:nvSpPr>
          <p:spPr bwMode="auto">
            <a:xfrm>
              <a:off x="124620" y="1476383"/>
              <a:ext cx="1097265" cy="417517"/>
            </a:xfrm>
            <a:prstGeom prst="rect">
              <a:avLst/>
            </a:prstGeom>
            <a:gradFill rotWithShape="1">
              <a:gsLst>
                <a:gs pos="0">
                  <a:srgbClr val="DAFDA7"/>
                </a:gs>
                <a:gs pos="35001">
                  <a:srgbClr val="E4FDC2"/>
                </a:gs>
                <a:gs pos="100000">
                  <a:srgbClr val="F5FFE6"/>
                </a:gs>
              </a:gsLst>
              <a:lin ang="16200000" scaled="1"/>
            </a:gradFill>
            <a:ln w="28575">
              <a:solidFill>
                <a:schemeClr val="tx1"/>
              </a:solidFill>
              <a:prstDash val="sysDot"/>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200" b="1" dirty="0">
                  <a:solidFill>
                    <a:srgbClr val="000000"/>
                  </a:solidFill>
                  <a:ea typeface="黑体" panose="02010609060101010101" charset="-122"/>
                </a:rPr>
                <a:t>分诊不明确</a:t>
              </a:r>
              <a:endParaRPr lang="zh-CN" altLang="en-US" sz="1200" b="1" dirty="0">
                <a:solidFill>
                  <a:srgbClr val="000000"/>
                </a:solidFill>
                <a:ea typeface="黑体" panose="02010609060101010101" charset="-122"/>
              </a:endParaRPr>
            </a:p>
          </p:txBody>
        </p:sp>
        <p:sp>
          <p:nvSpPr>
            <p:cNvPr id="21" name="矩形 20"/>
            <p:cNvSpPr>
              <a:spLocks noChangeArrowheads="1"/>
            </p:cNvSpPr>
            <p:nvPr/>
          </p:nvSpPr>
          <p:spPr bwMode="auto">
            <a:xfrm>
              <a:off x="2066669" y="1395420"/>
              <a:ext cx="927356" cy="365128"/>
            </a:xfrm>
            <a:prstGeom prst="rect">
              <a:avLst/>
            </a:prstGeom>
            <a:gradFill rotWithShape="1">
              <a:gsLst>
                <a:gs pos="0">
                  <a:srgbClr val="DAFDA7"/>
                </a:gs>
                <a:gs pos="35001">
                  <a:srgbClr val="E4FDC2"/>
                </a:gs>
                <a:gs pos="100000">
                  <a:srgbClr val="F5FFE6"/>
                </a:gs>
              </a:gsLst>
              <a:lin ang="16200000" scaled="1"/>
            </a:gradFill>
            <a:ln w="28575">
              <a:solidFill>
                <a:schemeClr val="tx1"/>
              </a:solidFill>
              <a:prstDash val="sysDot"/>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200" b="1" dirty="0">
                  <a:solidFill>
                    <a:srgbClr val="000000"/>
                  </a:solidFill>
                  <a:latin typeface="华文中宋" panose="02010600040101010101" pitchFamily="2" charset="-122"/>
                  <a:ea typeface="华文中宋" panose="02010600040101010101" pitchFamily="2" charset="-122"/>
                </a:rPr>
                <a:t>挂号、缴费延时</a:t>
              </a:r>
              <a:endParaRPr lang="zh-CN" altLang="en-US" sz="1200" b="1" dirty="0">
                <a:solidFill>
                  <a:srgbClr val="000000"/>
                </a:solidFill>
                <a:latin typeface="华文中宋" panose="02010600040101010101" pitchFamily="2" charset="-122"/>
                <a:ea typeface="华文中宋" panose="02010600040101010101" pitchFamily="2" charset="-122"/>
              </a:endParaRPr>
            </a:p>
          </p:txBody>
        </p:sp>
        <p:sp>
          <p:nvSpPr>
            <p:cNvPr id="28" name="矩形 27"/>
            <p:cNvSpPr>
              <a:spLocks noChangeArrowheads="1"/>
            </p:cNvSpPr>
            <p:nvPr/>
          </p:nvSpPr>
          <p:spPr bwMode="auto">
            <a:xfrm>
              <a:off x="597826" y="2227278"/>
              <a:ext cx="1006753" cy="431804"/>
            </a:xfrm>
            <a:prstGeom prst="rect">
              <a:avLst/>
            </a:prstGeom>
            <a:gradFill rotWithShape="1">
              <a:gsLst>
                <a:gs pos="0">
                  <a:srgbClr val="DAFDA7"/>
                </a:gs>
                <a:gs pos="35001">
                  <a:srgbClr val="E4FDC2"/>
                </a:gs>
                <a:gs pos="100000">
                  <a:srgbClr val="F5FFE6"/>
                </a:gs>
              </a:gsLst>
              <a:lin ang="16200000" scaled="1"/>
            </a:gradFill>
            <a:ln w="28575">
              <a:solidFill>
                <a:schemeClr val="tx1"/>
              </a:solidFill>
              <a:prstDash val="sysDot"/>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200" b="1">
                  <a:solidFill>
                    <a:srgbClr val="000000"/>
                  </a:solidFill>
                  <a:ea typeface="黑体" panose="02010609060101010101" charset="-122"/>
                </a:rPr>
                <a:t>三无人员</a:t>
              </a:r>
              <a:endParaRPr lang="zh-CN" altLang="en-US" sz="1200" b="1">
                <a:solidFill>
                  <a:srgbClr val="000000"/>
                </a:solidFill>
                <a:ea typeface="黑体" panose="02010609060101010101" charset="-122"/>
              </a:endParaRPr>
            </a:p>
          </p:txBody>
        </p:sp>
        <p:sp>
          <p:nvSpPr>
            <p:cNvPr id="29" name="矩形 28"/>
            <p:cNvSpPr>
              <a:spLocks noChangeArrowheads="1"/>
            </p:cNvSpPr>
            <p:nvPr/>
          </p:nvSpPr>
          <p:spPr bwMode="auto">
            <a:xfrm>
              <a:off x="747092" y="584200"/>
              <a:ext cx="1211597" cy="438154"/>
            </a:xfrm>
            <a:prstGeom prst="rect">
              <a:avLst/>
            </a:prstGeom>
            <a:gradFill rotWithShape="1">
              <a:gsLst>
                <a:gs pos="0">
                  <a:srgbClr val="9EEAFF"/>
                </a:gs>
                <a:gs pos="35001">
                  <a:srgbClr val="BBEFFF"/>
                </a:gs>
                <a:gs pos="100000">
                  <a:srgbClr val="E4F9FF"/>
                </a:gs>
              </a:gsLst>
              <a:lin ang="16200000" scaled="1"/>
            </a:gradFill>
            <a:ln w="9525">
              <a:solidFill>
                <a:srgbClr val="46AAC5"/>
              </a:solidFill>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400" b="1" dirty="0">
                  <a:solidFill>
                    <a:srgbClr val="000000"/>
                  </a:solidFill>
                  <a:latin typeface="华文中宋" panose="02010600040101010101" pitchFamily="2" charset="-122"/>
                  <a:ea typeface="华文中宋" panose="02010600040101010101" pitchFamily="2" charset="-122"/>
                  <a:cs typeface="微软雅黑" panose="020B0503020204020204" pitchFamily="34" charset="-122"/>
                </a:rPr>
                <a:t>急诊挂号</a:t>
              </a:r>
              <a:endParaRPr lang="en-US" altLang="zh-CN" sz="1400" b="1" dirty="0">
                <a:solidFill>
                  <a:srgbClr val="000000"/>
                </a:solidFill>
                <a:latin typeface="华文中宋" panose="02010600040101010101" pitchFamily="2" charset="-122"/>
                <a:ea typeface="华文中宋" panose="02010600040101010101" pitchFamily="2" charset="-122"/>
                <a:cs typeface="微软雅黑" panose="020B0503020204020204" pitchFamily="34" charset="-122"/>
              </a:endParaRPr>
            </a:p>
            <a:p>
              <a:pPr algn="ctr">
                <a:buFont typeface="Arial" panose="020B0604020202020204" pitchFamily="34" charset="0"/>
                <a:buNone/>
                <a:defRPr/>
              </a:pPr>
              <a:r>
                <a:rPr lang="zh-CN" altLang="en-US" sz="1400" b="1" dirty="0">
                  <a:solidFill>
                    <a:srgbClr val="000000"/>
                  </a:solidFill>
                  <a:latin typeface="华文中宋" panose="02010600040101010101" pitchFamily="2" charset="-122"/>
                  <a:ea typeface="华文中宋" panose="02010600040101010101" pitchFamily="2" charset="-122"/>
                  <a:cs typeface="微软雅黑" panose="020B0503020204020204" pitchFamily="34" charset="-122"/>
                </a:rPr>
                <a:t>缴费</a:t>
              </a:r>
              <a:endParaRPr lang="zh-CN" altLang="en-US" sz="1400" b="1" dirty="0">
                <a:solidFill>
                  <a:srgbClr val="000000"/>
                </a:solidFill>
                <a:latin typeface="华文中宋" panose="02010600040101010101" pitchFamily="2" charset="-122"/>
                <a:ea typeface="华文中宋" panose="02010600040101010101" pitchFamily="2" charset="-122"/>
                <a:cs typeface="微软雅黑" panose="020B0503020204020204" pitchFamily="34" charset="-122"/>
              </a:endParaRPr>
            </a:p>
          </p:txBody>
        </p:sp>
        <p:cxnSp>
          <p:nvCxnSpPr>
            <p:cNvPr id="51" name="直接箭头连接符 50"/>
            <p:cNvCxnSpPr>
              <a:cxnSpLocks noChangeShapeType="1"/>
            </p:cNvCxnSpPr>
            <p:nvPr/>
          </p:nvCxnSpPr>
          <p:spPr bwMode="auto">
            <a:xfrm>
              <a:off x="1331454" y="1735148"/>
              <a:ext cx="401748" cy="0"/>
            </a:xfrm>
            <a:prstGeom prst="straightConnector1">
              <a:avLst/>
            </a:prstGeom>
            <a:noFill/>
            <a:ln w="25400">
              <a:solidFill>
                <a:schemeClr val="tx1"/>
              </a:solidFill>
              <a:round/>
              <a:tailEnd type="arrow" w="med" len="med"/>
            </a:ln>
            <a:effectLst>
              <a:outerShdw blurRad="63500" dist="20000" dir="5400000" rotWithShape="0">
                <a:srgbClr val="000000">
                  <a:alpha val="37999"/>
                </a:srgbClr>
              </a:outerShdw>
            </a:effectLst>
          </p:spPr>
        </p:cxnSp>
        <p:cxnSp>
          <p:nvCxnSpPr>
            <p:cNvPr id="52" name="直接箭头连接符 51"/>
            <p:cNvCxnSpPr>
              <a:cxnSpLocks noChangeShapeType="1"/>
            </p:cNvCxnSpPr>
            <p:nvPr/>
          </p:nvCxnSpPr>
          <p:spPr bwMode="auto">
            <a:xfrm flipV="1">
              <a:off x="1636338" y="2478105"/>
              <a:ext cx="493848" cy="3175"/>
            </a:xfrm>
            <a:prstGeom prst="straightConnector1">
              <a:avLst/>
            </a:prstGeom>
            <a:noFill/>
            <a:ln w="25400">
              <a:solidFill>
                <a:schemeClr val="tx1"/>
              </a:solidFill>
              <a:round/>
              <a:tailEnd type="arrow" w="med" len="med"/>
            </a:ln>
            <a:effectLst>
              <a:outerShdw blurRad="63500" dist="20000" dir="5400000" rotWithShape="0">
                <a:srgbClr val="000000">
                  <a:alpha val="37999"/>
                </a:srgbClr>
              </a:outerShdw>
            </a:effectLst>
          </p:spPr>
        </p:cxnSp>
        <p:cxnSp>
          <p:nvCxnSpPr>
            <p:cNvPr id="54" name="直接箭头连接符 53"/>
            <p:cNvCxnSpPr>
              <a:cxnSpLocks noChangeShapeType="1"/>
            </p:cNvCxnSpPr>
            <p:nvPr/>
          </p:nvCxnSpPr>
          <p:spPr bwMode="auto">
            <a:xfrm flipH="1" flipV="1">
              <a:off x="1726850" y="1587509"/>
              <a:ext cx="312824" cy="4763"/>
            </a:xfrm>
            <a:prstGeom prst="straightConnector1">
              <a:avLst/>
            </a:prstGeom>
            <a:noFill/>
            <a:ln w="25400">
              <a:solidFill>
                <a:schemeClr val="tx1"/>
              </a:solidFill>
              <a:round/>
              <a:tailEnd type="arrow" w="med" len="med"/>
            </a:ln>
            <a:effectLst>
              <a:outerShdw blurRad="63500" dist="20000" dir="5400000" rotWithShape="0">
                <a:srgbClr val="000000">
                  <a:alpha val="37999"/>
                </a:srgbClr>
              </a:outerShdw>
            </a:effectLst>
          </p:spPr>
        </p:cxnSp>
      </p:grpSp>
      <p:grpSp>
        <p:nvGrpSpPr>
          <p:cNvPr id="33796" name="组合 69"/>
          <p:cNvGrpSpPr/>
          <p:nvPr/>
        </p:nvGrpSpPr>
        <p:grpSpPr bwMode="auto">
          <a:xfrm>
            <a:off x="2744788" y="584200"/>
            <a:ext cx="4614862" cy="2511425"/>
            <a:chOff x="2744787" y="584200"/>
            <a:chExt cx="4614863" cy="2511227"/>
          </a:xfrm>
        </p:grpSpPr>
        <p:cxnSp>
          <p:nvCxnSpPr>
            <p:cNvPr id="11" name="直接箭头连接符 10"/>
            <p:cNvCxnSpPr/>
            <p:nvPr/>
          </p:nvCxnSpPr>
          <p:spPr>
            <a:xfrm>
              <a:off x="3948112" y="1050888"/>
              <a:ext cx="965200" cy="2044539"/>
            </a:xfrm>
            <a:prstGeom prst="straightConnector1">
              <a:avLst/>
            </a:prstGeom>
            <a:ln>
              <a:tailEnd type="arrow" w="med" len="med"/>
            </a:ln>
          </p:spPr>
          <p:style>
            <a:lnRef idx="1">
              <a:schemeClr val="dk1"/>
            </a:lnRef>
            <a:fillRef idx="0">
              <a:schemeClr val="dk1"/>
            </a:fillRef>
            <a:effectRef idx="0">
              <a:schemeClr val="dk1"/>
            </a:effectRef>
            <a:fontRef idx="minor">
              <a:schemeClr val="tx1"/>
            </a:fontRef>
          </p:style>
        </p:cxnSp>
        <p:cxnSp>
          <p:nvCxnSpPr>
            <p:cNvPr id="12" name="直接箭头连接符 11"/>
            <p:cNvCxnSpPr/>
            <p:nvPr/>
          </p:nvCxnSpPr>
          <p:spPr>
            <a:xfrm>
              <a:off x="6446838" y="1036602"/>
              <a:ext cx="765175" cy="2044539"/>
            </a:xfrm>
            <a:prstGeom prst="straightConnector1">
              <a:avLst/>
            </a:prstGeom>
            <a:ln>
              <a:tailEnd type="arrow" w="med" len="med"/>
            </a:ln>
          </p:spPr>
          <p:style>
            <a:lnRef idx="1">
              <a:schemeClr val="dk1"/>
            </a:lnRef>
            <a:fillRef idx="0">
              <a:schemeClr val="dk1"/>
            </a:fillRef>
            <a:effectRef idx="0">
              <a:schemeClr val="dk1"/>
            </a:effectRef>
            <a:fontRef idx="minor">
              <a:schemeClr val="tx1"/>
            </a:fontRef>
          </p:style>
        </p:cxnSp>
        <p:sp>
          <p:nvSpPr>
            <p:cNvPr id="22" name="矩形 21"/>
            <p:cNvSpPr>
              <a:spLocks noChangeArrowheads="1"/>
            </p:cNvSpPr>
            <p:nvPr/>
          </p:nvSpPr>
          <p:spPr bwMode="auto">
            <a:xfrm>
              <a:off x="4689474" y="1322330"/>
              <a:ext cx="947738" cy="412717"/>
            </a:xfrm>
            <a:prstGeom prst="rect">
              <a:avLst/>
            </a:prstGeom>
            <a:gradFill rotWithShape="1">
              <a:gsLst>
                <a:gs pos="0">
                  <a:srgbClr val="DAFDA7"/>
                </a:gs>
                <a:gs pos="35001">
                  <a:srgbClr val="E4FDC2"/>
                </a:gs>
                <a:gs pos="100000">
                  <a:srgbClr val="F5FFE6"/>
                </a:gs>
              </a:gsLst>
              <a:lin ang="16200000" scaled="1"/>
            </a:gradFill>
            <a:ln w="28575">
              <a:solidFill>
                <a:schemeClr val="tx1"/>
              </a:solidFill>
              <a:prstDash val="sysDot"/>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200" b="1">
                  <a:solidFill>
                    <a:srgbClr val="000000"/>
                  </a:solidFill>
                  <a:latin typeface="华文中宋" panose="02010600040101010101" pitchFamily="2" charset="-122"/>
                  <a:ea typeface="华文中宋" panose="02010600040101010101" pitchFamily="2" charset="-122"/>
                </a:rPr>
                <a:t>业务不熟操作慢</a:t>
              </a:r>
              <a:endParaRPr lang="zh-CN" altLang="en-US" sz="1200" b="1">
                <a:solidFill>
                  <a:srgbClr val="000000"/>
                </a:solidFill>
                <a:latin typeface="华文中宋" panose="02010600040101010101" pitchFamily="2" charset="-122"/>
                <a:ea typeface="华文中宋" panose="02010600040101010101" pitchFamily="2" charset="-122"/>
              </a:endParaRPr>
            </a:p>
          </p:txBody>
        </p:sp>
        <p:sp>
          <p:nvSpPr>
            <p:cNvPr id="23" name="矩形 22"/>
            <p:cNvSpPr>
              <a:spLocks noChangeArrowheads="1"/>
            </p:cNvSpPr>
            <p:nvPr/>
          </p:nvSpPr>
          <p:spPr bwMode="auto">
            <a:xfrm>
              <a:off x="2744787" y="1787430"/>
              <a:ext cx="1176337" cy="417480"/>
            </a:xfrm>
            <a:prstGeom prst="rect">
              <a:avLst/>
            </a:prstGeom>
            <a:gradFill rotWithShape="1">
              <a:gsLst>
                <a:gs pos="0">
                  <a:srgbClr val="DAFDA7"/>
                </a:gs>
                <a:gs pos="35001">
                  <a:srgbClr val="E4FDC2"/>
                </a:gs>
                <a:gs pos="100000">
                  <a:srgbClr val="F5FFE6"/>
                </a:gs>
              </a:gsLst>
              <a:lin ang="16200000" scaled="1"/>
            </a:gradFill>
            <a:ln w="28575">
              <a:solidFill>
                <a:schemeClr val="tx1"/>
              </a:solidFill>
              <a:prstDash val="sysDot"/>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200" b="1" dirty="0">
                  <a:solidFill>
                    <a:srgbClr val="000000"/>
                  </a:solidFill>
                  <a:latin typeface="华文中宋" panose="02010600040101010101" pitchFamily="2" charset="-122"/>
                  <a:ea typeface="华文中宋" panose="02010600040101010101" pitchFamily="2" charset="-122"/>
                  <a:sym typeface="+mn-ea"/>
                </a:rPr>
                <a:t>卒中护士</a:t>
              </a:r>
              <a:endParaRPr lang="zh-CN" altLang="en-US" sz="1200" b="1" dirty="0">
                <a:solidFill>
                  <a:srgbClr val="000000"/>
                </a:solidFill>
                <a:latin typeface="华文中宋" panose="02010600040101010101" pitchFamily="2" charset="-122"/>
                <a:ea typeface="华文中宋" panose="02010600040101010101" pitchFamily="2" charset="-122"/>
              </a:endParaRPr>
            </a:p>
            <a:p>
              <a:pPr algn="ctr">
                <a:buFont typeface="Arial" panose="020B0604020202020204" pitchFamily="34" charset="0"/>
                <a:buNone/>
                <a:defRPr/>
              </a:pPr>
              <a:r>
                <a:rPr lang="zh-CN" altLang="en-US" sz="1200" b="1" dirty="0">
                  <a:solidFill>
                    <a:srgbClr val="000000"/>
                  </a:solidFill>
                  <a:latin typeface="华文中宋" panose="02010600040101010101" pitchFamily="2" charset="-122"/>
                  <a:ea typeface="华文中宋" panose="02010600040101010101" pitchFamily="2" charset="-122"/>
                  <a:sym typeface="+mn-ea"/>
                </a:rPr>
                <a:t>人员不足</a:t>
              </a:r>
              <a:endParaRPr lang="zh-CN" altLang="en-US" sz="1200" b="1" dirty="0">
                <a:solidFill>
                  <a:srgbClr val="000000"/>
                </a:solidFill>
                <a:ea typeface="黑体" panose="02010609060101010101" charset="-122"/>
              </a:endParaRPr>
            </a:p>
          </p:txBody>
        </p:sp>
        <p:sp>
          <p:nvSpPr>
            <p:cNvPr id="24" name="矩形 23"/>
            <p:cNvSpPr>
              <a:spLocks noChangeArrowheads="1"/>
            </p:cNvSpPr>
            <p:nvPr/>
          </p:nvSpPr>
          <p:spPr bwMode="auto">
            <a:xfrm>
              <a:off x="5405438" y="2071571"/>
              <a:ext cx="1074737" cy="431766"/>
            </a:xfrm>
            <a:prstGeom prst="rect">
              <a:avLst/>
            </a:prstGeom>
            <a:gradFill rotWithShape="1">
              <a:gsLst>
                <a:gs pos="0">
                  <a:srgbClr val="DAFDA7"/>
                </a:gs>
                <a:gs pos="35001">
                  <a:srgbClr val="E4FDC2"/>
                </a:gs>
                <a:gs pos="100000">
                  <a:srgbClr val="F5FFE6"/>
                </a:gs>
              </a:gsLst>
              <a:lin ang="16200000" scaled="1"/>
            </a:gradFill>
            <a:ln w="28575">
              <a:solidFill>
                <a:schemeClr val="tx1"/>
              </a:solidFill>
              <a:prstDash val="sysDot"/>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200" b="1" dirty="0">
                  <a:solidFill>
                    <a:srgbClr val="000000"/>
                  </a:solidFill>
                  <a:latin typeface="华文中宋" panose="02010600040101010101" pitchFamily="2" charset="-122"/>
                  <a:ea typeface="华文中宋" panose="02010600040101010101" pitchFamily="2" charset="-122"/>
                </a:rPr>
                <a:t>疑难病例</a:t>
              </a:r>
              <a:endParaRPr lang="zh-CN" altLang="en-US" sz="1200" b="1" dirty="0">
                <a:solidFill>
                  <a:srgbClr val="000000"/>
                </a:solidFill>
                <a:latin typeface="华文中宋" panose="02010600040101010101" pitchFamily="2" charset="-122"/>
                <a:ea typeface="华文中宋" panose="02010600040101010101" pitchFamily="2" charset="-122"/>
              </a:endParaRPr>
            </a:p>
          </p:txBody>
        </p:sp>
        <p:sp>
          <p:nvSpPr>
            <p:cNvPr id="25" name="矩形 24"/>
            <p:cNvSpPr>
              <a:spLocks noChangeArrowheads="1"/>
            </p:cNvSpPr>
            <p:nvPr/>
          </p:nvSpPr>
          <p:spPr bwMode="auto">
            <a:xfrm>
              <a:off x="3114674" y="2436667"/>
              <a:ext cx="989013" cy="417479"/>
            </a:xfrm>
            <a:prstGeom prst="rect">
              <a:avLst/>
            </a:prstGeom>
            <a:gradFill rotWithShape="1">
              <a:gsLst>
                <a:gs pos="0">
                  <a:srgbClr val="DAFDA7"/>
                </a:gs>
                <a:gs pos="35001">
                  <a:srgbClr val="E4FDC2"/>
                </a:gs>
                <a:gs pos="100000">
                  <a:srgbClr val="F5FFE6"/>
                </a:gs>
              </a:gsLst>
              <a:lin ang="16200000" scaled="1"/>
            </a:gradFill>
            <a:ln w="28575">
              <a:solidFill>
                <a:schemeClr val="tx1"/>
              </a:solidFill>
              <a:prstDash val="sysDot"/>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200" b="1" dirty="0">
                  <a:solidFill>
                    <a:srgbClr val="000000"/>
                  </a:solidFill>
                  <a:latin typeface="华文中宋" panose="02010600040101010101" pitchFamily="2" charset="-122"/>
                  <a:ea typeface="华文中宋" panose="02010600040101010101" pitchFamily="2" charset="-122"/>
                </a:rPr>
                <a:t>患者堆积医生不足</a:t>
              </a:r>
              <a:endParaRPr lang="zh-CN" altLang="en-US" sz="1200" b="1" dirty="0">
                <a:solidFill>
                  <a:srgbClr val="000000"/>
                </a:solidFill>
                <a:latin typeface="华文中宋" panose="02010600040101010101" pitchFamily="2" charset="-122"/>
                <a:ea typeface="华文中宋" panose="02010600040101010101" pitchFamily="2" charset="-122"/>
              </a:endParaRPr>
            </a:p>
          </p:txBody>
        </p:sp>
        <p:sp>
          <p:nvSpPr>
            <p:cNvPr id="30" name="矩形 29"/>
            <p:cNvSpPr>
              <a:spLocks noChangeArrowheads="1"/>
            </p:cNvSpPr>
            <p:nvPr/>
          </p:nvSpPr>
          <p:spPr bwMode="auto">
            <a:xfrm>
              <a:off x="3294062" y="584200"/>
              <a:ext cx="1316037" cy="438115"/>
            </a:xfrm>
            <a:prstGeom prst="rect">
              <a:avLst/>
            </a:prstGeom>
            <a:gradFill rotWithShape="1">
              <a:gsLst>
                <a:gs pos="0">
                  <a:srgbClr val="9EEAFF"/>
                </a:gs>
                <a:gs pos="35001">
                  <a:srgbClr val="BBEFFF"/>
                </a:gs>
                <a:gs pos="100000">
                  <a:srgbClr val="E4F9FF"/>
                </a:gs>
              </a:gsLst>
              <a:lin ang="16200000" scaled="1"/>
            </a:gradFill>
            <a:ln w="9525">
              <a:solidFill>
                <a:srgbClr val="46AAC5"/>
              </a:solidFill>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600" b="1" dirty="0">
                  <a:solidFill>
                    <a:srgbClr val="000000"/>
                  </a:solidFill>
                  <a:latin typeface="华文中宋" panose="02010600040101010101" pitchFamily="2" charset="-122"/>
                  <a:ea typeface="华文中宋" panose="02010600040101010101" pitchFamily="2" charset="-122"/>
                </a:rPr>
                <a:t>卒中团队</a:t>
              </a:r>
              <a:endParaRPr lang="zh-CN" altLang="en-US" sz="1600" b="1" dirty="0">
                <a:solidFill>
                  <a:srgbClr val="000000"/>
                </a:solidFill>
                <a:latin typeface="华文中宋" panose="02010600040101010101" pitchFamily="2" charset="-122"/>
                <a:ea typeface="华文中宋" panose="02010600040101010101" pitchFamily="2" charset="-122"/>
              </a:endParaRPr>
            </a:p>
          </p:txBody>
        </p:sp>
        <p:sp>
          <p:nvSpPr>
            <p:cNvPr id="31" name="矩形 30"/>
            <p:cNvSpPr>
              <a:spLocks noChangeArrowheads="1"/>
            </p:cNvSpPr>
            <p:nvPr/>
          </p:nvSpPr>
          <p:spPr bwMode="auto">
            <a:xfrm>
              <a:off x="5994400" y="585788"/>
              <a:ext cx="1365250" cy="436528"/>
            </a:xfrm>
            <a:prstGeom prst="rect">
              <a:avLst/>
            </a:prstGeom>
            <a:gradFill rotWithShape="1">
              <a:gsLst>
                <a:gs pos="0">
                  <a:srgbClr val="9EEAFF"/>
                </a:gs>
                <a:gs pos="35001">
                  <a:srgbClr val="BBEFFF"/>
                </a:gs>
                <a:gs pos="100000">
                  <a:srgbClr val="E4F9FF"/>
                </a:gs>
              </a:gsLst>
              <a:lin ang="16200000" scaled="1"/>
            </a:gradFill>
            <a:ln w="9525">
              <a:solidFill>
                <a:srgbClr val="46AAC5"/>
              </a:solidFill>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600" b="1">
                  <a:solidFill>
                    <a:schemeClr val="dk1"/>
                  </a:solidFill>
                  <a:latin typeface="华文中宋" panose="02010600040101010101" pitchFamily="2" charset="-122"/>
                  <a:ea typeface="华文中宋" panose="02010600040101010101" pitchFamily="2" charset="-122"/>
                </a:rPr>
                <a:t>其他</a:t>
              </a:r>
              <a:endParaRPr lang="zh-CN" altLang="en-US" sz="1600" b="1">
                <a:solidFill>
                  <a:schemeClr val="dk1"/>
                </a:solidFill>
                <a:latin typeface="华文中宋" panose="02010600040101010101" pitchFamily="2" charset="-122"/>
                <a:ea typeface="华文中宋" panose="02010600040101010101" pitchFamily="2" charset="-122"/>
              </a:endParaRPr>
            </a:p>
          </p:txBody>
        </p:sp>
        <p:cxnSp>
          <p:nvCxnSpPr>
            <p:cNvPr id="53" name="直接箭头连接符 52"/>
            <p:cNvCxnSpPr>
              <a:cxnSpLocks noChangeShapeType="1"/>
            </p:cNvCxnSpPr>
            <p:nvPr/>
          </p:nvCxnSpPr>
          <p:spPr bwMode="auto">
            <a:xfrm>
              <a:off x="3952874" y="1996964"/>
              <a:ext cx="415925" cy="0"/>
            </a:xfrm>
            <a:prstGeom prst="straightConnector1">
              <a:avLst/>
            </a:prstGeom>
            <a:noFill/>
            <a:ln w="25400">
              <a:solidFill>
                <a:schemeClr val="tx1"/>
              </a:solidFill>
              <a:round/>
              <a:tailEnd type="arrow" w="med" len="med"/>
            </a:ln>
            <a:effectLst>
              <a:outerShdw blurRad="63500" dist="20000" dir="5400000" rotWithShape="0">
                <a:srgbClr val="000000">
                  <a:alpha val="37999"/>
                </a:srgbClr>
              </a:outerShdw>
            </a:effectLst>
          </p:spPr>
        </p:cxnSp>
        <p:cxnSp>
          <p:nvCxnSpPr>
            <p:cNvPr id="56" name="直接箭头连接符 55"/>
            <p:cNvCxnSpPr>
              <a:cxnSpLocks noChangeShapeType="1"/>
            </p:cNvCxnSpPr>
            <p:nvPr/>
          </p:nvCxnSpPr>
          <p:spPr bwMode="auto">
            <a:xfrm>
              <a:off x="4135437" y="2663661"/>
              <a:ext cx="615950" cy="9524"/>
            </a:xfrm>
            <a:prstGeom prst="straightConnector1">
              <a:avLst/>
            </a:prstGeom>
            <a:noFill/>
            <a:ln w="25400">
              <a:solidFill>
                <a:schemeClr val="tx1"/>
              </a:solidFill>
              <a:round/>
              <a:tailEnd type="arrow" w="med" len="med"/>
            </a:ln>
            <a:effectLst>
              <a:outerShdw blurRad="63500" dist="20000" dir="5400000" rotWithShape="0">
                <a:srgbClr val="000000">
                  <a:alpha val="37999"/>
                </a:srgbClr>
              </a:outerShdw>
            </a:effectLst>
          </p:spPr>
        </p:cxnSp>
        <p:cxnSp>
          <p:nvCxnSpPr>
            <p:cNvPr id="57" name="直接箭头连接符 56"/>
            <p:cNvCxnSpPr>
              <a:cxnSpLocks noChangeShapeType="1"/>
              <a:stCxn id="22" idx="1"/>
            </p:cNvCxnSpPr>
            <p:nvPr/>
          </p:nvCxnSpPr>
          <p:spPr bwMode="auto">
            <a:xfrm flipH="1">
              <a:off x="4229099" y="1528689"/>
              <a:ext cx="460375" cy="19048"/>
            </a:xfrm>
            <a:prstGeom prst="straightConnector1">
              <a:avLst/>
            </a:prstGeom>
            <a:noFill/>
            <a:ln w="25400">
              <a:solidFill>
                <a:schemeClr val="tx1"/>
              </a:solidFill>
              <a:round/>
              <a:tailEnd type="arrow" w="med" len="med"/>
            </a:ln>
            <a:effectLst>
              <a:outerShdw blurRad="63500" dist="20000" dir="5400000" rotWithShape="0">
                <a:srgbClr val="000000">
                  <a:alpha val="37999"/>
                </a:srgbClr>
              </a:outerShdw>
            </a:effectLst>
          </p:spPr>
        </p:cxnSp>
        <p:cxnSp>
          <p:nvCxnSpPr>
            <p:cNvPr id="58" name="直接箭头连接符 57"/>
            <p:cNvCxnSpPr>
              <a:cxnSpLocks noChangeShapeType="1"/>
              <a:stCxn id="24" idx="3"/>
            </p:cNvCxnSpPr>
            <p:nvPr/>
          </p:nvCxnSpPr>
          <p:spPr bwMode="auto">
            <a:xfrm>
              <a:off x="6480175" y="2287454"/>
              <a:ext cx="514350" cy="14286"/>
            </a:xfrm>
            <a:prstGeom prst="straightConnector1">
              <a:avLst/>
            </a:prstGeom>
            <a:noFill/>
            <a:ln w="25400">
              <a:solidFill>
                <a:schemeClr val="tx1"/>
              </a:solidFill>
              <a:round/>
              <a:tailEnd type="arrow" w="med" len="med"/>
            </a:ln>
            <a:effectLst>
              <a:outerShdw blurRad="63500" dist="20000" dir="5400000" rotWithShape="0">
                <a:srgbClr val="000000">
                  <a:alpha val="37999"/>
                </a:srgbClr>
              </a:outerShdw>
            </a:effectLst>
          </p:spPr>
        </p:cxnSp>
        <p:cxnSp>
          <p:nvCxnSpPr>
            <p:cNvPr id="59" name="直接箭头连接符 58"/>
            <p:cNvCxnSpPr>
              <a:cxnSpLocks noChangeShapeType="1"/>
            </p:cNvCxnSpPr>
            <p:nvPr/>
          </p:nvCxnSpPr>
          <p:spPr bwMode="auto">
            <a:xfrm flipH="1">
              <a:off x="6611938" y="1471543"/>
              <a:ext cx="420687" cy="0"/>
            </a:xfrm>
            <a:prstGeom prst="straightConnector1">
              <a:avLst/>
            </a:prstGeom>
            <a:noFill/>
            <a:ln w="25400">
              <a:solidFill>
                <a:schemeClr val="tx1"/>
              </a:solidFill>
              <a:round/>
              <a:tailEnd type="arrow" w="med" len="med"/>
            </a:ln>
            <a:effectLst>
              <a:outerShdw blurRad="63500" dist="20000" dir="5400000" rotWithShape="0">
                <a:srgbClr val="000000">
                  <a:alpha val="37999"/>
                </a:srgbClr>
              </a:outerShdw>
            </a:effectLst>
          </p:spPr>
        </p:cxnSp>
      </p:grpSp>
      <p:cxnSp>
        <p:nvCxnSpPr>
          <p:cNvPr id="61" name="直接箭头连接符 60"/>
          <p:cNvCxnSpPr/>
          <p:nvPr/>
        </p:nvCxnSpPr>
        <p:spPr>
          <a:xfrm>
            <a:off x="1943100" y="4183063"/>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5" name="直接箭头连接符 64"/>
          <p:cNvCxnSpPr>
            <a:stCxn id="0" idx="1"/>
          </p:cNvCxnSpPr>
          <p:nvPr/>
        </p:nvCxnSpPr>
        <p:spPr>
          <a:xfrm flipV="1">
            <a:off x="-46038" y="3502025"/>
            <a:ext cx="46038" cy="111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7" name="直接箭头连接符 76"/>
          <p:cNvCxnSpPr>
            <a:cxnSpLocks noChangeShapeType="1"/>
          </p:cNvCxnSpPr>
          <p:nvPr/>
        </p:nvCxnSpPr>
        <p:spPr bwMode="auto">
          <a:xfrm>
            <a:off x="6784975" y="3849688"/>
            <a:ext cx="339725" cy="0"/>
          </a:xfrm>
          <a:prstGeom prst="straightConnector1">
            <a:avLst/>
          </a:prstGeom>
          <a:noFill/>
          <a:ln w="25400">
            <a:solidFill>
              <a:schemeClr val="tx1"/>
            </a:solidFill>
            <a:round/>
            <a:tailEnd type="arrow" w="med" len="med"/>
          </a:ln>
          <a:effectLst>
            <a:outerShdw blurRad="63500" dist="20000" dir="5400000" rotWithShape="0">
              <a:srgbClr val="000000">
                <a:alpha val="37999"/>
              </a:srgbClr>
            </a:outerShdw>
          </a:effectLst>
        </p:spPr>
      </p:cxnSp>
      <p:grpSp>
        <p:nvGrpSpPr>
          <p:cNvPr id="33800" name="组合 74"/>
          <p:cNvGrpSpPr/>
          <p:nvPr/>
        </p:nvGrpSpPr>
        <p:grpSpPr bwMode="auto">
          <a:xfrm>
            <a:off x="495300" y="1262063"/>
            <a:ext cx="8502650" cy="3905250"/>
            <a:chOff x="495300" y="1262597"/>
            <a:chExt cx="8502774" cy="3904716"/>
          </a:xfrm>
        </p:grpSpPr>
        <p:cxnSp>
          <p:nvCxnSpPr>
            <p:cNvPr id="13" name="直接箭头连接符 12"/>
            <p:cNvCxnSpPr/>
            <p:nvPr/>
          </p:nvCxnSpPr>
          <p:spPr>
            <a:xfrm flipV="1">
              <a:off x="1601804" y="3183209"/>
              <a:ext cx="1231918" cy="1525378"/>
            </a:xfrm>
            <a:prstGeom prst="straightConnector1">
              <a:avLst/>
            </a:prstGeom>
            <a:ln>
              <a:tailEnd type="arrow" w="med" len="med"/>
            </a:ln>
          </p:spPr>
          <p:style>
            <a:lnRef idx="1">
              <a:schemeClr val="dk1"/>
            </a:lnRef>
            <a:fillRef idx="0">
              <a:schemeClr val="dk1"/>
            </a:fillRef>
            <a:effectRef idx="0">
              <a:schemeClr val="dk1"/>
            </a:effectRef>
            <a:fontRef idx="minor">
              <a:schemeClr val="tx1"/>
            </a:fontRef>
          </p:style>
        </p:cxnSp>
        <p:cxnSp>
          <p:nvCxnSpPr>
            <p:cNvPr id="14" name="直接箭头连接符 13"/>
            <p:cNvCxnSpPr/>
            <p:nvPr/>
          </p:nvCxnSpPr>
          <p:spPr>
            <a:xfrm flipV="1">
              <a:off x="4103741" y="3194320"/>
              <a:ext cx="1058877" cy="1555537"/>
            </a:xfrm>
            <a:prstGeom prst="straightConnector1">
              <a:avLst/>
            </a:prstGeom>
            <a:ln>
              <a:tailEnd type="arrow" w="med" len="med"/>
            </a:ln>
          </p:spPr>
          <p:style>
            <a:lnRef idx="1">
              <a:schemeClr val="dk1"/>
            </a:lnRef>
            <a:fillRef idx="0">
              <a:schemeClr val="dk1"/>
            </a:fillRef>
            <a:effectRef idx="0">
              <a:schemeClr val="dk1"/>
            </a:effectRef>
            <a:fontRef idx="minor">
              <a:schemeClr val="tx1"/>
            </a:fontRef>
          </p:style>
        </p:cxnSp>
        <p:sp>
          <p:nvSpPr>
            <p:cNvPr id="27" name="矩形 26"/>
            <p:cNvSpPr>
              <a:spLocks noChangeArrowheads="1"/>
            </p:cNvSpPr>
            <p:nvPr/>
          </p:nvSpPr>
          <p:spPr bwMode="auto">
            <a:xfrm>
              <a:off x="7040658" y="1262597"/>
              <a:ext cx="1044590" cy="417455"/>
            </a:xfrm>
            <a:prstGeom prst="rect">
              <a:avLst/>
            </a:prstGeom>
            <a:gradFill rotWithShape="1">
              <a:gsLst>
                <a:gs pos="0">
                  <a:srgbClr val="DAFDA7"/>
                </a:gs>
                <a:gs pos="35001">
                  <a:srgbClr val="E4FDC2"/>
                </a:gs>
                <a:gs pos="100000">
                  <a:srgbClr val="F5FFE6"/>
                </a:gs>
              </a:gsLst>
              <a:lin ang="16200000" scaled="1"/>
            </a:gradFill>
            <a:ln w="28575">
              <a:solidFill>
                <a:schemeClr val="tx1"/>
              </a:solidFill>
              <a:prstDash val="sysDot"/>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200" b="1">
                  <a:solidFill>
                    <a:schemeClr val="dk1"/>
                  </a:solidFill>
                  <a:latin typeface="华文中宋" panose="02010600040101010101" pitchFamily="2" charset="-122"/>
                  <a:ea typeface="华文中宋" panose="02010600040101010101" pitchFamily="2" charset="-122"/>
                </a:rPr>
                <a:t>无床位</a:t>
              </a:r>
              <a:endParaRPr lang="zh-CN" altLang="en-US" sz="1200" b="1">
                <a:solidFill>
                  <a:schemeClr val="dk1"/>
                </a:solidFill>
                <a:latin typeface="华文中宋" panose="02010600040101010101" pitchFamily="2" charset="-122"/>
                <a:ea typeface="华文中宋" panose="02010600040101010101" pitchFamily="2" charset="-122"/>
              </a:endParaRPr>
            </a:p>
          </p:txBody>
        </p:sp>
        <p:sp>
          <p:nvSpPr>
            <p:cNvPr id="33" name="矩形 32"/>
            <p:cNvSpPr>
              <a:spLocks noChangeArrowheads="1"/>
            </p:cNvSpPr>
            <p:nvPr/>
          </p:nvSpPr>
          <p:spPr bwMode="auto">
            <a:xfrm>
              <a:off x="530226" y="3276859"/>
              <a:ext cx="1705000" cy="407932"/>
            </a:xfrm>
            <a:prstGeom prst="rect">
              <a:avLst/>
            </a:prstGeom>
            <a:gradFill rotWithShape="1">
              <a:gsLst>
                <a:gs pos="0">
                  <a:srgbClr val="DAFDA7"/>
                </a:gs>
                <a:gs pos="35001">
                  <a:srgbClr val="E4FDC2"/>
                </a:gs>
                <a:gs pos="100000">
                  <a:srgbClr val="F5FFE6"/>
                </a:gs>
              </a:gsLst>
              <a:lin ang="16200000" scaled="1"/>
            </a:gradFill>
            <a:ln w="28575">
              <a:solidFill>
                <a:schemeClr val="tx1"/>
              </a:solidFill>
              <a:prstDash val="sysDot"/>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200" b="1">
                  <a:solidFill>
                    <a:srgbClr val="000000"/>
                  </a:solidFill>
                  <a:ea typeface="黑体" panose="02010609060101010101" charset="-122"/>
                </a:rPr>
                <a:t>电脑、仪器时间与原子钟时间不符</a:t>
              </a:r>
              <a:endParaRPr lang="zh-CN" altLang="en-US" sz="1200" b="1">
                <a:solidFill>
                  <a:srgbClr val="000000"/>
                </a:solidFill>
                <a:ea typeface="黑体" panose="02010609060101010101" charset="-122"/>
              </a:endParaRPr>
            </a:p>
          </p:txBody>
        </p:sp>
        <p:sp>
          <p:nvSpPr>
            <p:cNvPr id="34" name="矩形 33"/>
            <p:cNvSpPr>
              <a:spLocks noChangeArrowheads="1"/>
            </p:cNvSpPr>
            <p:nvPr/>
          </p:nvSpPr>
          <p:spPr bwMode="auto">
            <a:xfrm>
              <a:off x="495300" y="4000660"/>
              <a:ext cx="1066816" cy="379361"/>
            </a:xfrm>
            <a:prstGeom prst="rect">
              <a:avLst/>
            </a:prstGeom>
            <a:gradFill rotWithShape="1">
              <a:gsLst>
                <a:gs pos="0">
                  <a:srgbClr val="DAFDA7"/>
                </a:gs>
                <a:gs pos="35001">
                  <a:srgbClr val="E4FDC2"/>
                </a:gs>
                <a:gs pos="100000">
                  <a:srgbClr val="F5FFE6"/>
                </a:gs>
              </a:gsLst>
              <a:lin ang="16200000" scaled="1"/>
            </a:gradFill>
            <a:ln w="28575">
              <a:solidFill>
                <a:schemeClr val="tx1"/>
              </a:solidFill>
              <a:prstDash val="sysDot"/>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200" b="1" dirty="0">
                  <a:solidFill>
                    <a:schemeClr val="dk1"/>
                  </a:solidFill>
                  <a:latin typeface="+mn-lt"/>
                  <a:ea typeface="+mn-ea"/>
                </a:rPr>
                <a:t>未挂号患者</a:t>
              </a:r>
              <a:endParaRPr lang="zh-CN" altLang="en-US" sz="1200" b="1" dirty="0">
                <a:solidFill>
                  <a:schemeClr val="dk1"/>
                </a:solidFill>
                <a:latin typeface="+mn-lt"/>
                <a:ea typeface="+mn-ea"/>
              </a:endParaRPr>
            </a:p>
          </p:txBody>
        </p:sp>
        <p:sp>
          <p:nvSpPr>
            <p:cNvPr id="36" name="矩形 35"/>
            <p:cNvSpPr>
              <a:spLocks noChangeArrowheads="1"/>
            </p:cNvSpPr>
            <p:nvPr/>
          </p:nvSpPr>
          <p:spPr bwMode="auto">
            <a:xfrm>
              <a:off x="2370165" y="4107008"/>
              <a:ext cx="1447821" cy="417455"/>
            </a:xfrm>
            <a:prstGeom prst="rect">
              <a:avLst/>
            </a:prstGeom>
            <a:gradFill rotWithShape="1">
              <a:gsLst>
                <a:gs pos="0">
                  <a:srgbClr val="DAFDA7"/>
                </a:gs>
                <a:gs pos="35001">
                  <a:srgbClr val="E4FDC2"/>
                </a:gs>
                <a:gs pos="100000">
                  <a:srgbClr val="F5FFE6"/>
                </a:gs>
              </a:gsLst>
              <a:lin ang="16200000" scaled="1"/>
            </a:gradFill>
            <a:ln w="28575">
              <a:solidFill>
                <a:schemeClr val="tx1"/>
              </a:solidFill>
              <a:prstDash val="sysDot"/>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en-US" altLang="zh-CN" sz="1200" b="1" dirty="0">
                  <a:solidFill>
                    <a:srgbClr val="000000"/>
                  </a:solidFill>
                  <a:ea typeface="黑体" panose="02010609060101010101" charset="-122"/>
                </a:rPr>
                <a:t>CT</a:t>
              </a:r>
              <a:r>
                <a:rPr lang="zh-CN" altLang="en-US" sz="1200" b="1" dirty="0">
                  <a:solidFill>
                    <a:srgbClr val="000000"/>
                  </a:solidFill>
                  <a:ea typeface="黑体" panose="02010609060101010101" charset="-122"/>
                </a:rPr>
                <a:t>、验无条码执行困难</a:t>
              </a:r>
              <a:endParaRPr lang="zh-CN" altLang="en-US" sz="1200" b="1" dirty="0">
                <a:solidFill>
                  <a:srgbClr val="000000"/>
                </a:solidFill>
                <a:ea typeface="黑体" panose="02010609060101010101" charset="-122"/>
              </a:endParaRPr>
            </a:p>
          </p:txBody>
        </p:sp>
        <p:sp>
          <p:nvSpPr>
            <p:cNvPr id="37" name="矩形 36"/>
            <p:cNvSpPr>
              <a:spLocks noChangeArrowheads="1"/>
            </p:cNvSpPr>
            <p:nvPr/>
          </p:nvSpPr>
          <p:spPr bwMode="auto">
            <a:xfrm>
              <a:off x="866780" y="4759381"/>
              <a:ext cx="1320819" cy="407932"/>
            </a:xfrm>
            <a:prstGeom prst="rect">
              <a:avLst/>
            </a:prstGeom>
            <a:gradFill rotWithShape="1">
              <a:gsLst>
                <a:gs pos="0">
                  <a:srgbClr val="9EEAFF"/>
                </a:gs>
                <a:gs pos="35001">
                  <a:srgbClr val="BBEFFF"/>
                </a:gs>
                <a:gs pos="100000">
                  <a:srgbClr val="E4F9FF"/>
                </a:gs>
              </a:gsLst>
              <a:lin ang="16200000" scaled="1"/>
            </a:gradFill>
            <a:ln w="9525">
              <a:solidFill>
                <a:srgbClr val="46AAC5"/>
              </a:solidFill>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en-US" altLang="zh-CN" sz="1600" b="1" dirty="0">
                  <a:solidFill>
                    <a:srgbClr val="000000"/>
                  </a:solidFill>
                  <a:latin typeface="华文中宋" panose="02010600040101010101" pitchFamily="2" charset="-122"/>
                  <a:ea typeface="华文中宋" panose="02010600040101010101" pitchFamily="2" charset="-122"/>
                </a:rPr>
                <a:t>CT</a:t>
              </a:r>
              <a:r>
                <a:rPr lang="zh-CN" altLang="en-US" sz="1600" b="1" dirty="0">
                  <a:solidFill>
                    <a:srgbClr val="000000"/>
                  </a:solidFill>
                  <a:latin typeface="华文中宋" panose="02010600040101010101" pitchFamily="2" charset="-122"/>
                  <a:ea typeface="华文中宋" panose="02010600040101010101" pitchFamily="2" charset="-122"/>
                </a:rPr>
                <a:t>、检验</a:t>
              </a:r>
              <a:endParaRPr lang="zh-CN" altLang="en-US" sz="1600" b="1" dirty="0">
                <a:solidFill>
                  <a:srgbClr val="000000"/>
                </a:solidFill>
                <a:latin typeface="华文中宋" panose="02010600040101010101" pitchFamily="2" charset="-122"/>
                <a:ea typeface="华文中宋" panose="02010600040101010101" pitchFamily="2" charset="-122"/>
              </a:endParaRPr>
            </a:p>
            <a:p>
              <a:pPr algn="ctr">
                <a:buFont typeface="Arial" panose="020B0604020202020204" pitchFamily="34" charset="0"/>
                <a:buNone/>
                <a:defRPr/>
              </a:pPr>
              <a:r>
                <a:rPr lang="zh-CN" altLang="en-US" sz="1600" b="1" dirty="0">
                  <a:solidFill>
                    <a:srgbClr val="000000"/>
                  </a:solidFill>
                  <a:latin typeface="华文中宋" panose="02010600040101010101" pitchFamily="2" charset="-122"/>
                  <a:ea typeface="华文中宋" panose="02010600040101010101" pitchFamily="2" charset="-122"/>
                </a:rPr>
                <a:t>时间</a:t>
              </a:r>
              <a:endParaRPr lang="zh-CN" altLang="en-US" sz="1600" b="1" dirty="0">
                <a:solidFill>
                  <a:srgbClr val="000000"/>
                </a:solidFill>
                <a:latin typeface="华文中宋" panose="02010600040101010101" pitchFamily="2" charset="-122"/>
                <a:ea typeface="华文中宋" panose="02010600040101010101" pitchFamily="2" charset="-122"/>
              </a:endParaRPr>
            </a:p>
          </p:txBody>
        </p:sp>
        <p:sp>
          <p:nvSpPr>
            <p:cNvPr id="38" name="矩形 37"/>
            <p:cNvSpPr>
              <a:spLocks noChangeArrowheads="1"/>
            </p:cNvSpPr>
            <p:nvPr/>
          </p:nvSpPr>
          <p:spPr bwMode="auto">
            <a:xfrm>
              <a:off x="3259178" y="3421302"/>
              <a:ext cx="1119203" cy="426979"/>
            </a:xfrm>
            <a:prstGeom prst="rect">
              <a:avLst/>
            </a:prstGeom>
            <a:gradFill rotWithShape="1">
              <a:gsLst>
                <a:gs pos="0">
                  <a:srgbClr val="DAFDA7"/>
                </a:gs>
                <a:gs pos="35001">
                  <a:srgbClr val="E4FDC2"/>
                </a:gs>
                <a:gs pos="100000">
                  <a:srgbClr val="F5FFE6"/>
                </a:gs>
              </a:gsLst>
              <a:lin ang="16200000" scaled="1"/>
            </a:gradFill>
            <a:ln w="28575">
              <a:solidFill>
                <a:schemeClr val="tx1"/>
              </a:solidFill>
              <a:prstDash val="sysDot"/>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200" b="1" dirty="0">
                  <a:solidFill>
                    <a:schemeClr val="dk1"/>
                  </a:solidFill>
                  <a:latin typeface="华文中宋" panose="02010600040101010101" pitchFamily="2" charset="-122"/>
                  <a:ea typeface="华文中宋" panose="02010600040101010101" pitchFamily="2" charset="-122"/>
                </a:rPr>
                <a:t>患者依从性差</a:t>
              </a:r>
              <a:endParaRPr lang="zh-CN" altLang="en-US" sz="1200" b="1" dirty="0">
                <a:solidFill>
                  <a:schemeClr val="dk1"/>
                </a:solidFill>
                <a:latin typeface="华文中宋" panose="02010600040101010101" pitchFamily="2" charset="-122"/>
                <a:ea typeface="华文中宋" panose="02010600040101010101" pitchFamily="2" charset="-122"/>
              </a:endParaRPr>
            </a:p>
          </p:txBody>
        </p:sp>
        <p:sp>
          <p:nvSpPr>
            <p:cNvPr id="39" name="矩形 38"/>
            <p:cNvSpPr>
              <a:spLocks noChangeArrowheads="1"/>
            </p:cNvSpPr>
            <p:nvPr/>
          </p:nvSpPr>
          <p:spPr bwMode="auto">
            <a:xfrm>
              <a:off x="5405510" y="3260986"/>
              <a:ext cx="971564" cy="423805"/>
            </a:xfrm>
            <a:prstGeom prst="rect">
              <a:avLst/>
            </a:prstGeom>
            <a:gradFill rotWithShape="1">
              <a:gsLst>
                <a:gs pos="0">
                  <a:srgbClr val="DAFDA7"/>
                </a:gs>
                <a:gs pos="35001">
                  <a:srgbClr val="E4FDC2"/>
                </a:gs>
                <a:gs pos="100000">
                  <a:srgbClr val="F5FFE6"/>
                </a:gs>
              </a:gsLst>
              <a:lin ang="16200000" scaled="1"/>
            </a:gradFill>
            <a:ln w="28575">
              <a:solidFill>
                <a:schemeClr val="tx1"/>
              </a:solidFill>
              <a:prstDash val="sysDot"/>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200" b="1" dirty="0">
                  <a:solidFill>
                    <a:srgbClr val="000000"/>
                  </a:solidFill>
                  <a:latin typeface="华文中宋" panose="02010600040101010101" pitchFamily="2" charset="-122"/>
                  <a:ea typeface="华文中宋" panose="02010600040101010101" pitchFamily="2" charset="-122"/>
                </a:rPr>
                <a:t>患者院内认识人多</a:t>
              </a:r>
              <a:endParaRPr lang="zh-CN" altLang="en-US" sz="1200" b="1" dirty="0">
                <a:solidFill>
                  <a:srgbClr val="000000"/>
                </a:solidFill>
                <a:latin typeface="华文中宋" panose="02010600040101010101" pitchFamily="2" charset="-122"/>
                <a:ea typeface="华文中宋" panose="02010600040101010101" pitchFamily="2" charset="-122"/>
              </a:endParaRPr>
            </a:p>
          </p:txBody>
        </p:sp>
        <p:sp>
          <p:nvSpPr>
            <p:cNvPr id="40" name="矩形 39"/>
            <p:cNvSpPr>
              <a:spLocks noChangeArrowheads="1"/>
            </p:cNvSpPr>
            <p:nvPr/>
          </p:nvSpPr>
          <p:spPr bwMode="auto">
            <a:xfrm>
              <a:off x="4860989" y="4110183"/>
              <a:ext cx="914413" cy="430153"/>
            </a:xfrm>
            <a:prstGeom prst="rect">
              <a:avLst/>
            </a:prstGeom>
            <a:gradFill rotWithShape="1">
              <a:gsLst>
                <a:gs pos="0">
                  <a:srgbClr val="DAFDA7"/>
                </a:gs>
                <a:gs pos="35001">
                  <a:srgbClr val="E4FDC2"/>
                </a:gs>
                <a:gs pos="100000">
                  <a:srgbClr val="F5FFE6"/>
                </a:gs>
              </a:gsLst>
              <a:lin ang="16200000" scaled="1"/>
            </a:gradFill>
            <a:ln w="28575">
              <a:solidFill>
                <a:schemeClr val="tx1"/>
              </a:solidFill>
              <a:prstDash val="sysDot"/>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200" b="1">
                  <a:solidFill>
                    <a:srgbClr val="000000"/>
                  </a:solidFill>
                  <a:latin typeface="华文中宋" panose="02010600040101010101" pitchFamily="2" charset="-122"/>
                  <a:ea typeface="华文中宋" panose="02010600040101010101" pitchFamily="2" charset="-122"/>
                </a:rPr>
                <a:t>家属决策耽误</a:t>
              </a:r>
              <a:endParaRPr lang="zh-CN" altLang="en-US" sz="1200" b="1">
                <a:solidFill>
                  <a:srgbClr val="000000"/>
                </a:solidFill>
                <a:latin typeface="华文中宋" panose="02010600040101010101" pitchFamily="2" charset="-122"/>
                <a:ea typeface="华文中宋" panose="02010600040101010101" pitchFamily="2" charset="-122"/>
              </a:endParaRPr>
            </a:p>
          </p:txBody>
        </p:sp>
        <p:cxnSp>
          <p:nvCxnSpPr>
            <p:cNvPr id="41" name="直接箭头连接符 40"/>
            <p:cNvCxnSpPr/>
            <p:nvPr/>
          </p:nvCxnSpPr>
          <p:spPr>
            <a:xfrm flipV="1">
              <a:off x="6504076" y="3168923"/>
              <a:ext cx="1058877" cy="1661886"/>
            </a:xfrm>
            <a:prstGeom prst="straightConnector1">
              <a:avLst/>
            </a:prstGeom>
            <a:ln>
              <a:tailEnd type="arrow" w="med" len="med"/>
            </a:ln>
          </p:spPr>
          <p:style>
            <a:lnRef idx="1">
              <a:schemeClr val="dk1"/>
            </a:lnRef>
            <a:fillRef idx="0">
              <a:schemeClr val="dk1"/>
            </a:fillRef>
            <a:effectRef idx="0">
              <a:schemeClr val="dk1"/>
            </a:effectRef>
            <a:fontRef idx="minor">
              <a:schemeClr val="tx1"/>
            </a:fontRef>
          </p:style>
        </p:cxnSp>
        <p:sp>
          <p:nvSpPr>
            <p:cNvPr id="43" name="矩形 42"/>
            <p:cNvSpPr>
              <a:spLocks noChangeArrowheads="1"/>
            </p:cNvSpPr>
            <p:nvPr/>
          </p:nvSpPr>
          <p:spPr bwMode="auto">
            <a:xfrm>
              <a:off x="5862716" y="3760980"/>
              <a:ext cx="914413" cy="430153"/>
            </a:xfrm>
            <a:prstGeom prst="rect">
              <a:avLst/>
            </a:prstGeom>
            <a:gradFill rotWithShape="1">
              <a:gsLst>
                <a:gs pos="0">
                  <a:srgbClr val="DAFDA7"/>
                </a:gs>
                <a:gs pos="35001">
                  <a:srgbClr val="E4FDC2"/>
                </a:gs>
                <a:gs pos="100000">
                  <a:srgbClr val="F5FFE6"/>
                </a:gs>
              </a:gsLst>
              <a:lin ang="16200000" scaled="1"/>
            </a:gradFill>
            <a:ln w="28575">
              <a:solidFill>
                <a:schemeClr val="tx1"/>
              </a:solidFill>
              <a:prstDash val="sysDot"/>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200" b="1" dirty="0">
                  <a:solidFill>
                    <a:srgbClr val="000000"/>
                  </a:solidFill>
                  <a:latin typeface="华文中宋" panose="02010600040101010101" pitchFamily="2" charset="-122"/>
                  <a:ea typeface="华文中宋" panose="02010600040101010101" pitchFamily="2" charset="-122"/>
                </a:rPr>
                <a:t>输液泵短缺</a:t>
              </a:r>
              <a:endParaRPr lang="zh-CN" altLang="en-US" sz="1200" b="1" dirty="0">
                <a:solidFill>
                  <a:srgbClr val="000000"/>
                </a:solidFill>
                <a:latin typeface="华文中宋" panose="02010600040101010101" pitchFamily="2" charset="-122"/>
                <a:ea typeface="华文中宋" panose="02010600040101010101" pitchFamily="2" charset="-122"/>
              </a:endParaRPr>
            </a:p>
          </p:txBody>
        </p:sp>
        <p:sp>
          <p:nvSpPr>
            <p:cNvPr id="45" name="矩形 44"/>
            <p:cNvSpPr>
              <a:spLocks noChangeArrowheads="1"/>
            </p:cNvSpPr>
            <p:nvPr/>
          </p:nvSpPr>
          <p:spPr bwMode="auto">
            <a:xfrm>
              <a:off x="7378800" y="4211769"/>
              <a:ext cx="1073166" cy="430153"/>
            </a:xfrm>
            <a:prstGeom prst="rect">
              <a:avLst/>
            </a:prstGeom>
            <a:gradFill rotWithShape="1">
              <a:gsLst>
                <a:gs pos="0">
                  <a:srgbClr val="DAFDA7"/>
                </a:gs>
                <a:gs pos="35001">
                  <a:srgbClr val="E4FDC2"/>
                </a:gs>
                <a:gs pos="100000">
                  <a:srgbClr val="F5FFE6"/>
                </a:gs>
              </a:gsLst>
              <a:lin ang="16200000" scaled="1"/>
            </a:gradFill>
            <a:ln w="28575">
              <a:solidFill>
                <a:schemeClr val="tx1"/>
              </a:solidFill>
              <a:prstDash val="sysDot"/>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200" b="1">
                  <a:solidFill>
                    <a:srgbClr val="000000"/>
                  </a:solidFill>
                  <a:latin typeface="华文中宋" panose="02010600040101010101" pitchFamily="2" charset="-122"/>
                  <a:ea typeface="华文中宋" panose="02010600040101010101" pitchFamily="2" charset="-122"/>
                </a:rPr>
                <a:t>取药时间长</a:t>
              </a:r>
              <a:endParaRPr lang="zh-CN" altLang="en-US" sz="1200" b="1">
                <a:solidFill>
                  <a:srgbClr val="000000"/>
                </a:solidFill>
                <a:latin typeface="华文中宋" panose="02010600040101010101" pitchFamily="2" charset="-122"/>
                <a:ea typeface="华文中宋" panose="02010600040101010101" pitchFamily="2" charset="-122"/>
              </a:endParaRPr>
            </a:p>
          </p:txBody>
        </p:sp>
        <p:sp>
          <p:nvSpPr>
            <p:cNvPr id="46" name="矩形 45"/>
            <p:cNvSpPr>
              <a:spLocks noChangeArrowheads="1"/>
            </p:cNvSpPr>
            <p:nvPr/>
          </p:nvSpPr>
          <p:spPr bwMode="auto">
            <a:xfrm>
              <a:off x="3584620" y="4759381"/>
              <a:ext cx="1419246" cy="407932"/>
            </a:xfrm>
            <a:prstGeom prst="rect">
              <a:avLst/>
            </a:prstGeom>
            <a:gradFill rotWithShape="1">
              <a:gsLst>
                <a:gs pos="0">
                  <a:srgbClr val="9EEAFF"/>
                </a:gs>
                <a:gs pos="35001">
                  <a:srgbClr val="BBEFFF"/>
                </a:gs>
                <a:gs pos="100000">
                  <a:srgbClr val="E4F9FF"/>
                </a:gs>
              </a:gsLst>
              <a:lin ang="16200000" scaled="1"/>
            </a:gradFill>
            <a:ln w="9525">
              <a:solidFill>
                <a:srgbClr val="46AAC5"/>
              </a:solidFill>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600" b="1" dirty="0">
                  <a:solidFill>
                    <a:srgbClr val="000000"/>
                  </a:solidFill>
                  <a:latin typeface="华文中宋" panose="02010600040101010101" pitchFamily="2" charset="-122"/>
                  <a:ea typeface="华文中宋" panose="02010600040101010101" pitchFamily="2" charset="-122"/>
                </a:rPr>
                <a:t>家属考虑时间</a:t>
              </a:r>
              <a:endParaRPr lang="zh-CN" altLang="en-US" sz="1600" b="1" dirty="0">
                <a:solidFill>
                  <a:srgbClr val="000000"/>
                </a:solidFill>
                <a:latin typeface="华文中宋" panose="02010600040101010101" pitchFamily="2" charset="-122"/>
                <a:ea typeface="华文中宋" panose="02010600040101010101" pitchFamily="2" charset="-122"/>
              </a:endParaRPr>
            </a:p>
          </p:txBody>
        </p:sp>
        <p:sp>
          <p:nvSpPr>
            <p:cNvPr id="47" name="矩形 46"/>
            <p:cNvSpPr>
              <a:spLocks noChangeArrowheads="1"/>
            </p:cNvSpPr>
            <p:nvPr/>
          </p:nvSpPr>
          <p:spPr bwMode="auto">
            <a:xfrm>
              <a:off x="5859541" y="4749857"/>
              <a:ext cx="1506559" cy="407932"/>
            </a:xfrm>
            <a:prstGeom prst="rect">
              <a:avLst/>
            </a:prstGeom>
            <a:gradFill rotWithShape="1">
              <a:gsLst>
                <a:gs pos="0">
                  <a:srgbClr val="9EEAFF"/>
                </a:gs>
                <a:gs pos="35001">
                  <a:srgbClr val="BBEFFF"/>
                </a:gs>
                <a:gs pos="100000">
                  <a:srgbClr val="E4F9FF"/>
                </a:gs>
              </a:gsLst>
              <a:lin ang="16200000" scaled="1"/>
            </a:gradFill>
            <a:ln w="9525">
              <a:solidFill>
                <a:srgbClr val="46AAC5"/>
              </a:solidFill>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zh-CN" altLang="en-US" sz="1600" b="1">
                  <a:solidFill>
                    <a:srgbClr val="000000"/>
                  </a:solidFill>
                  <a:latin typeface="华文中宋" panose="02010600040101010101" pitchFamily="2" charset="-122"/>
                  <a:ea typeface="华文中宋" panose="02010600040101010101" pitchFamily="2" charset="-122"/>
                </a:rPr>
                <a:t>用药时间</a:t>
              </a:r>
              <a:endParaRPr lang="zh-CN" altLang="en-US" sz="1600" b="1">
                <a:solidFill>
                  <a:srgbClr val="000000"/>
                </a:solidFill>
                <a:latin typeface="华文中宋" panose="02010600040101010101" pitchFamily="2" charset="-122"/>
                <a:ea typeface="华文中宋" panose="02010600040101010101" pitchFamily="2" charset="-122"/>
              </a:endParaRPr>
            </a:p>
          </p:txBody>
        </p:sp>
        <p:sp>
          <p:nvSpPr>
            <p:cNvPr id="50" name="矩形 49"/>
            <p:cNvSpPr>
              <a:spLocks noChangeArrowheads="1"/>
            </p:cNvSpPr>
            <p:nvPr/>
          </p:nvSpPr>
          <p:spPr bwMode="auto">
            <a:xfrm>
              <a:off x="7905858" y="2829245"/>
              <a:ext cx="1092216" cy="550788"/>
            </a:xfrm>
            <a:prstGeom prst="rect">
              <a:avLst/>
            </a:prstGeom>
            <a:solidFill>
              <a:schemeClr val="tx2">
                <a:lumMod val="60000"/>
                <a:lumOff val="40000"/>
              </a:schemeClr>
            </a:solidFill>
            <a:ln w="9525">
              <a:solidFill>
                <a:srgbClr val="46AAC5"/>
              </a:solidFill>
              <a:miter lim="800000"/>
            </a:ln>
            <a:effectLst>
              <a:outerShdw blurRad="63500" dist="20000" dir="5400000" rotWithShape="0">
                <a:srgbClr val="000000">
                  <a:alpha val="37999"/>
                </a:srgbClr>
              </a:outerShdw>
            </a:effectLst>
          </p:spPr>
          <p:txBody>
            <a:bodyPr anchor="ctr"/>
            <a:lstStyle/>
            <a:p>
              <a:pPr algn="ctr">
                <a:buFont typeface="Arial" panose="020B0604020202020204" pitchFamily="34" charset="0"/>
                <a:buNone/>
                <a:defRPr/>
              </a:pPr>
              <a:r>
                <a:rPr lang="en-US" altLang="zh-CN" sz="1600" b="1" dirty="0">
                  <a:solidFill>
                    <a:schemeClr val="dk1"/>
                  </a:solidFill>
                  <a:latin typeface="华文中宋" panose="02010600040101010101" pitchFamily="2" charset="-122"/>
                  <a:ea typeface="华文中宋" panose="02010600040101010101" pitchFamily="2" charset="-122"/>
                  <a:cs typeface="华文中宋" panose="02010600040101010101" pitchFamily="2" charset="-122"/>
                </a:rPr>
                <a:t>DNT</a:t>
              </a:r>
              <a:endParaRPr lang="en-US" altLang="zh-CN" sz="1600" b="1" dirty="0">
                <a:solidFill>
                  <a:schemeClr val="dk1"/>
                </a:solidFill>
                <a:latin typeface="华文中宋" panose="02010600040101010101" pitchFamily="2" charset="-122"/>
                <a:ea typeface="华文中宋" panose="02010600040101010101" pitchFamily="2" charset="-122"/>
                <a:cs typeface="华文中宋" panose="02010600040101010101" pitchFamily="2" charset="-122"/>
              </a:endParaRPr>
            </a:p>
            <a:p>
              <a:pPr algn="ctr">
                <a:buFont typeface="Arial" panose="020B0604020202020204" pitchFamily="34" charset="0"/>
                <a:buNone/>
                <a:defRPr/>
              </a:pPr>
              <a:r>
                <a:rPr lang="zh-CN" altLang="en-US" sz="1600" b="1" dirty="0">
                  <a:solidFill>
                    <a:schemeClr val="dk1"/>
                  </a:solidFill>
                  <a:latin typeface="华文中宋" panose="02010600040101010101" pitchFamily="2" charset="-122"/>
                  <a:ea typeface="华文中宋" panose="02010600040101010101" pitchFamily="2" charset="-122"/>
                  <a:cs typeface="华文中宋" panose="02010600040101010101" pitchFamily="2" charset="-122"/>
                </a:rPr>
                <a:t>时间</a:t>
              </a:r>
              <a:endParaRPr lang="zh-CN" altLang="en-US" sz="1600" b="1" dirty="0">
                <a:solidFill>
                  <a:schemeClr val="dk1"/>
                </a:solidFill>
                <a:latin typeface="华文中宋" panose="02010600040101010101" pitchFamily="2" charset="-122"/>
                <a:ea typeface="华文中宋" panose="02010600040101010101" pitchFamily="2" charset="-122"/>
                <a:cs typeface="华文中宋" panose="02010600040101010101" pitchFamily="2" charset="-122"/>
              </a:endParaRPr>
            </a:p>
          </p:txBody>
        </p:sp>
        <p:cxnSp>
          <p:nvCxnSpPr>
            <p:cNvPr id="64" name="直接箭头连接符 63"/>
            <p:cNvCxnSpPr>
              <a:cxnSpLocks noChangeShapeType="1"/>
            </p:cNvCxnSpPr>
            <p:nvPr/>
          </p:nvCxnSpPr>
          <p:spPr bwMode="auto">
            <a:xfrm>
              <a:off x="2266976" y="3422889"/>
              <a:ext cx="338143" cy="0"/>
            </a:xfrm>
            <a:prstGeom prst="straightConnector1">
              <a:avLst/>
            </a:prstGeom>
            <a:noFill/>
            <a:ln w="25400">
              <a:solidFill>
                <a:schemeClr val="tx1"/>
              </a:solidFill>
              <a:round/>
              <a:tailEnd type="arrow" w="med" len="med"/>
            </a:ln>
            <a:effectLst>
              <a:outerShdw blurRad="63500" dist="20000" dir="5400000" rotWithShape="0">
                <a:srgbClr val="000000">
                  <a:alpha val="37999"/>
                </a:srgbClr>
              </a:outerShdw>
            </a:effectLst>
          </p:spPr>
        </p:cxnSp>
        <p:cxnSp>
          <p:nvCxnSpPr>
            <p:cNvPr id="69" name="直接箭头连接符 68"/>
            <p:cNvCxnSpPr>
              <a:cxnSpLocks noChangeShapeType="1"/>
            </p:cNvCxnSpPr>
            <p:nvPr/>
          </p:nvCxnSpPr>
          <p:spPr bwMode="auto">
            <a:xfrm>
              <a:off x="1562116" y="4143515"/>
              <a:ext cx="504832" cy="0"/>
            </a:xfrm>
            <a:prstGeom prst="straightConnector1">
              <a:avLst/>
            </a:prstGeom>
            <a:noFill/>
            <a:ln w="25400">
              <a:solidFill>
                <a:schemeClr val="tx1"/>
              </a:solidFill>
              <a:round/>
              <a:tailEnd type="arrow" w="med" len="med"/>
            </a:ln>
            <a:effectLst>
              <a:outerShdw blurRad="63500" dist="20000" dir="5400000" rotWithShape="0">
                <a:srgbClr val="000000">
                  <a:alpha val="37999"/>
                </a:srgbClr>
              </a:outerShdw>
            </a:effectLst>
          </p:spPr>
        </p:cxnSp>
        <p:cxnSp>
          <p:nvCxnSpPr>
            <p:cNvPr id="71" name="直接箭头连接符 70"/>
            <p:cNvCxnSpPr>
              <a:cxnSpLocks noChangeShapeType="1"/>
            </p:cNvCxnSpPr>
            <p:nvPr/>
          </p:nvCxnSpPr>
          <p:spPr bwMode="auto">
            <a:xfrm flipH="1" flipV="1">
              <a:off x="1890733" y="4302243"/>
              <a:ext cx="447682" cy="9524"/>
            </a:xfrm>
            <a:prstGeom prst="straightConnector1">
              <a:avLst/>
            </a:prstGeom>
            <a:noFill/>
            <a:ln w="25400">
              <a:solidFill>
                <a:schemeClr val="tx1"/>
              </a:solidFill>
              <a:round/>
              <a:tailEnd type="arrow" w="med" len="med"/>
            </a:ln>
            <a:effectLst>
              <a:outerShdw blurRad="63500" dist="20000" dir="5400000" rotWithShape="0">
                <a:srgbClr val="000000">
                  <a:alpha val="37999"/>
                </a:srgbClr>
              </a:outerShdw>
            </a:effectLst>
          </p:spPr>
        </p:cxnSp>
        <p:cxnSp>
          <p:nvCxnSpPr>
            <p:cNvPr id="72" name="直接箭头连接符 71"/>
            <p:cNvCxnSpPr>
              <a:cxnSpLocks noChangeShapeType="1"/>
            </p:cNvCxnSpPr>
            <p:nvPr/>
          </p:nvCxnSpPr>
          <p:spPr bwMode="auto">
            <a:xfrm>
              <a:off x="4433945" y="3632410"/>
              <a:ext cx="369892" cy="3175"/>
            </a:xfrm>
            <a:prstGeom prst="straightConnector1">
              <a:avLst/>
            </a:prstGeom>
            <a:noFill/>
            <a:ln w="25400">
              <a:solidFill>
                <a:schemeClr val="tx1"/>
              </a:solidFill>
              <a:round/>
              <a:tailEnd type="arrow" w="med" len="med"/>
            </a:ln>
            <a:effectLst>
              <a:outerShdw blurRad="63500" dist="20000" dir="5400000" rotWithShape="0">
                <a:srgbClr val="000000">
                  <a:alpha val="37999"/>
                </a:srgbClr>
              </a:outerShdw>
            </a:effectLst>
          </p:spPr>
        </p:cxnSp>
        <p:cxnSp>
          <p:nvCxnSpPr>
            <p:cNvPr id="73" name="直接箭头连接符 72"/>
            <p:cNvCxnSpPr>
              <a:cxnSpLocks noChangeShapeType="1"/>
            </p:cNvCxnSpPr>
            <p:nvPr/>
          </p:nvCxnSpPr>
          <p:spPr bwMode="auto">
            <a:xfrm flipH="1">
              <a:off x="4980053" y="3538761"/>
              <a:ext cx="365130" cy="0"/>
            </a:xfrm>
            <a:prstGeom prst="straightConnector1">
              <a:avLst/>
            </a:prstGeom>
            <a:noFill/>
            <a:ln w="25400">
              <a:solidFill>
                <a:schemeClr val="tx1"/>
              </a:solidFill>
              <a:round/>
              <a:tailEnd type="arrow" w="med" len="med"/>
            </a:ln>
            <a:effectLst>
              <a:outerShdw blurRad="63500" dist="20000" dir="5400000" rotWithShape="0">
                <a:srgbClr val="000000">
                  <a:alpha val="37999"/>
                </a:srgbClr>
              </a:outerShdw>
            </a:effectLst>
          </p:spPr>
        </p:cxnSp>
        <p:cxnSp>
          <p:nvCxnSpPr>
            <p:cNvPr id="74" name="直接箭头连接符 73"/>
            <p:cNvCxnSpPr>
              <a:cxnSpLocks noChangeShapeType="1"/>
            </p:cNvCxnSpPr>
            <p:nvPr/>
          </p:nvCxnSpPr>
          <p:spPr bwMode="auto">
            <a:xfrm flipH="1">
              <a:off x="4405370" y="4380021"/>
              <a:ext cx="398468" cy="0"/>
            </a:xfrm>
            <a:prstGeom prst="straightConnector1">
              <a:avLst/>
            </a:prstGeom>
            <a:noFill/>
            <a:ln w="25400">
              <a:solidFill>
                <a:schemeClr val="tx1"/>
              </a:solidFill>
              <a:round/>
              <a:tailEnd type="arrow" w="med" len="med"/>
            </a:ln>
            <a:effectLst>
              <a:outerShdw blurRad="63500" dist="20000" dir="5400000" rotWithShape="0">
                <a:srgbClr val="000000">
                  <a:alpha val="37999"/>
                </a:srgbClr>
              </a:outerShdw>
            </a:effectLst>
          </p:spPr>
        </p:cxnSp>
        <p:cxnSp>
          <p:nvCxnSpPr>
            <p:cNvPr id="79" name="直接箭头连接符 78"/>
            <p:cNvCxnSpPr>
              <a:cxnSpLocks noChangeShapeType="1"/>
            </p:cNvCxnSpPr>
            <p:nvPr/>
          </p:nvCxnSpPr>
          <p:spPr bwMode="auto">
            <a:xfrm flipH="1">
              <a:off x="6785067" y="4595891"/>
              <a:ext cx="576271" cy="0"/>
            </a:xfrm>
            <a:prstGeom prst="straightConnector1">
              <a:avLst/>
            </a:prstGeom>
            <a:noFill/>
            <a:ln w="25400">
              <a:solidFill>
                <a:schemeClr val="tx1"/>
              </a:solidFill>
              <a:round/>
              <a:tailEnd type="arrow" w="med" len="med"/>
            </a:ln>
            <a:effectLst>
              <a:outerShdw blurRad="63500" dist="20000" dir="5400000" rotWithShape="0">
                <a:srgbClr val="000000">
                  <a:alpha val="37999"/>
                </a:srgbClr>
              </a:outerShdw>
            </a:effectLst>
          </p:spPr>
        </p:cxnSp>
      </p:grpSp>
      <p:pic>
        <p:nvPicPr>
          <p:cNvPr id="2050" name="Picture 2"/>
          <p:cNvPicPr>
            <a:picLocks noChangeAspect="1" noChangeArrowheads="1"/>
          </p:cNvPicPr>
          <p:nvPr/>
        </p:nvPicPr>
        <p:blipFill>
          <a:blip r:embed="rId2"/>
          <a:srcRect/>
          <a:stretch>
            <a:fillRect/>
          </a:stretch>
        </p:blipFill>
        <p:spPr bwMode="auto">
          <a:xfrm>
            <a:off x="0" y="4786326"/>
            <a:ext cx="857217" cy="447675"/>
          </a:xfrm>
          <a:prstGeom prst="rect">
            <a:avLst/>
          </a:prstGeom>
          <a:noFill/>
          <a:ln w="9525">
            <a:noFill/>
            <a:miter lim="800000"/>
            <a:headEnd/>
            <a:tailEnd/>
          </a:ln>
          <a:effectLst/>
        </p:spPr>
      </p:pic>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内容占位符 6" descr="徽章 1"/>
          <p:cNvPicPr>
            <a:picLocks noGrp="1" noChangeAspect="1"/>
          </p:cNvPicPr>
          <p:nvPr>
            <p:ph idx="13"/>
          </p:nvPr>
        </p:nvPicPr>
        <p:blipFill>
          <a:blip r:embed="rId1"/>
          <a:stretch>
            <a:fillRect/>
          </a:stretch>
        </p:blipFill>
        <p:spPr>
          <a:xfrm>
            <a:off x="6808787" y="4165600"/>
            <a:ext cx="914400" cy="914400"/>
          </a:xfrm>
        </p:spPr>
      </p:pic>
      <p:sp>
        <p:nvSpPr>
          <p:cNvPr id="35842" name="标题 2"/>
          <p:cNvSpPr>
            <a:spLocks noGrp="1"/>
          </p:cNvSpPr>
          <p:nvPr>
            <p:ph type="title"/>
          </p:nvPr>
        </p:nvSpPr>
        <p:spPr>
          <a:xfrm>
            <a:off x="457200" y="193675"/>
            <a:ext cx="8229600" cy="952500"/>
          </a:xfrm>
        </p:spPr>
        <p:txBody>
          <a:bodyPr/>
          <a:lstStyle/>
          <a:p>
            <a:pPr eaLnBrk="1" hangingPunct="1"/>
            <a:r>
              <a:rPr lang="zh-CN" altLang="en-US" sz="3600" b="1" smtClean="0"/>
              <a:t>质控的重要性</a:t>
            </a:r>
            <a:endParaRPr lang="zh-CN" altLang="en-US" sz="3600" b="1" smtClean="0"/>
          </a:p>
        </p:txBody>
      </p:sp>
      <p:graphicFrame>
        <p:nvGraphicFramePr>
          <p:cNvPr id="5" name="内容占位符 4"/>
          <p:cNvGraphicFramePr>
            <a:graphicFrameLocks noGrp="1"/>
          </p:cNvGraphicFramePr>
          <p:nvPr>
            <p:ph idx="1"/>
          </p:nvPr>
        </p:nvGraphicFramePr>
        <p:xfrm>
          <a:off x="457200" y="1333500"/>
          <a:ext cx="8579296" cy="2964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内容占位符 4"/>
          <p:cNvGraphicFramePr>
            <a:graphicFrameLocks noGrp="1"/>
          </p:cNvGraphicFramePr>
          <p:nvPr>
            <p:ph idx="13"/>
          </p:nvPr>
        </p:nvGraphicFramePr>
        <p:xfrm>
          <a:off x="519232" y="1622574"/>
          <a:ext cx="7776864" cy="165692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标题 2"/>
          <p:cNvSpPr>
            <a:spLocks noGrp="1"/>
          </p:cNvSpPr>
          <p:nvPr>
            <p:ph type="title"/>
          </p:nvPr>
        </p:nvSpPr>
        <p:spPr>
          <a:xfrm>
            <a:off x="652145" y="478155"/>
            <a:ext cx="7932420" cy="952500"/>
          </a:xfrm>
        </p:spPr>
        <p:txBody>
          <a:bodyPr/>
          <a:lstStyle/>
          <a:p>
            <a:pPr eaLnBrk="1" hangingPunct="1">
              <a:defRPr/>
            </a:pPr>
            <a:r>
              <a:rPr lang="zh-CN" altLang="en-US" sz="3600" b="1" kern="0" dirty="0">
                <a:latin typeface="微软雅黑" panose="020B0503020204020204" pitchFamily="34" charset="-122"/>
                <a:cs typeface="Arial" panose="020B0604020202020204" pitchFamily="34" charset="0"/>
              </a:rPr>
              <a:t>取得</a:t>
            </a:r>
            <a:r>
              <a:rPr lang="zh-CN" altLang="en-US" sz="3600" b="1" kern="0" dirty="0" smtClean="0">
                <a:latin typeface="微软雅黑" panose="020B0503020204020204" pitchFamily="34" charset="-122"/>
                <a:cs typeface="Arial" panose="020B0604020202020204" pitchFamily="34" charset="0"/>
              </a:rPr>
              <a:t>的进步</a:t>
            </a:r>
            <a:endParaRPr lang="zh-CN" altLang="en-US" sz="3600" dirty="0"/>
          </a:p>
        </p:txBody>
      </p:sp>
      <p:sp>
        <p:nvSpPr>
          <p:cNvPr id="40963" name="内容占位符 3"/>
          <p:cNvSpPr>
            <a:spLocks noGrp="1"/>
          </p:cNvSpPr>
          <p:nvPr>
            <p:ph idx="1"/>
          </p:nvPr>
        </p:nvSpPr>
        <p:spPr>
          <a:xfrm>
            <a:off x="395288" y="1287145"/>
            <a:ext cx="8353425" cy="720725"/>
          </a:xfrm>
        </p:spPr>
        <p:txBody>
          <a:bodyPr/>
          <a:lstStyle/>
          <a:p>
            <a:pPr eaLnBrk="1" hangingPunct="1"/>
            <a:r>
              <a:rPr lang="zh-CN" altLang="en-US" sz="2800" b="1" smtClean="0">
                <a:latin typeface="微软雅黑" panose="020B0503020204020204" pitchFamily="34" charset="-122"/>
                <a:ea typeface="微软雅黑" panose="020B0503020204020204" pitchFamily="34" charset="-122"/>
              </a:rPr>
              <a:t>缩短</a:t>
            </a:r>
            <a:r>
              <a:rPr lang="en-US" altLang="zh-CN" sz="2800" b="1" smtClean="0">
                <a:latin typeface="微软雅黑" panose="020B0503020204020204" pitchFamily="34" charset="-122"/>
                <a:ea typeface="微软雅黑" panose="020B0503020204020204" pitchFamily="34" charset="-122"/>
              </a:rPr>
              <a:t>DNT</a:t>
            </a:r>
            <a:r>
              <a:rPr lang="zh-CN" altLang="en-US" sz="2800" b="1" smtClean="0">
                <a:latin typeface="微软雅黑" panose="020B0503020204020204" pitchFamily="34" charset="-122"/>
                <a:ea typeface="微软雅黑" panose="020B0503020204020204" pitchFamily="34" charset="-122"/>
              </a:rPr>
              <a:t>时间</a:t>
            </a:r>
            <a:endParaRPr lang="zh-CN" altLang="en-US" sz="2800" b="1" smtClean="0">
              <a:latin typeface="微软雅黑" panose="020B0503020204020204" pitchFamily="34" charset="-122"/>
              <a:ea typeface="微软雅黑" panose="020B0503020204020204" pitchFamily="34" charset="-122"/>
            </a:endParaRPr>
          </a:p>
        </p:txBody>
      </p:sp>
      <p:sp>
        <p:nvSpPr>
          <p:cNvPr id="2" name="内容占位符 3"/>
          <p:cNvSpPr>
            <a:spLocks noGrp="1"/>
          </p:cNvSpPr>
          <p:nvPr/>
        </p:nvSpPr>
        <p:spPr>
          <a:xfrm>
            <a:off x="230823" y="3218180"/>
            <a:ext cx="8353425" cy="720725"/>
          </a:xfrm>
          <a:prstGeom prst="rect">
            <a:avLst/>
          </a:prstGeom>
          <a:noFill/>
          <a:ln w="9525">
            <a:noFill/>
            <a:miter lim="800000"/>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r>
              <a:rPr lang="zh-CN" altLang="en-US" sz="2800" b="1" smtClean="0">
                <a:latin typeface="微软雅黑" panose="020B0503020204020204" pitchFamily="34" charset="-122"/>
                <a:ea typeface="微软雅黑" panose="020B0503020204020204" pitchFamily="34" charset="-122"/>
              </a:rPr>
              <a:t>缩短</a:t>
            </a:r>
            <a:r>
              <a:rPr lang="en-US" altLang="zh-CN" sz="2800" b="1" smtClean="0">
                <a:latin typeface="微软雅黑" panose="020B0503020204020204" pitchFamily="34" charset="-122"/>
                <a:ea typeface="微软雅黑" panose="020B0503020204020204" pitchFamily="34" charset="-122"/>
              </a:rPr>
              <a:t>DPT</a:t>
            </a:r>
            <a:r>
              <a:rPr lang="zh-CN" altLang="en-US" sz="2800" b="1" smtClean="0">
                <a:latin typeface="微软雅黑" panose="020B0503020204020204" pitchFamily="34" charset="-122"/>
                <a:ea typeface="微软雅黑" panose="020B0503020204020204" pitchFamily="34" charset="-122"/>
              </a:rPr>
              <a:t>时间</a:t>
            </a:r>
            <a:endParaRPr lang="zh-CN" altLang="en-US" sz="2800" b="1" smtClean="0">
              <a:latin typeface="微软雅黑" panose="020B0503020204020204" pitchFamily="34" charset="-122"/>
              <a:ea typeface="微软雅黑" panose="020B0503020204020204" pitchFamily="34" charset="-122"/>
            </a:endParaRPr>
          </a:p>
        </p:txBody>
      </p:sp>
      <p:graphicFrame>
        <p:nvGraphicFramePr>
          <p:cNvPr id="6" name="图示 5"/>
          <p:cNvGraphicFramePr>
            <a:graphicFrameLocks noGrp="1"/>
          </p:cNvGraphicFramePr>
          <p:nvPr/>
        </p:nvGraphicFramePr>
        <p:xfrm>
          <a:off x="528122" y="3761254"/>
          <a:ext cx="7776864" cy="165692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p:cNvSpPr>
          <p:nvPr>
            <p:ph type="title"/>
          </p:nvPr>
        </p:nvSpPr>
        <p:spPr>
          <a:xfrm>
            <a:off x="2815908" y="239713"/>
            <a:ext cx="3395662" cy="952500"/>
          </a:xfrm>
        </p:spPr>
        <p:txBody>
          <a:bodyPr/>
          <a:lstStyle/>
          <a:p>
            <a:r>
              <a:rPr lang="zh-CN" altLang="en-US" b="1" smtClean="0">
                <a:solidFill>
                  <a:srgbClr val="006B3A"/>
                </a:solidFill>
                <a:effectLst>
                  <a:outerShdw blurRad="38100" dist="38100" dir="2700000" algn="tl">
                    <a:srgbClr val="000000">
                      <a:alpha val="43137"/>
                    </a:srgbClr>
                  </a:outerShdw>
                </a:effectLst>
              </a:rPr>
              <a:t>内 容</a:t>
            </a:r>
            <a:endParaRPr lang="zh-CN" altLang="en-US" b="1" smtClean="0">
              <a:solidFill>
                <a:srgbClr val="006B3A"/>
              </a:solidFill>
              <a:effectLst>
                <a:outerShdw blurRad="38100" dist="38100" dir="2700000" algn="tl">
                  <a:srgbClr val="000000">
                    <a:alpha val="43137"/>
                  </a:srgbClr>
                </a:outerShdw>
              </a:effectLst>
            </a:endParaRPr>
          </a:p>
        </p:txBody>
      </p:sp>
      <p:sp>
        <p:nvSpPr>
          <p:cNvPr id="3" name="标题 1"/>
          <p:cNvSpPr>
            <a:spLocks noGrp="1"/>
          </p:cNvSpPr>
          <p:nvPr>
            <p:custDataLst>
              <p:tags r:id="rId1"/>
            </p:custDataLst>
          </p:nvPr>
        </p:nvSpPr>
        <p:spPr>
          <a:xfrm>
            <a:off x="2590800" y="1243330"/>
            <a:ext cx="4899025" cy="696595"/>
          </a:xfrm>
          <a:prstGeom prst="rect">
            <a:avLst/>
          </a:prstGeom>
        </p:spPr>
        <p:txBody>
          <a:bodyPr vert="horz" lIns="101600" tIns="38100" rIns="63500" bIns="38100" rtlCol="0" anchor="b" anchorCtr="0">
            <a:noAutofit/>
          </a:bodyPr>
          <a:lstStyle>
            <a:lvl1pPr algn="ctr" defTabSz="762000" rtl="0" eaLnBrk="1" fontAlgn="auto" latinLnBrk="0" hangingPunct="1">
              <a:lnSpc>
                <a:spcPct val="100000"/>
              </a:lnSpc>
              <a:spcBef>
                <a:spcPct val="0"/>
              </a:spcBef>
              <a:buNone/>
              <a:defRPr sz="3665" b="0" u="none" strike="noStrike" kern="1200" cap="none" spc="300" normalizeH="0" baseline="0">
                <a:solidFill>
                  <a:schemeClr val="tx1"/>
                </a:solidFill>
                <a:uFillTx/>
                <a:latin typeface="Arial" panose="020B0604020202020204" pitchFamily="34" charset="0"/>
                <a:ea typeface="汉仪旗黑-85S" panose="00020600040101010101" pitchFamily="18" charset="-122"/>
                <a:cs typeface="+mj-cs"/>
              </a:defRPr>
            </a:lvl1pPr>
          </a:lstStyle>
          <a:p>
            <a:pPr algn="l"/>
            <a:r>
              <a:rPr lang="zh-CN" altLang="en-US" sz="3200" b="1" smtClean="0">
                <a:solidFill>
                  <a:schemeClr val="tx1">
                    <a:lumMod val="85000"/>
                    <a:lumOff val="1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卒中绿道的建设及完善</a:t>
            </a:r>
            <a:endParaRPr lang="zh-CN" altLang="en-US" sz="3200" b="1" dirty="0" smtClean="0">
              <a:solidFill>
                <a:schemeClr val="tx1">
                  <a:lumMod val="85000"/>
                  <a:lumOff val="1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p:txBody>
      </p:sp>
      <p:sp>
        <p:nvSpPr>
          <p:cNvPr id="6" name="标题 1"/>
          <p:cNvSpPr>
            <a:spLocks noGrp="1"/>
          </p:cNvSpPr>
          <p:nvPr>
            <p:custDataLst>
              <p:tags r:id="rId2"/>
            </p:custDataLst>
          </p:nvPr>
        </p:nvSpPr>
        <p:spPr>
          <a:xfrm>
            <a:off x="2590720" y="2228215"/>
            <a:ext cx="4325779" cy="696383"/>
          </a:xfrm>
          <a:prstGeom prst="rect">
            <a:avLst/>
          </a:prstGeom>
        </p:spPr>
        <p:txBody>
          <a:bodyPr vert="horz" lIns="101600" tIns="38100" rIns="63500" bIns="38100" rtlCol="0" anchor="b" anchorCtr="0">
            <a:noAutofit/>
          </a:bodyPr>
          <a:lstStyle>
            <a:lvl1pPr algn="ctr" defTabSz="762000" rtl="0" eaLnBrk="1" fontAlgn="auto" latinLnBrk="0" hangingPunct="1">
              <a:lnSpc>
                <a:spcPct val="100000"/>
              </a:lnSpc>
              <a:spcBef>
                <a:spcPct val="0"/>
              </a:spcBef>
              <a:buNone/>
              <a:defRPr sz="3665" b="0" u="none" strike="noStrike" kern="1200" cap="none" spc="300" normalizeH="0" baseline="0">
                <a:solidFill>
                  <a:schemeClr val="tx1"/>
                </a:solidFill>
                <a:uFillTx/>
                <a:latin typeface="Arial" panose="020B0604020202020204" pitchFamily="34" charset="0"/>
                <a:ea typeface="汉仪旗黑-85S" panose="00020600040101010101" pitchFamily="18" charset="-122"/>
                <a:cs typeface="+mj-cs"/>
              </a:defRPr>
            </a:lvl1pPr>
          </a:lstStyle>
          <a:p>
            <a:pPr algn="l"/>
            <a:r>
              <a:rPr lang="zh-CN" altLang="en-US" sz="3200" b="1" dirty="0" smtClean="0">
                <a:solidFill>
                  <a:schemeClr val="tx1">
                    <a:lumMod val="85000"/>
                    <a:lumOff val="1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卒中中心的发展</a:t>
            </a:r>
            <a:endParaRPr lang="zh-CN" altLang="en-US" sz="3200" b="1" dirty="0" smtClean="0">
              <a:solidFill>
                <a:schemeClr val="tx1">
                  <a:lumMod val="85000"/>
                  <a:lumOff val="1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p:txBody>
      </p:sp>
      <p:pic>
        <p:nvPicPr>
          <p:cNvPr id="5" name="图片 4"/>
          <p:cNvPicPr>
            <a:picLocks noChangeAspect="1"/>
          </p:cNvPicPr>
          <p:nvPr/>
        </p:nvPicPr>
        <p:blipFill>
          <a:blip r:embed="rId3"/>
          <a:stretch>
            <a:fillRect/>
          </a:stretch>
        </p:blipFill>
        <p:spPr>
          <a:xfrm>
            <a:off x="1960245" y="1308100"/>
            <a:ext cx="558800" cy="567055"/>
          </a:xfrm>
          <a:prstGeom prst="rect">
            <a:avLst/>
          </a:prstGeom>
        </p:spPr>
      </p:pic>
      <p:pic>
        <p:nvPicPr>
          <p:cNvPr id="9" name="图片 8"/>
          <p:cNvPicPr>
            <a:picLocks noChangeAspect="1"/>
          </p:cNvPicPr>
          <p:nvPr/>
        </p:nvPicPr>
        <p:blipFill>
          <a:blip r:embed="rId3"/>
          <a:stretch>
            <a:fillRect/>
          </a:stretch>
        </p:blipFill>
        <p:spPr>
          <a:xfrm>
            <a:off x="1960245" y="2292985"/>
            <a:ext cx="558800" cy="567055"/>
          </a:xfrm>
          <a:prstGeom prst="rect">
            <a:avLst/>
          </a:prstGeom>
        </p:spPr>
      </p:pic>
      <p:sp>
        <p:nvSpPr>
          <p:cNvPr id="10" name="标题 1"/>
          <p:cNvSpPr>
            <a:spLocks noGrp="1"/>
          </p:cNvSpPr>
          <p:nvPr>
            <p:custDataLst>
              <p:tags r:id="rId4"/>
            </p:custDataLst>
          </p:nvPr>
        </p:nvSpPr>
        <p:spPr>
          <a:xfrm>
            <a:off x="2574210" y="3144520"/>
            <a:ext cx="4325779" cy="696383"/>
          </a:xfrm>
          <a:prstGeom prst="rect">
            <a:avLst/>
          </a:prstGeom>
        </p:spPr>
        <p:txBody>
          <a:bodyPr vert="horz" lIns="101600" tIns="38100" rIns="63500" bIns="38100" rtlCol="0" anchor="b" anchorCtr="0">
            <a:noAutofit/>
          </a:bodyPr>
          <a:lstStyle>
            <a:lvl1pPr algn="ctr" defTabSz="762000" rtl="0" eaLnBrk="1" fontAlgn="auto" latinLnBrk="0" hangingPunct="1">
              <a:lnSpc>
                <a:spcPct val="100000"/>
              </a:lnSpc>
              <a:spcBef>
                <a:spcPct val="0"/>
              </a:spcBef>
              <a:buNone/>
              <a:defRPr sz="3665" b="0" u="none" strike="noStrike" kern="1200" cap="none" spc="300" normalizeH="0" baseline="0">
                <a:solidFill>
                  <a:schemeClr val="tx1"/>
                </a:solidFill>
                <a:uFillTx/>
                <a:latin typeface="Arial" panose="020B0604020202020204" pitchFamily="34" charset="0"/>
                <a:ea typeface="汉仪旗黑-85S" panose="00020600040101010101" pitchFamily="18" charset="-122"/>
                <a:cs typeface="+mj-cs"/>
              </a:defRPr>
            </a:lvl1pPr>
          </a:lstStyle>
          <a:p>
            <a:pPr algn="l"/>
            <a:r>
              <a:rPr lang="zh-CN" altLang="en-US" sz="3200" b="1" dirty="0" smtClean="0">
                <a:solidFill>
                  <a:schemeClr val="tx1">
                    <a:lumMod val="85000"/>
                    <a:lumOff val="1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取得的成绩</a:t>
            </a:r>
            <a:endParaRPr lang="zh-CN" altLang="en-US" sz="3200" b="1" dirty="0" smtClean="0">
              <a:solidFill>
                <a:schemeClr val="tx1">
                  <a:lumMod val="85000"/>
                  <a:lumOff val="1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p:txBody>
      </p:sp>
      <p:pic>
        <p:nvPicPr>
          <p:cNvPr id="11" name="图片 10"/>
          <p:cNvPicPr>
            <a:picLocks noChangeAspect="1"/>
          </p:cNvPicPr>
          <p:nvPr/>
        </p:nvPicPr>
        <p:blipFill>
          <a:blip r:embed="rId3"/>
          <a:stretch>
            <a:fillRect/>
          </a:stretch>
        </p:blipFill>
        <p:spPr>
          <a:xfrm>
            <a:off x="1943735" y="3209290"/>
            <a:ext cx="558800" cy="567055"/>
          </a:xfrm>
          <a:prstGeom prst="rect">
            <a:avLst/>
          </a:prstGeom>
        </p:spPr>
      </p:pic>
      <p:sp>
        <p:nvSpPr>
          <p:cNvPr id="2" name="标题 1"/>
          <p:cNvSpPr>
            <a:spLocks noGrp="1"/>
          </p:cNvSpPr>
          <p:nvPr>
            <p:custDataLst>
              <p:tags r:id="rId5"/>
            </p:custDataLst>
          </p:nvPr>
        </p:nvSpPr>
        <p:spPr>
          <a:xfrm>
            <a:off x="2557700" y="4132580"/>
            <a:ext cx="4325779" cy="696383"/>
          </a:xfrm>
          <a:prstGeom prst="rect">
            <a:avLst/>
          </a:prstGeom>
        </p:spPr>
        <p:txBody>
          <a:bodyPr vert="horz" lIns="101600" tIns="38100" rIns="63500" bIns="38100" rtlCol="0" anchor="b" anchorCtr="0">
            <a:noAutofit/>
          </a:bodyPr>
          <a:lstStyle>
            <a:lvl1pPr algn="ctr" defTabSz="762000" rtl="0" eaLnBrk="1" fontAlgn="auto" latinLnBrk="0" hangingPunct="1">
              <a:lnSpc>
                <a:spcPct val="100000"/>
              </a:lnSpc>
              <a:spcBef>
                <a:spcPct val="0"/>
              </a:spcBef>
              <a:buNone/>
              <a:defRPr sz="3665" b="0" u="none" strike="noStrike" kern="1200" cap="none" spc="300" normalizeH="0" baseline="0">
                <a:solidFill>
                  <a:schemeClr val="tx1"/>
                </a:solidFill>
                <a:uFillTx/>
                <a:latin typeface="Arial" panose="020B0604020202020204" pitchFamily="34" charset="0"/>
                <a:ea typeface="汉仪旗黑-85S" panose="00020600040101010101" pitchFamily="18" charset="-122"/>
                <a:cs typeface="+mj-cs"/>
              </a:defRPr>
            </a:lvl1pPr>
          </a:lstStyle>
          <a:p>
            <a:pPr algn="l"/>
            <a:r>
              <a:rPr lang="zh-CN" altLang="en-US" sz="3200" b="1" dirty="0" smtClean="0">
                <a:solidFill>
                  <a:schemeClr val="tx1">
                    <a:lumMod val="85000"/>
                    <a:lumOff val="1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工作体会及计划</a:t>
            </a:r>
            <a:endParaRPr lang="zh-CN" altLang="en-US" sz="3200" b="1" dirty="0" smtClean="0">
              <a:solidFill>
                <a:schemeClr val="tx1">
                  <a:lumMod val="85000"/>
                  <a:lumOff val="1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p:txBody>
      </p:sp>
      <p:pic>
        <p:nvPicPr>
          <p:cNvPr id="4" name="图片 3"/>
          <p:cNvPicPr>
            <a:picLocks noChangeAspect="1"/>
          </p:cNvPicPr>
          <p:nvPr/>
        </p:nvPicPr>
        <p:blipFill>
          <a:blip r:embed="rId3"/>
          <a:stretch>
            <a:fillRect/>
          </a:stretch>
        </p:blipFill>
        <p:spPr>
          <a:xfrm>
            <a:off x="1927225" y="4197350"/>
            <a:ext cx="558800" cy="567055"/>
          </a:xfrm>
          <a:prstGeom prst="rect">
            <a:avLst/>
          </a:prstGeom>
        </p:spPr>
      </p:pic>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内容占位符 4"/>
          <p:cNvSpPr>
            <a:spLocks noGrp="1"/>
          </p:cNvSpPr>
          <p:nvPr>
            <p:ph type="subTitle" idx="1"/>
          </p:nvPr>
        </p:nvSpPr>
        <p:spPr>
          <a:xfrm>
            <a:off x="2810881" y="2022158"/>
            <a:ext cx="5715000" cy="1379803"/>
          </a:xfrm>
        </p:spPr>
        <p:txBody>
          <a:bodyPr/>
          <a:p>
            <a:pPr marR="0" algn="l" defTabSz="914400" rtl="0" eaLnBrk="1" fontAlgn="base" latinLnBrk="0" hangingPunct="1">
              <a:lnSpc>
                <a:spcPct val="100000"/>
              </a:lnSpc>
              <a:spcBef>
                <a:spcPct val="20000"/>
              </a:spcBef>
              <a:spcAft>
                <a:spcPct val="0"/>
              </a:spcAft>
              <a:buClrTx/>
              <a:buSzTx/>
              <a:buFontTx/>
            </a:pPr>
            <a:r>
              <a:rPr kumimoji="0" lang="zh-CN" altLang="en-US" sz="4000" b="1" i="0" u="none" strike="noStrike" kern="1200" cap="none" spc="0" normalizeH="0" baseline="0" noProof="1">
                <a:solidFill>
                  <a:srgbClr val="006B3A"/>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rPr>
              <a:t>卒中中心建设工作</a:t>
            </a:r>
            <a:endParaRPr kumimoji="0" lang="zh-CN" altLang="en-US" sz="4000" b="1" i="0" u="none" strike="noStrike" kern="1200" cap="none" spc="0" normalizeH="0" baseline="0" noProof="1">
              <a:solidFill>
                <a:srgbClr val="006B3A"/>
              </a:solidFill>
              <a:effectLst>
                <a:outerShdw blurRad="38100" dist="25400" dir="5400000" algn="ctr" rotWithShape="0">
                  <a:srgbClr val="6E747A">
                    <a:alpha val="43000"/>
                  </a:srgbClr>
                </a:outerShdw>
              </a:effectLst>
              <a:latin typeface="+mn-lt"/>
              <a:ea typeface="+mn-ea"/>
              <a:cs typeface="+mn-cs"/>
            </a:endParaRPr>
          </a:p>
          <a:p>
            <a:pPr marL="0" marR="0" indent="0" algn="ctr" defTabSz="914400" rtl="0" eaLnBrk="1" fontAlgn="base" latinLnBrk="0" hangingPunct="1">
              <a:lnSpc>
                <a:spcPct val="100000"/>
              </a:lnSpc>
              <a:spcBef>
                <a:spcPct val="20000"/>
              </a:spcBef>
              <a:spcAft>
                <a:spcPct val="0"/>
              </a:spcAft>
              <a:buClrTx/>
              <a:buSzTx/>
              <a:buFontTx/>
              <a:buNone/>
            </a:pPr>
            <a:endParaRPr kumimoji="0" lang="zh-CN" altLang="en-US" sz="4000" b="1" i="0" u="none" strike="noStrike" kern="1200" cap="none" spc="0" normalizeH="0" baseline="0" noProof="1">
              <a:solidFill>
                <a:srgbClr val="006B3A"/>
              </a:solidFill>
              <a:effectLst>
                <a:outerShdw blurRad="38100" dist="25400" dir="5400000" algn="ctr" rotWithShape="0">
                  <a:srgbClr val="6E747A">
                    <a:alpha val="43000"/>
                  </a:srgbClr>
                </a:outerShdw>
              </a:effectLst>
              <a:latin typeface="+mn-lt"/>
              <a:ea typeface="+mn-ea"/>
              <a:cs typeface="+mn-cs"/>
            </a:endParaRPr>
          </a:p>
        </p:txBody>
      </p:sp>
      <p:pic>
        <p:nvPicPr>
          <p:cNvPr id="16" name="图片 1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35" y="3747135"/>
            <a:ext cx="4409440" cy="1967865"/>
          </a:xfrm>
          <a:prstGeom prst="rect">
            <a:avLst/>
          </a:prstGeom>
        </p:spPr>
      </p:pic>
      <p:pic>
        <p:nvPicPr>
          <p:cNvPr id="3" name="图片 2"/>
          <p:cNvPicPr>
            <a:picLocks noChangeAspect="1"/>
          </p:cNvPicPr>
          <p:nvPr/>
        </p:nvPicPr>
        <p:blipFill>
          <a:blip r:embed="rId2"/>
          <a:stretch>
            <a:fillRect/>
          </a:stretch>
        </p:blipFill>
        <p:spPr>
          <a:xfrm>
            <a:off x="7665085" y="4186555"/>
            <a:ext cx="1228090" cy="1310640"/>
          </a:xfrm>
          <a:prstGeom prst="rect">
            <a:avLst/>
          </a:prstGeom>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7" name="标题 1"/>
          <p:cNvSpPr>
            <a:spLocks noGrp="1"/>
          </p:cNvSpPr>
          <p:nvPr>
            <p:ph type="title"/>
          </p:nvPr>
        </p:nvSpPr>
        <p:spPr>
          <a:xfrm>
            <a:off x="2430399" y="92353"/>
            <a:ext cx="6172962" cy="857356"/>
          </a:xfrm>
        </p:spPr>
        <p:txBody>
          <a:bodyPr anchor="ctr"/>
          <a:p>
            <a:r>
              <a:rPr lang="zh-CN" altLang="zh-CN" sz="3000" b="1">
                <a:solidFill>
                  <a:schemeClr val="tx1"/>
                </a:solidFill>
              </a:rPr>
              <a:t>卒中中心成立（</a:t>
            </a:r>
            <a:r>
              <a:rPr lang="en-US" altLang="zh-CN" sz="3000" b="1">
                <a:solidFill>
                  <a:schemeClr val="tx1"/>
                </a:solidFill>
              </a:rPr>
              <a:t>2016</a:t>
            </a:r>
            <a:r>
              <a:rPr lang="zh-CN" altLang="zh-CN" sz="3000" b="1">
                <a:solidFill>
                  <a:schemeClr val="tx1"/>
                </a:solidFill>
              </a:rPr>
              <a:t>）</a:t>
            </a:r>
            <a:endParaRPr lang="zh-CN" altLang="zh-CN" sz="3000" b="1">
              <a:solidFill>
                <a:schemeClr val="tx1"/>
              </a:solidFill>
            </a:endParaRPr>
          </a:p>
        </p:txBody>
      </p:sp>
      <p:pic>
        <p:nvPicPr>
          <p:cNvPr id="3" name="内容占位符 2"/>
          <p:cNvPicPr>
            <a:picLocks noChangeAspect="1"/>
          </p:cNvPicPr>
          <p:nvPr>
            <p:ph idx="1"/>
          </p:nvPr>
        </p:nvPicPr>
        <p:blipFill>
          <a:blip r:embed="rId1"/>
          <a:stretch>
            <a:fillRect/>
          </a:stretch>
        </p:blipFill>
        <p:spPr>
          <a:xfrm>
            <a:off x="1962785" y="763270"/>
            <a:ext cx="4778375" cy="4951730"/>
          </a:xfrm>
          <a:prstGeom prst="rect">
            <a:avLst/>
          </a:prstGeom>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1" cstate="print"/>
          <a:srcRect/>
          <a:stretch>
            <a:fillRect/>
          </a:stretch>
        </p:blipFill>
        <p:spPr bwMode="auto">
          <a:xfrm>
            <a:off x="6725321" y="1500311"/>
            <a:ext cx="2347273" cy="3714776"/>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625" name="标题 2"/>
          <p:cNvSpPr>
            <a:spLocks noGrp="1"/>
          </p:cNvSpPr>
          <p:nvPr>
            <p:ph type="title"/>
          </p:nvPr>
        </p:nvSpPr>
        <p:spPr>
          <a:xfrm>
            <a:off x="827088" y="336683"/>
            <a:ext cx="8229600" cy="952500"/>
          </a:xfrm>
        </p:spPr>
        <p:txBody>
          <a:bodyPr/>
          <a:lstStyle/>
          <a:p>
            <a:pPr eaLnBrk="1" hangingPunct="1"/>
            <a:r>
              <a:rPr lang="zh-CN" altLang="en-US" sz="3600" b="1" smtClean="0"/>
              <a:t>卒中中心</a:t>
            </a:r>
            <a:endParaRPr lang="zh-CN" altLang="en-US" sz="3600" smtClean="0"/>
          </a:p>
        </p:txBody>
      </p:sp>
      <p:pic>
        <p:nvPicPr>
          <p:cNvPr id="5" name="Picture 14" descr="DSC08054"/>
          <p:cNvPicPr>
            <a:picLocks noGrp="1" noChangeAspect="1" noChangeArrowheads="1"/>
          </p:cNvPicPr>
          <p:nvPr>
            <p:ph idx="1"/>
          </p:nvPr>
        </p:nvPicPr>
        <p:blipFill>
          <a:blip r:embed="rId2" cstate="print">
            <a:lum bright="20000" contrast="40000"/>
          </a:blip>
          <a:srcRect l="1601" t="8533" r="2400" b="10400"/>
          <a:stretch>
            <a:fillRect/>
          </a:stretch>
        </p:blipFill>
        <p:spPr>
          <a:xfrm>
            <a:off x="3428992" y="1367129"/>
            <a:ext cx="3316600" cy="1949930"/>
          </a:xfrm>
          <a:solidFill>
            <a:srgbClr val="FFFFFF">
              <a:shade val="85000"/>
            </a:srgbClr>
          </a:solidFill>
          <a:ln w="88900" cap="sq">
            <a:solidFill>
              <a:srgbClr val="FFFFFF"/>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图片 6" descr="图片 6"/>
          <p:cNvPicPr>
            <a:picLocks noChangeAspect="1"/>
          </p:cNvPicPr>
          <p:nvPr/>
        </p:nvPicPr>
        <p:blipFill>
          <a:blip r:embed="rId3" cstate="print"/>
          <a:srcRect r="664"/>
          <a:stretch>
            <a:fillRect/>
          </a:stretch>
        </p:blipFill>
        <p:spPr>
          <a:xfrm>
            <a:off x="3428992" y="3289681"/>
            <a:ext cx="3316600" cy="2072875"/>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629" name="Text Placeholder 2"/>
          <p:cNvSpPr txBox="1"/>
          <p:nvPr/>
        </p:nvSpPr>
        <p:spPr bwMode="auto">
          <a:xfrm>
            <a:off x="511175" y="1965458"/>
            <a:ext cx="4040188" cy="533400"/>
          </a:xfrm>
          <a:prstGeom prst="rect">
            <a:avLst/>
          </a:prstGeom>
          <a:noFill/>
          <a:ln w="9525">
            <a:noFill/>
            <a:miter lim="800000"/>
          </a:ln>
        </p:spPr>
        <p:txBody>
          <a:bodyPr/>
          <a:lstStyle/>
          <a:p>
            <a:pPr>
              <a:spcBef>
                <a:spcPct val="20000"/>
              </a:spcBef>
              <a:buFont typeface="Arial" panose="020B0604020202020204" pitchFamily="34" charset="0"/>
              <a:buNone/>
            </a:pPr>
            <a:r>
              <a:rPr lang="zh-CN" altLang="en-US" sz="3200" b="1" dirty="0">
                <a:latin typeface="微软雅黑" panose="020B0503020204020204" pitchFamily="34" charset="-122"/>
                <a:ea typeface="微软雅黑" panose="020B0503020204020204" pitchFamily="34" charset="-122"/>
              </a:rPr>
              <a:t>卒中中心成立：</a:t>
            </a:r>
            <a:endParaRPr lang="en-US" altLang="zh-CN" sz="3200" b="1" dirty="0">
              <a:latin typeface="微软雅黑" panose="020B0503020204020204" pitchFamily="34" charset="-122"/>
              <a:ea typeface="微软雅黑" panose="020B0503020204020204" pitchFamily="34" charset="-122"/>
            </a:endParaRPr>
          </a:p>
          <a:p>
            <a:pPr>
              <a:spcBef>
                <a:spcPct val="20000"/>
              </a:spcBef>
              <a:buFont typeface="Arial" panose="020B0604020202020204" pitchFamily="34" charset="0"/>
              <a:buNone/>
            </a:pPr>
            <a:r>
              <a:rPr lang="zh-CN" altLang="en-US" sz="2400" b="1" dirty="0">
                <a:latin typeface="微软雅黑" panose="020B0503020204020204" pitchFamily="34" charset="-122"/>
                <a:ea typeface="微软雅黑" panose="020B0503020204020204" pitchFamily="34" charset="-122"/>
              </a:rPr>
              <a:t>办公室设在</a:t>
            </a:r>
            <a:endParaRPr lang="zh-CN" altLang="en-US" sz="2400" b="1" dirty="0">
              <a:latin typeface="微软雅黑" panose="020B0503020204020204" pitchFamily="34" charset="-122"/>
              <a:ea typeface="微软雅黑" panose="020B0503020204020204" pitchFamily="34" charset="-122"/>
            </a:endParaRPr>
          </a:p>
          <a:p>
            <a:pPr>
              <a:spcBef>
                <a:spcPct val="20000"/>
              </a:spcBef>
              <a:buFont typeface="Arial" panose="020B0604020202020204" pitchFamily="34" charset="0"/>
              <a:buNone/>
            </a:pPr>
            <a:r>
              <a:rPr lang="zh-CN" altLang="en-US" sz="2400" b="1" dirty="0">
                <a:latin typeface="微软雅黑" panose="020B0503020204020204" pitchFamily="34" charset="-122"/>
                <a:ea typeface="微软雅黑" panose="020B0503020204020204" pitchFamily="34" charset="-122"/>
              </a:rPr>
              <a:t>门诊楼</a:t>
            </a:r>
            <a:r>
              <a:rPr lang="en-US" altLang="zh-CN" sz="2400" b="1" dirty="0">
                <a:latin typeface="微软雅黑" panose="020B0503020204020204" pitchFamily="34" charset="-122"/>
                <a:ea typeface="微软雅黑" panose="020B0503020204020204" pitchFamily="34" charset="-122"/>
              </a:rPr>
              <a:t>5</a:t>
            </a:r>
            <a:r>
              <a:rPr lang="zh-CN" altLang="en-US" sz="2400" b="1" dirty="0">
                <a:latin typeface="微软雅黑" panose="020B0503020204020204" pitchFamily="34" charset="-122"/>
                <a:ea typeface="微软雅黑" panose="020B0503020204020204" pitchFamily="34" charset="-122"/>
              </a:rPr>
              <a:t>楼</a:t>
            </a:r>
            <a:endParaRPr lang="en-US" sz="2400" b="1" dirty="0">
              <a:latin typeface="微软雅黑" panose="020B0503020204020204" pitchFamily="34" charset="-122"/>
              <a:ea typeface="微软雅黑" panose="020B0503020204020204" pitchFamily="34" charset="-122"/>
            </a:endParaRPr>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标题 6"/>
          <p:cNvSpPr>
            <a:spLocks noGrp="1"/>
          </p:cNvSpPr>
          <p:nvPr>
            <p:ph type="title"/>
          </p:nvPr>
        </p:nvSpPr>
        <p:spPr>
          <a:xfrm>
            <a:off x="1467908" y="699718"/>
            <a:ext cx="6207125" cy="595313"/>
          </a:xfrm>
        </p:spPr>
        <p:txBody>
          <a:bodyPr anchor="ctr"/>
          <a:p>
            <a:r>
              <a:rPr lang="zh-CN" altLang="en-US" b="1" dirty="0">
                <a:solidFill>
                  <a:schemeClr val="tx1"/>
                </a:solidFill>
              </a:rPr>
              <a:t>卒中中心概况</a:t>
            </a:r>
            <a:endParaRPr lang="zh-CN" altLang="en-US" b="1" dirty="0">
              <a:solidFill>
                <a:schemeClr val="tx1"/>
              </a:solidFill>
            </a:endParaRPr>
          </a:p>
        </p:txBody>
      </p:sp>
      <p:sp>
        <p:nvSpPr>
          <p:cNvPr id="9" name="TextBox 8"/>
          <p:cNvSpPr txBox="1"/>
          <p:nvPr/>
        </p:nvSpPr>
        <p:spPr>
          <a:xfrm>
            <a:off x="454025" y="1323975"/>
            <a:ext cx="8422640" cy="37357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099" tIns="38099" rIns="38099" bIns="38099" numCol="1" spcCol="38100" rtlCol="0" anchor="t">
            <a:spAutoFit/>
          </a:bodyPr>
          <a:p>
            <a:pPr marL="0" marR="0" indent="0" defTabSz="914400" rtl="0" fontAlgn="auto" latinLnBrk="0" hangingPunct="0">
              <a:lnSpc>
                <a:spcPct val="170000"/>
              </a:lnSpc>
              <a:spcBef>
                <a:spcPts val="0"/>
              </a:spcBef>
              <a:spcAft>
                <a:spcPts val="0"/>
              </a:spcAft>
              <a:buClrTx/>
              <a:buSzTx/>
              <a:buNone/>
            </a:pPr>
            <a:r>
              <a:rPr kumimoji="0" lang="zh-CN" altLang="en-US" sz="1400" b="1" i="0" u="none" strike="noStrike" cap="none" spc="0" normalizeH="0" baseline="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卒中中心成立于</a:t>
            </a:r>
            <a:r>
              <a:rPr kumimoji="0" lang="en-US" altLang="zh-CN" sz="1400" b="1" i="0" u="none" strike="noStrike" cap="none" spc="0" normalizeH="0" baseline="0" noProof="1" dirty="0">
                <a:ln>
                  <a:noFill/>
                </a:ln>
                <a:solidFill>
                  <a:srgbClr val="FF00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2016</a:t>
            </a:r>
            <a:r>
              <a:rPr kumimoji="0" lang="zh-CN" altLang="en-US" sz="1400" b="1" i="0" u="none" strike="noStrike" cap="none" spc="0" normalizeH="0" baseline="0" noProof="1" dirty="0">
                <a:ln>
                  <a:noFill/>
                </a:ln>
                <a:solidFill>
                  <a:srgbClr val="FF00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年</a:t>
            </a:r>
            <a:r>
              <a:rPr kumimoji="0" lang="en-US" altLang="zh-CN" sz="1400" b="1" i="0" u="none" strike="noStrike" cap="none" spc="0" normalizeH="0" baseline="0" noProof="1" dirty="0">
                <a:ln>
                  <a:noFill/>
                </a:ln>
                <a:solidFill>
                  <a:srgbClr val="FF0000"/>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2</a:t>
            </a:r>
            <a:r>
              <a:rPr lang="zh-CN" altLang="en-US" sz="1400" b="1" strike="noStrike" noProof="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月</a:t>
            </a:r>
            <a:r>
              <a:rPr lang="zh-CN" altLang="en-US" sz="1400" b="1" strike="noStrike"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，设立于门诊大楼五楼，与内科门诊、神经内科检查区、营养中心同层。</a:t>
            </a:r>
            <a:endParaRPr lang="en-US" altLang="zh-CN" sz="1400" b="1" strike="noStrike"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914400" rtl="0" fontAlgn="auto" latinLnBrk="0" hangingPunct="0">
              <a:lnSpc>
                <a:spcPct val="170000"/>
              </a:lnSpc>
              <a:spcBef>
                <a:spcPts val="0"/>
              </a:spcBef>
              <a:spcAft>
                <a:spcPts val="0"/>
              </a:spcAft>
              <a:buClrTx/>
              <a:buSzTx/>
              <a:buNone/>
            </a:pPr>
            <a:r>
              <a:rPr lang="zh-CN" altLang="en-US" sz="1400" b="1" strike="noStrike"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配有工作人员</a:t>
            </a:r>
            <a:r>
              <a:rPr lang="en-US" altLang="zh-CN" sz="1400" b="1" strike="noStrike" noProof="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400" b="1" strike="noStrike" noProof="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名，脑心健康管理师均专职</a:t>
            </a:r>
            <a:r>
              <a:rPr lang="zh-CN" altLang="en-US" sz="1400" b="1" strike="noStrike"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400" b="1" strike="noStrike"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914400" rtl="0" fontAlgn="auto" latinLnBrk="0" hangingPunct="0">
              <a:lnSpc>
                <a:spcPct val="170000"/>
              </a:lnSpc>
              <a:spcBef>
                <a:spcPts val="0"/>
              </a:spcBef>
              <a:spcAft>
                <a:spcPts val="0"/>
              </a:spcAft>
              <a:buClrTx/>
              <a:buSzTx/>
              <a:buNone/>
            </a:pPr>
            <a:r>
              <a:rPr kumimoji="0" lang="zh-CN" altLang="en-US" sz="1400" b="1" i="0" u="none" strike="noStrike" cap="none" spc="0" normalizeH="0" baseline="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主要工作：</a:t>
            </a:r>
            <a:endParaRPr kumimoji="0" lang="zh-CN" altLang="en-US" sz="1400" b="1" i="0" u="none" strike="noStrike" cap="none" spc="0" normalizeH="0" baseline="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endParaRPr>
          </a:p>
          <a:p>
            <a:pPr marL="0" marR="0" indent="0" algn="l" defTabSz="914400" rtl="0" fontAlgn="auto" latinLnBrk="0" hangingPunct="0">
              <a:lnSpc>
                <a:spcPct val="170000"/>
              </a:lnSpc>
              <a:spcBef>
                <a:spcPts val="0"/>
              </a:spcBef>
              <a:spcAft>
                <a:spcPts val="0"/>
              </a:spcAft>
              <a:buClrTx/>
              <a:buSzTx/>
              <a:buNone/>
            </a:pPr>
            <a:r>
              <a:rPr kumimoji="0" lang="en-US" altLang="zh-CN" sz="1400" b="1" i="0" u="none" strike="noStrike" cap="none" spc="0" normalizeH="0" baseline="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1.</a:t>
            </a:r>
            <a:r>
              <a:rPr kumimoji="0" lang="zh-CN" altLang="en-US" sz="1400" b="1" i="0" u="none" strike="noStrike" cap="none" spc="0" normalizeH="0" baseline="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卒中中心日常工作  </a:t>
            </a:r>
            <a:endParaRPr kumimoji="0" lang="zh-CN" altLang="en-US" sz="1400" b="1" i="0" u="none" strike="noStrike" cap="none" spc="0" normalizeH="0" baseline="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endParaRPr>
          </a:p>
          <a:p>
            <a:pPr marL="0" marR="0" indent="0" algn="l" defTabSz="914400" rtl="0" fontAlgn="auto" latinLnBrk="0" hangingPunct="0">
              <a:lnSpc>
                <a:spcPct val="170000"/>
              </a:lnSpc>
              <a:spcBef>
                <a:spcPts val="0"/>
              </a:spcBef>
              <a:spcAft>
                <a:spcPts val="0"/>
              </a:spcAft>
              <a:buClrTx/>
              <a:buSzTx/>
              <a:buNone/>
            </a:pPr>
            <a:r>
              <a:rPr kumimoji="0" lang="en-US" altLang="zh-CN" sz="1400" b="1" i="0" u="none" strike="noStrike" cap="none" spc="0" normalizeH="0" baseline="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2.</a:t>
            </a:r>
            <a:r>
              <a:rPr kumimoji="0" lang="zh-CN" altLang="en-US" sz="1400" b="1" i="0" u="none" strike="noStrike" cap="none" spc="0" normalizeH="0" baseline="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随访工作 </a:t>
            </a:r>
            <a:endParaRPr kumimoji="0" lang="zh-CN" altLang="en-US" sz="1400" b="1" i="0" u="none" strike="noStrike" cap="none" spc="0" normalizeH="0" baseline="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endParaRPr>
          </a:p>
          <a:p>
            <a:pPr marL="0" marR="0" indent="0" algn="l" defTabSz="914400" rtl="0" fontAlgn="auto" latinLnBrk="0" hangingPunct="0">
              <a:lnSpc>
                <a:spcPct val="170000"/>
              </a:lnSpc>
              <a:spcBef>
                <a:spcPts val="0"/>
              </a:spcBef>
              <a:spcAft>
                <a:spcPts val="0"/>
              </a:spcAft>
              <a:buClrTx/>
              <a:buSzTx/>
              <a:buNone/>
            </a:pPr>
            <a:r>
              <a:rPr kumimoji="0" lang="en-US" altLang="zh-CN" sz="1400" b="1" i="0" u="none" strike="noStrike" cap="none" spc="0" normalizeH="0" baseline="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3.</a:t>
            </a:r>
            <a:r>
              <a:rPr kumimoji="0" lang="zh-CN" altLang="en-US" sz="1400" b="1" i="0" u="none" strike="noStrike" cap="none" spc="0" normalizeH="0" baseline="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院内、院外筛查</a:t>
            </a:r>
            <a:r>
              <a:rPr kumimoji="0" lang="zh-CN" altLang="en-US" sz="1400" b="1" i="0" u="none" strike="noStrike" cap="none" spc="0" normalizeH="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 </a:t>
            </a:r>
            <a:endParaRPr kumimoji="0" lang="zh-CN" altLang="en-US" sz="1400" b="1" i="0" u="none" strike="noStrike" cap="none" spc="0" normalizeH="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endParaRPr>
          </a:p>
          <a:p>
            <a:pPr marL="0" marR="0" indent="0" algn="l" defTabSz="914400" rtl="0" fontAlgn="auto" latinLnBrk="0" hangingPunct="0">
              <a:lnSpc>
                <a:spcPct val="170000"/>
              </a:lnSpc>
              <a:spcBef>
                <a:spcPts val="0"/>
              </a:spcBef>
              <a:spcAft>
                <a:spcPts val="0"/>
              </a:spcAft>
              <a:buClrTx/>
              <a:buSzTx/>
              <a:buNone/>
            </a:pPr>
            <a:r>
              <a:rPr kumimoji="0" lang="en-US" altLang="zh-CN" sz="1400" b="1" i="0" u="none" strike="noStrike" cap="none" spc="0" normalizeH="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4.</a:t>
            </a:r>
            <a:r>
              <a:rPr kumimoji="0" lang="zh-CN" altLang="en-US" sz="1400" b="1" i="0" u="none" strike="noStrike" cap="none" spc="0" normalizeH="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门诊筛查  </a:t>
            </a:r>
            <a:endParaRPr kumimoji="0" lang="zh-CN" altLang="en-US" sz="1400" b="1" i="0" u="none" strike="noStrike" cap="none" spc="0" normalizeH="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endParaRPr>
          </a:p>
          <a:p>
            <a:pPr marL="0" marR="0" indent="0" algn="l" defTabSz="914400" rtl="0" fontAlgn="auto" latinLnBrk="0" hangingPunct="0">
              <a:lnSpc>
                <a:spcPct val="170000"/>
              </a:lnSpc>
              <a:spcBef>
                <a:spcPts val="0"/>
              </a:spcBef>
              <a:spcAft>
                <a:spcPts val="0"/>
              </a:spcAft>
              <a:buClrTx/>
              <a:buSzTx/>
              <a:buNone/>
            </a:pPr>
            <a:r>
              <a:rPr kumimoji="0" lang="en-US" altLang="zh-CN" sz="1400" b="1" i="0" u="none" strike="noStrike" cap="none" spc="0" normalizeH="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5.</a:t>
            </a:r>
            <a:r>
              <a:rPr kumimoji="0" lang="zh-CN" altLang="en-US" sz="1400" b="1" i="0" u="none" strike="noStrike" cap="none" spc="0" normalizeH="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院内、院</a:t>
            </a:r>
            <a:r>
              <a:rPr kumimoji="0" lang="zh-CN" altLang="en-US" sz="1400" b="1" i="0" u="none" strike="noStrike" cap="none" spc="0" normalizeH="0" noProof="1" dirty="0" smtClean="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外宣教义</a:t>
            </a:r>
            <a:endParaRPr kumimoji="0" lang="zh-CN" altLang="en-US" sz="1400" b="1" i="0" u="none" strike="noStrike" cap="none" spc="0" normalizeH="0" noProof="1" dirty="0" smtClean="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endParaRPr>
          </a:p>
          <a:p>
            <a:pPr marL="0" marR="0" indent="0" algn="l" defTabSz="914400" rtl="0" fontAlgn="auto" latinLnBrk="0" hangingPunct="0">
              <a:lnSpc>
                <a:spcPct val="170000"/>
              </a:lnSpc>
              <a:spcBef>
                <a:spcPts val="0"/>
              </a:spcBef>
              <a:spcAft>
                <a:spcPts val="0"/>
              </a:spcAft>
              <a:buClrTx/>
              <a:buSzTx/>
              <a:buNone/>
            </a:pPr>
            <a:r>
              <a:rPr kumimoji="0" lang="en-US" sz="1400" b="1" i="0" u="none" strike="noStrike" cap="none" spc="0" normalizeH="0" noProof="1" dirty="0" smtClean="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6.</a:t>
            </a:r>
            <a:r>
              <a:rPr kumimoji="0" lang="zh-CN" altLang="en-US" sz="1400" b="1" i="0" u="none" strike="noStrike" cap="none" spc="0" normalizeH="0" noProof="1" dirty="0" smtClean="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院</a:t>
            </a:r>
            <a:r>
              <a:rPr kumimoji="0" lang="zh-CN" altLang="en-US" sz="1400" b="1" i="0" u="none" strike="noStrike" cap="none" spc="0" normalizeH="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内</a:t>
            </a:r>
            <a:r>
              <a:rPr lang="zh-CN" altLang="en-US" sz="1400" b="1" strike="noStrike"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400" b="1" i="0" u="none" strike="noStrike" cap="none" spc="0" normalizeH="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rPr>
              <a:t>院外培训等工作。</a:t>
            </a:r>
            <a:endParaRPr kumimoji="0" lang="en-US" altLang="zh-CN" sz="1400" b="1" i="0" u="none" strike="noStrike" cap="none" spc="0" normalizeH="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endParaRPr>
          </a:p>
          <a:p>
            <a:pPr marL="0" marR="0" indent="0" algn="l" defTabSz="914400" rtl="0" fontAlgn="auto" latinLnBrk="0" hangingPunct="0">
              <a:lnSpc>
                <a:spcPct val="170000"/>
              </a:lnSpc>
              <a:spcBef>
                <a:spcPts val="0"/>
              </a:spcBef>
              <a:spcAft>
                <a:spcPts val="0"/>
              </a:spcAft>
              <a:buClrTx/>
              <a:buSzTx/>
              <a:buNone/>
            </a:pPr>
            <a:r>
              <a:rPr lang="zh-CN" altLang="en-US" sz="1400" b="1" strike="noStrike" baseline="0"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卒中中心同时为内蒙古自治区卫健委脑防委办公室</a:t>
            </a:r>
            <a:endParaRPr kumimoji="0" lang="zh-CN" altLang="en-US" sz="1400" b="1" i="0" u="none" strike="noStrike" cap="none" spc="0" normalizeH="0" baseline="0" noProof="1" dirty="0">
              <a:ln>
                <a:noFill/>
              </a:ln>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a:endParaRPr>
          </a:p>
        </p:txBody>
      </p:sp>
      <p:pic>
        <p:nvPicPr>
          <p:cNvPr id="4" name="图片 3"/>
          <p:cNvPicPr>
            <a:picLocks noChangeAspect="1"/>
          </p:cNvPicPr>
          <p:nvPr/>
        </p:nvPicPr>
        <p:blipFill>
          <a:blip r:embed="rId1"/>
          <a:stretch>
            <a:fillRect/>
          </a:stretch>
        </p:blipFill>
        <p:spPr>
          <a:xfrm>
            <a:off x="6744970" y="3903980"/>
            <a:ext cx="2026285" cy="1155700"/>
          </a:xfrm>
          <a:prstGeom prst="rect">
            <a:avLst/>
          </a:prstGeom>
        </p:spPr>
      </p:pic>
      <p:pic>
        <p:nvPicPr>
          <p:cNvPr id="5" name="Picture 2"/>
          <p:cNvPicPr>
            <a:picLocks noChangeAspect="1"/>
          </p:cNvPicPr>
          <p:nvPr/>
        </p:nvPicPr>
        <p:blipFill>
          <a:blip r:embed="rId2"/>
          <a:stretch>
            <a:fillRect/>
          </a:stretch>
        </p:blipFill>
        <p:spPr>
          <a:xfrm>
            <a:off x="4644390" y="2531745"/>
            <a:ext cx="2021205" cy="2527935"/>
          </a:xfrm>
          <a:prstGeom prst="rect">
            <a:avLst/>
          </a:prstGeom>
          <a:noFill/>
          <a:ln w="9525">
            <a:noFill/>
          </a:ln>
        </p:spPr>
      </p:pic>
      <p:pic>
        <p:nvPicPr>
          <p:cNvPr id="6" name="图片 6" descr="图片 6"/>
          <p:cNvPicPr>
            <a:picLocks noChangeAspect="1"/>
          </p:cNvPicPr>
          <p:nvPr/>
        </p:nvPicPr>
        <p:blipFill>
          <a:blip r:embed="rId3"/>
          <a:srcRect r="664"/>
          <a:stretch>
            <a:fillRect/>
          </a:stretch>
        </p:blipFill>
        <p:spPr>
          <a:xfrm>
            <a:off x="6744970" y="2531745"/>
            <a:ext cx="2026285" cy="1347470"/>
          </a:xfrm>
          <a:prstGeom prst="rect">
            <a:avLst/>
          </a:prstGeom>
          <a:noFill/>
          <a:ln w="12700">
            <a:noFill/>
          </a:ln>
        </p:spPr>
      </p:pic>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标题 1"/>
          <p:cNvSpPr>
            <a:spLocks noGrp="1"/>
          </p:cNvSpPr>
          <p:nvPr>
            <p:ph type="title"/>
          </p:nvPr>
        </p:nvSpPr>
        <p:spPr>
          <a:xfrm>
            <a:off x="542925" y="862648"/>
            <a:ext cx="8229600" cy="581025"/>
          </a:xfrm>
        </p:spPr>
        <p:txBody>
          <a:bodyPr anchor="ctr"/>
          <a:p>
            <a:r>
              <a:rPr lang="zh-CN" altLang="en-US" sz="3200" b="1">
                <a:solidFill>
                  <a:schemeClr val="tx1"/>
                </a:solidFill>
              </a:rPr>
              <a:t>卒中中心委员会成立（</a:t>
            </a:r>
            <a:r>
              <a:rPr lang="en-US" altLang="zh-CN" sz="3200" b="1">
                <a:solidFill>
                  <a:schemeClr val="tx1"/>
                </a:solidFill>
              </a:rPr>
              <a:t>2018</a:t>
            </a:r>
            <a:r>
              <a:rPr lang="zh-CN" altLang="en-US" sz="3200" b="1">
                <a:solidFill>
                  <a:schemeClr val="tx1"/>
                </a:solidFill>
              </a:rPr>
              <a:t>）</a:t>
            </a:r>
            <a:endParaRPr lang="zh-CN" altLang="en-US" sz="3200" b="1">
              <a:solidFill>
                <a:schemeClr val="tx1"/>
              </a:solidFill>
            </a:endParaRPr>
          </a:p>
        </p:txBody>
      </p:sp>
      <p:pic>
        <p:nvPicPr>
          <p:cNvPr id="30722" name="内容占位符 4"/>
          <p:cNvPicPr>
            <a:picLocks noGrp="1" noChangeAspect="1"/>
          </p:cNvPicPr>
          <p:nvPr>
            <p:ph idx="1"/>
          </p:nvPr>
        </p:nvPicPr>
        <p:blipFill>
          <a:blip r:embed="rId1"/>
          <a:stretch>
            <a:fillRect/>
          </a:stretch>
        </p:blipFill>
        <p:spPr>
          <a:xfrm>
            <a:off x="1274753" y="1463107"/>
            <a:ext cx="2183876" cy="3387746"/>
          </a:xfrm>
        </p:spPr>
      </p:pic>
      <p:pic>
        <p:nvPicPr>
          <p:cNvPr id="30723" name="内容占位符 3"/>
          <p:cNvPicPr>
            <a:picLocks noChangeAspect="1"/>
          </p:cNvPicPr>
          <p:nvPr/>
        </p:nvPicPr>
        <p:blipFill>
          <a:blip r:embed="rId2"/>
          <a:srcRect r="2745"/>
          <a:stretch>
            <a:fillRect/>
          </a:stretch>
        </p:blipFill>
        <p:spPr>
          <a:xfrm>
            <a:off x="3458629" y="1464297"/>
            <a:ext cx="2241033" cy="3386556"/>
          </a:xfrm>
          <a:prstGeom prst="rect">
            <a:avLst/>
          </a:prstGeom>
          <a:noFill/>
          <a:ln w="9525">
            <a:noFill/>
          </a:ln>
        </p:spPr>
      </p:pic>
      <p:pic>
        <p:nvPicPr>
          <p:cNvPr id="30724" name="图片 7"/>
          <p:cNvPicPr>
            <a:picLocks noChangeAspect="1"/>
          </p:cNvPicPr>
          <p:nvPr/>
        </p:nvPicPr>
        <p:blipFill>
          <a:blip r:embed="rId3"/>
          <a:stretch>
            <a:fillRect/>
          </a:stretch>
        </p:blipFill>
        <p:spPr>
          <a:xfrm>
            <a:off x="5699661" y="1461916"/>
            <a:ext cx="2157679" cy="3388937"/>
          </a:xfrm>
          <a:prstGeom prst="rect">
            <a:avLst/>
          </a:prstGeom>
          <a:noFill/>
          <a:ln w="9525">
            <a:noFill/>
          </a:ln>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内容占位符 4"/>
          <p:cNvSpPr>
            <a:spLocks noGrp="1"/>
          </p:cNvSpPr>
          <p:nvPr>
            <p:ph type="subTitle" idx="1"/>
          </p:nvPr>
        </p:nvSpPr>
        <p:spPr>
          <a:xfrm>
            <a:off x="1957070" y="769620"/>
            <a:ext cx="5715000" cy="720090"/>
          </a:xfrm>
        </p:spPr>
        <p:txBody>
          <a:bodyPr/>
          <a:p>
            <a:pPr marR="0" algn="l" defTabSz="914400" rtl="0" eaLnBrk="1" fontAlgn="base" latinLnBrk="0" hangingPunct="1">
              <a:lnSpc>
                <a:spcPct val="100000"/>
              </a:lnSpc>
              <a:spcBef>
                <a:spcPct val="20000"/>
              </a:spcBef>
              <a:spcAft>
                <a:spcPct val="0"/>
              </a:spcAft>
              <a:buClrTx/>
              <a:buSzTx/>
              <a:buFontTx/>
            </a:pP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高级卒中中心</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工作模式架构图</a:t>
            </a:r>
            <a:endParaRPr kumimoji="0" lang="zh-CN" altLang="en-US" b="1" i="0" u="none" strike="noStrike" kern="1200" cap="none" spc="0" normalizeH="0" baseline="0"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 name="图片 1"/>
          <p:cNvPicPr>
            <a:picLocks noChangeAspect="1"/>
          </p:cNvPicPr>
          <p:nvPr/>
        </p:nvPicPr>
        <p:blipFill>
          <a:blip r:embed="rId1"/>
          <a:stretch>
            <a:fillRect/>
          </a:stretch>
        </p:blipFill>
        <p:spPr>
          <a:xfrm>
            <a:off x="7947660" y="4603750"/>
            <a:ext cx="962660" cy="1026795"/>
          </a:xfrm>
          <a:prstGeom prst="rect">
            <a:avLst/>
          </a:prstGeom>
        </p:spPr>
      </p:pic>
      <p:pic>
        <p:nvPicPr>
          <p:cNvPr id="38914" name="内容占位符 3"/>
          <p:cNvPicPr>
            <a:picLocks noGrp="1" noChangeAspect="1"/>
          </p:cNvPicPr>
          <p:nvPr/>
        </p:nvPicPr>
        <p:blipFill>
          <a:blip r:embed="rId2"/>
          <a:srcRect t="5323"/>
          <a:stretch>
            <a:fillRect/>
          </a:stretch>
        </p:blipFill>
        <p:spPr>
          <a:xfrm>
            <a:off x="1215390" y="1405678"/>
            <a:ext cx="6712585" cy="3915622"/>
          </a:xfrm>
          <a:prstGeom prst="rect">
            <a:avLst/>
          </a:prstGeom>
          <a:noFill/>
          <a:ln w="9525">
            <a:noFill/>
            <a:miter lim="800000"/>
            <a:headEnd/>
            <a:tailEnd/>
          </a:ln>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604520" y="1492250"/>
            <a:ext cx="828675" cy="2963545"/>
          </a:xfrm>
          <a:prstGeom prst="rect">
            <a:avLst/>
          </a:prstGeom>
        </p:spPr>
        <p:txBody>
          <a:bodyPr wrap="square">
            <a:spAutoFit/>
            <a:scene3d>
              <a:camera prst="orthographicFront"/>
              <a:lightRig rig="threePt" dir="t"/>
            </a:scene3d>
          </a:bodyPr>
          <a:p>
            <a:r>
              <a:rPr lang="zh-CN" altLang="en-US" sz="2665" b="1" dirty="0">
                <a:ln/>
                <a:solidFill>
                  <a:schemeClr val="tx1"/>
                </a:solidFill>
                <a:effectLst>
                  <a:outerShdw blurRad="38100" dist="19050" dir="2700000" algn="tl" rotWithShape="0">
                    <a:schemeClr val="dk1">
                      <a:alpha val="40000"/>
                    </a:schemeClr>
                  </a:outerShdw>
                </a:effectLst>
                <a:latin typeface="+mn-ea"/>
                <a:ea typeface="+mn-ea"/>
              </a:rPr>
              <a:t>脑</a:t>
            </a:r>
            <a:endParaRPr lang="zh-CN" altLang="en-US" sz="2665" b="1" dirty="0">
              <a:ln/>
              <a:solidFill>
                <a:schemeClr val="tx1"/>
              </a:solidFill>
              <a:effectLst>
                <a:outerShdw blurRad="38100" dist="19050" dir="2700000" algn="tl" rotWithShape="0">
                  <a:schemeClr val="dk1">
                    <a:alpha val="40000"/>
                  </a:schemeClr>
                </a:outerShdw>
              </a:effectLst>
              <a:latin typeface="+mn-ea"/>
              <a:ea typeface="+mn-ea"/>
            </a:endParaRPr>
          </a:p>
          <a:p>
            <a:r>
              <a:rPr lang="zh-CN" altLang="en-US" sz="2665" b="1" dirty="0">
                <a:ln/>
                <a:solidFill>
                  <a:schemeClr val="tx1"/>
                </a:solidFill>
                <a:effectLst>
                  <a:outerShdw blurRad="38100" dist="19050" dir="2700000" algn="tl" rotWithShape="0">
                    <a:schemeClr val="dk1">
                      <a:alpha val="40000"/>
                    </a:schemeClr>
                  </a:outerShdw>
                </a:effectLst>
                <a:latin typeface="+mn-ea"/>
                <a:ea typeface="+mn-ea"/>
              </a:rPr>
              <a:t>心</a:t>
            </a:r>
            <a:endParaRPr lang="zh-CN" altLang="en-US" sz="2665" b="1" dirty="0">
              <a:ln/>
              <a:solidFill>
                <a:schemeClr val="tx1"/>
              </a:solidFill>
              <a:effectLst>
                <a:outerShdw blurRad="38100" dist="19050" dir="2700000" algn="tl" rotWithShape="0">
                  <a:schemeClr val="dk1">
                    <a:alpha val="40000"/>
                  </a:schemeClr>
                </a:outerShdw>
              </a:effectLst>
              <a:latin typeface="+mn-ea"/>
              <a:ea typeface="+mn-ea"/>
            </a:endParaRPr>
          </a:p>
          <a:p>
            <a:r>
              <a:rPr lang="zh-CN" altLang="en-US" sz="2665" b="1" dirty="0">
                <a:ln/>
                <a:solidFill>
                  <a:schemeClr val="tx1"/>
                </a:solidFill>
                <a:effectLst>
                  <a:outerShdw blurRad="38100" dist="19050" dir="2700000" algn="tl" rotWithShape="0">
                    <a:schemeClr val="dk1">
                      <a:alpha val="40000"/>
                    </a:schemeClr>
                  </a:outerShdw>
                </a:effectLst>
                <a:latin typeface="+mn-ea"/>
                <a:ea typeface="+mn-ea"/>
              </a:rPr>
              <a:t>健</a:t>
            </a:r>
            <a:endParaRPr lang="zh-CN" altLang="en-US" sz="2665" b="1" dirty="0">
              <a:ln/>
              <a:solidFill>
                <a:schemeClr val="tx1"/>
              </a:solidFill>
              <a:effectLst>
                <a:outerShdw blurRad="38100" dist="19050" dir="2700000" algn="tl" rotWithShape="0">
                  <a:schemeClr val="dk1">
                    <a:alpha val="40000"/>
                  </a:schemeClr>
                </a:outerShdw>
              </a:effectLst>
              <a:latin typeface="+mn-ea"/>
              <a:ea typeface="+mn-ea"/>
            </a:endParaRPr>
          </a:p>
          <a:p>
            <a:r>
              <a:rPr lang="zh-CN" altLang="en-US" sz="2665" b="1" dirty="0">
                <a:ln/>
                <a:solidFill>
                  <a:schemeClr val="tx1"/>
                </a:solidFill>
                <a:effectLst>
                  <a:outerShdw blurRad="38100" dist="19050" dir="2700000" algn="tl" rotWithShape="0">
                    <a:schemeClr val="dk1">
                      <a:alpha val="40000"/>
                    </a:schemeClr>
                  </a:outerShdw>
                </a:effectLst>
                <a:latin typeface="+mn-ea"/>
                <a:ea typeface="+mn-ea"/>
              </a:rPr>
              <a:t>康</a:t>
            </a:r>
            <a:endParaRPr lang="zh-CN" altLang="en-US" sz="2665" b="1" dirty="0">
              <a:ln/>
              <a:solidFill>
                <a:schemeClr val="tx1"/>
              </a:solidFill>
              <a:effectLst>
                <a:outerShdw blurRad="38100" dist="19050" dir="2700000" algn="tl" rotWithShape="0">
                  <a:schemeClr val="dk1">
                    <a:alpha val="40000"/>
                  </a:schemeClr>
                </a:outerShdw>
              </a:effectLst>
              <a:latin typeface="+mn-ea"/>
              <a:ea typeface="+mn-ea"/>
            </a:endParaRPr>
          </a:p>
          <a:p>
            <a:r>
              <a:rPr lang="zh-CN" altLang="en-US" sz="2665" b="1" dirty="0">
                <a:ln/>
                <a:solidFill>
                  <a:schemeClr val="tx1"/>
                </a:solidFill>
                <a:effectLst>
                  <a:outerShdw blurRad="38100" dist="19050" dir="2700000" algn="tl" rotWithShape="0">
                    <a:schemeClr val="dk1">
                      <a:alpha val="40000"/>
                    </a:schemeClr>
                  </a:outerShdw>
                </a:effectLst>
                <a:latin typeface="+mn-ea"/>
                <a:ea typeface="+mn-ea"/>
              </a:rPr>
              <a:t>管</a:t>
            </a:r>
            <a:endParaRPr lang="zh-CN" altLang="en-US" sz="2665" b="1" dirty="0">
              <a:ln/>
              <a:solidFill>
                <a:schemeClr val="tx1"/>
              </a:solidFill>
              <a:effectLst>
                <a:outerShdw blurRad="38100" dist="19050" dir="2700000" algn="tl" rotWithShape="0">
                  <a:schemeClr val="dk1">
                    <a:alpha val="40000"/>
                  </a:schemeClr>
                </a:outerShdw>
              </a:effectLst>
              <a:latin typeface="+mn-ea"/>
              <a:ea typeface="+mn-ea"/>
            </a:endParaRPr>
          </a:p>
          <a:p>
            <a:r>
              <a:rPr lang="zh-CN" altLang="en-US" sz="2665" b="1" dirty="0">
                <a:ln/>
                <a:solidFill>
                  <a:schemeClr val="tx1"/>
                </a:solidFill>
                <a:effectLst>
                  <a:outerShdw blurRad="38100" dist="19050" dir="2700000" algn="tl" rotWithShape="0">
                    <a:schemeClr val="dk1">
                      <a:alpha val="40000"/>
                    </a:schemeClr>
                  </a:outerShdw>
                </a:effectLst>
                <a:latin typeface="+mn-ea"/>
                <a:ea typeface="+mn-ea"/>
              </a:rPr>
              <a:t>理</a:t>
            </a:r>
            <a:endParaRPr lang="zh-CN" altLang="en-US" sz="2665" b="1" dirty="0">
              <a:ln/>
              <a:solidFill>
                <a:schemeClr val="tx1"/>
              </a:solidFill>
              <a:effectLst>
                <a:outerShdw blurRad="38100" dist="19050" dir="2700000" algn="tl" rotWithShape="0">
                  <a:schemeClr val="dk1">
                    <a:alpha val="40000"/>
                  </a:schemeClr>
                </a:outerShdw>
              </a:effectLst>
              <a:latin typeface="+mn-ea"/>
              <a:ea typeface="+mn-ea"/>
            </a:endParaRPr>
          </a:p>
          <a:p>
            <a:r>
              <a:rPr lang="zh-CN" altLang="en-US" sz="2665" b="1" dirty="0">
                <a:ln/>
                <a:solidFill>
                  <a:schemeClr val="tx1"/>
                </a:solidFill>
                <a:effectLst>
                  <a:outerShdw blurRad="38100" dist="19050" dir="2700000" algn="tl" rotWithShape="0">
                    <a:schemeClr val="dk1">
                      <a:alpha val="40000"/>
                    </a:schemeClr>
                  </a:outerShdw>
                </a:effectLst>
                <a:latin typeface="+mn-ea"/>
                <a:ea typeface="+mn-ea"/>
              </a:rPr>
              <a:t>师</a:t>
            </a:r>
            <a:endParaRPr lang="zh-CN" altLang="en-US" sz="2665" b="1" dirty="0">
              <a:ln/>
              <a:solidFill>
                <a:schemeClr val="tx1"/>
              </a:solidFill>
              <a:effectLst>
                <a:outerShdw blurRad="38100" dist="19050" dir="2700000" algn="tl" rotWithShape="0">
                  <a:schemeClr val="dk1">
                    <a:alpha val="40000"/>
                  </a:schemeClr>
                </a:outerShdw>
              </a:effectLst>
              <a:latin typeface="+mn-ea"/>
              <a:ea typeface="+mn-ea"/>
            </a:endParaRPr>
          </a:p>
        </p:txBody>
      </p:sp>
      <p:pic>
        <p:nvPicPr>
          <p:cNvPr id="6" name="Picture 2" descr="C:\Users\aa\AppData\Local\Temp\WeChat Files\917903986523769371.jpg"/>
          <p:cNvPicPr>
            <a:picLocks noChangeAspect="1" noChangeArrowheads="1"/>
          </p:cNvPicPr>
          <p:nvPr/>
        </p:nvPicPr>
        <p:blipFill>
          <a:blip r:embed="rId1" cstate="print"/>
          <a:srcRect/>
          <a:stretch>
            <a:fillRect/>
          </a:stretch>
        </p:blipFill>
        <p:spPr bwMode="auto">
          <a:xfrm flipH="1">
            <a:off x="3839210" y="3596640"/>
            <a:ext cx="2524125" cy="1696085"/>
          </a:xfrm>
          <a:prstGeom prst="rect">
            <a:avLst/>
          </a:prstGeom>
          <a:noFill/>
        </p:spPr>
      </p:pic>
      <p:pic>
        <p:nvPicPr>
          <p:cNvPr id="7" name="Picture 3" descr="C:\Users\aa\AppData\Local\Temp\WeChat Files\30972057020257210.jpg"/>
          <p:cNvPicPr>
            <a:picLocks noChangeAspect="1" noChangeArrowheads="1"/>
          </p:cNvPicPr>
          <p:nvPr/>
        </p:nvPicPr>
        <p:blipFill>
          <a:blip r:embed="rId2" cstate="print"/>
          <a:srcRect/>
          <a:stretch>
            <a:fillRect/>
          </a:stretch>
        </p:blipFill>
        <p:spPr bwMode="auto">
          <a:xfrm rot="5400000" flipH="1">
            <a:off x="6692265" y="3385185"/>
            <a:ext cx="1696720" cy="2118995"/>
          </a:xfrm>
          <a:prstGeom prst="rect">
            <a:avLst/>
          </a:prstGeom>
          <a:noFill/>
        </p:spPr>
      </p:pic>
      <p:pic>
        <p:nvPicPr>
          <p:cNvPr id="8" name="Picture 4" descr="C:\Users\aa\AppData\Local\Temp\WeChat Files\697772841333624453.jpg"/>
          <p:cNvPicPr>
            <a:picLocks noChangeAspect="1" noChangeArrowheads="1"/>
          </p:cNvPicPr>
          <p:nvPr/>
        </p:nvPicPr>
        <p:blipFill>
          <a:blip r:embed="rId3" cstate="print"/>
          <a:srcRect l="5353" t="11685" r="15790"/>
          <a:stretch>
            <a:fillRect/>
          </a:stretch>
        </p:blipFill>
        <p:spPr bwMode="auto">
          <a:xfrm flipH="1">
            <a:off x="1647190" y="741045"/>
            <a:ext cx="2042160" cy="2093595"/>
          </a:xfrm>
          <a:prstGeom prst="rect">
            <a:avLst/>
          </a:prstGeom>
          <a:noFill/>
        </p:spPr>
      </p:pic>
      <p:pic>
        <p:nvPicPr>
          <p:cNvPr id="31753" name="图片 5" descr="图片 5"/>
          <p:cNvPicPr>
            <a:picLocks noChangeAspect="1"/>
          </p:cNvPicPr>
          <p:nvPr>
            <p:ph sz="half" idx="1"/>
          </p:nvPr>
        </p:nvPicPr>
        <p:blipFill>
          <a:blip r:embed="rId4"/>
          <a:srcRect l="-5942" t="-15461" r="11007"/>
          <a:stretch>
            <a:fillRect/>
          </a:stretch>
        </p:blipFill>
        <p:spPr>
          <a:xfrm>
            <a:off x="1558290" y="2638425"/>
            <a:ext cx="2130425" cy="2717165"/>
          </a:xfrm>
          <a:prstGeom prst="rect">
            <a:avLst/>
          </a:prstGeom>
          <a:noFill/>
          <a:ln w="12700">
            <a:noFill/>
          </a:ln>
        </p:spPr>
      </p:pic>
      <p:pic>
        <p:nvPicPr>
          <p:cNvPr id="31754" name="内容占位符 8" descr="内容占位符 8"/>
          <p:cNvPicPr>
            <a:picLocks noChangeAspect="1"/>
          </p:cNvPicPr>
          <p:nvPr>
            <p:ph sz="half" idx="2"/>
          </p:nvPr>
        </p:nvPicPr>
        <p:blipFill>
          <a:blip r:embed="rId5"/>
          <a:stretch>
            <a:fillRect/>
          </a:stretch>
        </p:blipFill>
        <p:spPr>
          <a:xfrm>
            <a:off x="6275070" y="741045"/>
            <a:ext cx="2298065" cy="2717165"/>
          </a:xfrm>
          <a:prstGeom prst="rect">
            <a:avLst/>
          </a:prstGeom>
          <a:noFill/>
          <a:ln w="12700">
            <a:noFill/>
          </a:ln>
        </p:spPr>
      </p:pic>
      <p:pic>
        <p:nvPicPr>
          <p:cNvPr id="9" name="图片 8" descr="微信图片_20201026093413"/>
          <p:cNvPicPr>
            <a:picLocks noChangeAspect="1"/>
          </p:cNvPicPr>
          <p:nvPr/>
        </p:nvPicPr>
        <p:blipFill>
          <a:blip r:embed="rId6"/>
          <a:stretch>
            <a:fillRect/>
          </a:stretch>
        </p:blipFill>
        <p:spPr>
          <a:xfrm>
            <a:off x="3891915" y="741045"/>
            <a:ext cx="2268855" cy="2717165"/>
          </a:xfrm>
          <a:prstGeom prst="rect">
            <a:avLst/>
          </a:prstGeom>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sz="half" idx="2"/>
          </p:nvPr>
        </p:nvSpPr>
        <p:spPr>
          <a:xfrm>
            <a:off x="684213" y="769938"/>
            <a:ext cx="4175125" cy="792162"/>
          </a:xfrm>
        </p:spPr>
        <p:txBody>
          <a:bodyPr/>
          <a:lstStyle/>
          <a:p>
            <a:pPr marL="0" indent="0">
              <a:buFont typeface="Arial" panose="020B0604020202020204" pitchFamily="34" charset="0"/>
              <a:buNone/>
              <a:defRPr/>
            </a:pPr>
            <a:r>
              <a:rPr lang="zh-CN" altLang="en-US" sz="2000" b="1" dirty="0">
                <a:latin typeface="+mj-ea"/>
                <a:ea typeface="+mj-ea"/>
              </a:rPr>
              <a:t>举办两期脑卒中规范治疗培训班</a:t>
            </a:r>
            <a:endParaRPr lang="zh-CN" altLang="en-US" sz="2000" b="1" dirty="0">
              <a:latin typeface="+mj-ea"/>
              <a:ea typeface="+mj-ea"/>
            </a:endParaRPr>
          </a:p>
          <a:p>
            <a:pPr>
              <a:defRPr/>
            </a:pPr>
            <a:endParaRPr lang="zh-CN" altLang="en-US" dirty="0"/>
          </a:p>
        </p:txBody>
      </p:sp>
      <p:pic>
        <p:nvPicPr>
          <p:cNvPr id="36866" name="图片 9" descr="图片包含 室内, 天花板, 男人, 站&#10;&#10;描述已自动生成"/>
          <p:cNvPicPr>
            <a:picLocks noChangeAspect="1"/>
          </p:cNvPicPr>
          <p:nvPr/>
        </p:nvPicPr>
        <p:blipFill>
          <a:blip r:embed="rId1" cstate="print"/>
          <a:srcRect/>
          <a:stretch>
            <a:fillRect/>
          </a:stretch>
        </p:blipFill>
        <p:spPr bwMode="auto">
          <a:xfrm>
            <a:off x="3454400" y="1289050"/>
            <a:ext cx="2782888" cy="2087563"/>
          </a:xfrm>
          <a:prstGeom prst="rect">
            <a:avLst/>
          </a:prstGeom>
          <a:noFill/>
          <a:ln w="9525">
            <a:solidFill>
              <a:srgbClr val="006B3A"/>
            </a:solidFill>
            <a:miter lim="800000"/>
            <a:headEnd/>
            <a:tailEnd/>
          </a:ln>
        </p:spPr>
      </p:pic>
      <p:sp>
        <p:nvSpPr>
          <p:cNvPr id="36867" name="文本框 14"/>
          <p:cNvSpPr txBox="1">
            <a:spLocks noChangeArrowheads="1"/>
          </p:cNvSpPr>
          <p:nvPr/>
        </p:nvSpPr>
        <p:spPr bwMode="auto">
          <a:xfrm>
            <a:off x="1009650" y="1849438"/>
            <a:ext cx="2520950" cy="369887"/>
          </a:xfrm>
          <a:prstGeom prst="rect">
            <a:avLst/>
          </a:prstGeom>
          <a:noFill/>
          <a:ln w="9525">
            <a:noFill/>
            <a:miter lim="800000"/>
          </a:ln>
        </p:spPr>
        <p:txBody>
          <a:bodyPr>
            <a:spAutoFit/>
          </a:bodyPr>
          <a:lstStyle/>
          <a:p>
            <a:r>
              <a:rPr lang="zh-CN" altLang="en-US" b="1">
                <a:latin typeface="微软雅黑" panose="020B0503020204020204" pitchFamily="34" charset="-122"/>
                <a:ea typeface="微软雅黑" panose="020B0503020204020204" pitchFamily="34" charset="-122"/>
              </a:rPr>
              <a:t>第一期 </a:t>
            </a:r>
            <a:r>
              <a:rPr lang="en-US" altLang="zh-CN" b="1">
                <a:latin typeface="微软雅黑" panose="020B0503020204020204" pitchFamily="34" charset="-122"/>
                <a:ea typeface="微软雅黑" panose="020B0503020204020204" pitchFamily="34" charset="-122"/>
              </a:rPr>
              <a:t>2019.5.14</a:t>
            </a:r>
            <a:endParaRPr lang="zh-CN" altLang="en-US" b="1">
              <a:latin typeface="微软雅黑" panose="020B0503020204020204" pitchFamily="34" charset="-122"/>
              <a:ea typeface="微软雅黑" panose="020B0503020204020204" pitchFamily="34" charset="-122"/>
            </a:endParaRPr>
          </a:p>
        </p:txBody>
      </p:sp>
      <p:grpSp>
        <p:nvGrpSpPr>
          <p:cNvPr id="36868" name="组合 17"/>
          <p:cNvGrpSpPr/>
          <p:nvPr/>
        </p:nvGrpSpPr>
        <p:grpSpPr bwMode="auto">
          <a:xfrm>
            <a:off x="768350" y="1289050"/>
            <a:ext cx="8174038" cy="4133850"/>
            <a:chOff x="768647" y="1288593"/>
            <a:chExt cx="8173453" cy="4134352"/>
          </a:xfrm>
        </p:grpSpPr>
        <p:pic>
          <p:nvPicPr>
            <p:cNvPr id="36869" name="图片 7" descr="餐厅里的人们&#10;&#10;描述已自动生成"/>
            <p:cNvPicPr>
              <a:picLocks noChangeAspect="1"/>
            </p:cNvPicPr>
            <p:nvPr/>
          </p:nvPicPr>
          <p:blipFill>
            <a:blip r:embed="rId2"/>
            <a:srcRect/>
            <a:stretch>
              <a:fillRect/>
            </a:stretch>
          </p:blipFill>
          <p:spPr bwMode="auto">
            <a:xfrm>
              <a:off x="3498528" y="3363174"/>
              <a:ext cx="2746361" cy="2059771"/>
            </a:xfrm>
            <a:prstGeom prst="rect">
              <a:avLst/>
            </a:prstGeom>
            <a:noFill/>
            <a:ln w="9525">
              <a:solidFill>
                <a:srgbClr val="006B3A"/>
              </a:solidFill>
              <a:miter lim="800000"/>
              <a:headEnd/>
              <a:tailEnd/>
            </a:ln>
          </p:spPr>
        </p:pic>
        <p:pic>
          <p:nvPicPr>
            <p:cNvPr id="36870" name="图片 11" descr="一群人正在听演讲&#10;&#10;描述已自动生成"/>
            <p:cNvPicPr>
              <a:picLocks noChangeAspect="1"/>
            </p:cNvPicPr>
            <p:nvPr/>
          </p:nvPicPr>
          <p:blipFill>
            <a:blip r:embed="rId3"/>
            <a:srcRect/>
            <a:stretch>
              <a:fillRect/>
            </a:stretch>
          </p:blipFill>
          <p:spPr bwMode="auto">
            <a:xfrm>
              <a:off x="768647" y="3370263"/>
              <a:ext cx="2729881" cy="2045591"/>
            </a:xfrm>
            <a:prstGeom prst="rect">
              <a:avLst/>
            </a:prstGeom>
            <a:noFill/>
            <a:ln w="9525">
              <a:solidFill>
                <a:srgbClr val="006B3A"/>
              </a:solidFill>
              <a:miter lim="800000"/>
              <a:headEnd/>
              <a:tailEnd/>
            </a:ln>
          </p:spPr>
        </p:pic>
        <p:pic>
          <p:nvPicPr>
            <p:cNvPr id="36871" name="图片 13" descr="一群穿着白色衣服的人&#10;&#10;描述已自动生成"/>
            <p:cNvPicPr>
              <a:picLocks noChangeAspect="1"/>
            </p:cNvPicPr>
            <p:nvPr/>
          </p:nvPicPr>
          <p:blipFill>
            <a:blip r:embed="rId4"/>
            <a:srcRect/>
            <a:stretch>
              <a:fillRect/>
            </a:stretch>
          </p:blipFill>
          <p:spPr bwMode="auto">
            <a:xfrm>
              <a:off x="6256486" y="3406945"/>
              <a:ext cx="2685614" cy="2016000"/>
            </a:xfrm>
            <a:prstGeom prst="rect">
              <a:avLst/>
            </a:prstGeom>
            <a:noFill/>
            <a:ln w="9525">
              <a:solidFill>
                <a:srgbClr val="006B3A"/>
              </a:solidFill>
              <a:miter lim="800000"/>
              <a:headEnd/>
              <a:tailEnd/>
            </a:ln>
          </p:spPr>
        </p:pic>
        <p:pic>
          <p:nvPicPr>
            <p:cNvPr id="36872" name="图片 16"/>
            <p:cNvPicPr>
              <a:picLocks noChangeAspect="1"/>
            </p:cNvPicPr>
            <p:nvPr/>
          </p:nvPicPr>
          <p:blipFill>
            <a:blip r:embed="rId5"/>
            <a:srcRect/>
            <a:stretch>
              <a:fillRect/>
            </a:stretch>
          </p:blipFill>
          <p:spPr bwMode="auto">
            <a:xfrm>
              <a:off x="6267732" y="1288593"/>
              <a:ext cx="2569845" cy="2088000"/>
            </a:xfrm>
            <a:prstGeom prst="rect">
              <a:avLst/>
            </a:prstGeom>
            <a:noFill/>
            <a:ln w="9525">
              <a:solidFill>
                <a:srgbClr val="006B3A"/>
              </a:solidFill>
              <a:miter lim="800000"/>
              <a:headEnd/>
              <a:tailEnd/>
            </a:ln>
          </p:spPr>
        </p:pic>
      </p:grpSp>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文本占位符 2"/>
          <p:cNvSpPr>
            <a:spLocks noGrp="1"/>
          </p:cNvSpPr>
          <p:nvPr>
            <p:ph type="body" idx="1"/>
          </p:nvPr>
        </p:nvSpPr>
        <p:spPr>
          <a:xfrm>
            <a:off x="3000364" y="500046"/>
            <a:ext cx="4040188" cy="1036638"/>
          </a:xfrm>
        </p:spPr>
        <p:txBody>
          <a:bodyPr/>
          <a:lstStyle/>
          <a:p>
            <a:r>
              <a:rPr lang="zh-CN" altLang="en-US" dirty="0" smtClean="0">
                <a:latin typeface="微软雅黑" panose="020B0503020204020204" pitchFamily="34" charset="-122"/>
                <a:ea typeface="微软雅黑" panose="020B0503020204020204" pitchFamily="34" charset="-122"/>
              </a:rPr>
              <a:t>第二期 </a:t>
            </a:r>
            <a:r>
              <a:rPr lang="en-US" altLang="zh-CN" dirty="0" smtClean="0">
                <a:latin typeface="微软雅黑" panose="020B0503020204020204" pitchFamily="34" charset="-122"/>
                <a:ea typeface="微软雅黑" panose="020B0503020204020204" pitchFamily="34" charset="-122"/>
              </a:rPr>
              <a:t>2019.12.10</a:t>
            </a:r>
            <a:endParaRPr lang="zh-CN" altLang="en-US" dirty="0" smtClean="0">
              <a:latin typeface="微软雅黑" panose="020B0503020204020204" pitchFamily="34" charset="-122"/>
              <a:ea typeface="微软雅黑" panose="020B0503020204020204" pitchFamily="34" charset="-122"/>
            </a:endParaRPr>
          </a:p>
          <a:p>
            <a:endParaRPr lang="zh-CN" altLang="en-US" dirty="0" smtClean="0"/>
          </a:p>
        </p:txBody>
      </p:sp>
      <p:pic>
        <p:nvPicPr>
          <p:cNvPr id="37890" name="图片 16"/>
          <p:cNvPicPr>
            <a:picLocks noChangeAspect="1"/>
          </p:cNvPicPr>
          <p:nvPr/>
        </p:nvPicPr>
        <p:blipFill>
          <a:blip r:embed="rId1"/>
          <a:srcRect l="3291" t="10742" r="1823" b="15405"/>
          <a:stretch>
            <a:fillRect/>
          </a:stretch>
        </p:blipFill>
        <p:spPr bwMode="auto">
          <a:xfrm>
            <a:off x="785786" y="1357302"/>
            <a:ext cx="3444875" cy="2001838"/>
          </a:xfrm>
          <a:prstGeom prst="rect">
            <a:avLst/>
          </a:prstGeom>
          <a:noFill/>
          <a:ln w="9525">
            <a:solidFill>
              <a:srgbClr val="006B3A"/>
            </a:solidFill>
            <a:miter lim="800000"/>
            <a:headEnd/>
            <a:tailEnd/>
          </a:ln>
        </p:spPr>
      </p:pic>
      <p:pic>
        <p:nvPicPr>
          <p:cNvPr id="37892" name="图片 12"/>
          <p:cNvPicPr>
            <a:picLocks noChangeAspect="1"/>
          </p:cNvPicPr>
          <p:nvPr/>
        </p:nvPicPr>
        <p:blipFill>
          <a:blip r:embed="rId2"/>
          <a:srcRect/>
          <a:stretch>
            <a:fillRect/>
          </a:stretch>
        </p:blipFill>
        <p:spPr bwMode="auto">
          <a:xfrm>
            <a:off x="3165986" y="3448000"/>
            <a:ext cx="3621680" cy="1889165"/>
          </a:xfrm>
          <a:prstGeom prst="rect">
            <a:avLst/>
          </a:prstGeom>
          <a:noFill/>
          <a:ln w="9525">
            <a:solidFill>
              <a:srgbClr val="006B3A"/>
            </a:solidFill>
            <a:miter lim="800000"/>
            <a:headEnd/>
            <a:tailEnd/>
          </a:ln>
        </p:spPr>
      </p:pic>
      <p:pic>
        <p:nvPicPr>
          <p:cNvPr id="37893" name="图片 14" descr="电视萤幕画面&#10;&#10;描述已自动生成"/>
          <p:cNvPicPr>
            <a:picLocks noChangeAspect="1"/>
          </p:cNvPicPr>
          <p:nvPr/>
        </p:nvPicPr>
        <p:blipFill>
          <a:blip r:embed="rId3"/>
          <a:srcRect l="10080" t="27278" r="13313" b="5583"/>
          <a:stretch>
            <a:fillRect/>
          </a:stretch>
        </p:blipFill>
        <p:spPr bwMode="auto">
          <a:xfrm>
            <a:off x="4643438" y="1357302"/>
            <a:ext cx="3117633" cy="1991259"/>
          </a:xfrm>
          <a:prstGeom prst="rect">
            <a:avLst/>
          </a:prstGeom>
          <a:noFill/>
          <a:ln w="9525">
            <a:solidFill>
              <a:srgbClr val="006B3A"/>
            </a:solidFill>
            <a:miter lim="800000"/>
            <a:headEnd/>
            <a:tailEnd/>
          </a:ln>
        </p:spPr>
      </p:pic>
      <p:pic>
        <p:nvPicPr>
          <p:cNvPr id="37894" name="图片 18" descr="图片包含 室内, 天花板, 窗户, 站&#10;&#10;描述已自动生成"/>
          <p:cNvPicPr>
            <a:picLocks noChangeAspect="1"/>
          </p:cNvPicPr>
          <p:nvPr/>
        </p:nvPicPr>
        <p:blipFill>
          <a:blip r:embed="rId4" cstate="print"/>
          <a:srcRect l="14175" t="22943" r="11743" b="12283"/>
          <a:stretch>
            <a:fillRect/>
          </a:stretch>
        </p:blipFill>
        <p:spPr bwMode="auto">
          <a:xfrm>
            <a:off x="285720" y="3448000"/>
            <a:ext cx="2880266" cy="1889165"/>
          </a:xfrm>
          <a:prstGeom prst="rect">
            <a:avLst/>
          </a:prstGeom>
          <a:noFill/>
          <a:ln w="9525">
            <a:solidFill>
              <a:srgbClr val="006B3A"/>
            </a:solidFill>
            <a:miter lim="800000"/>
            <a:headEnd/>
            <a:tailEnd/>
          </a:ln>
        </p:spPr>
      </p:pic>
      <p:pic>
        <p:nvPicPr>
          <p:cNvPr id="2050" name="Picture 2"/>
          <p:cNvPicPr>
            <a:picLocks noChangeAspect="1" noChangeArrowheads="1"/>
          </p:cNvPicPr>
          <p:nvPr/>
        </p:nvPicPr>
        <p:blipFill>
          <a:blip r:embed="rId5" cstate="print"/>
          <a:srcRect/>
          <a:stretch>
            <a:fillRect/>
          </a:stretch>
        </p:blipFill>
        <p:spPr bwMode="auto">
          <a:xfrm>
            <a:off x="6357950" y="3429004"/>
            <a:ext cx="2500298" cy="1875224"/>
          </a:xfrm>
          <a:prstGeom prst="rect">
            <a:avLst/>
          </a:prstGeom>
          <a:noFill/>
          <a:ln w="9525">
            <a:noFill/>
            <a:miter lim="800000"/>
            <a:headEnd/>
            <a:tailEnd/>
          </a:ln>
          <a:effectLst/>
        </p:spPr>
      </p:pic>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title"/>
          </p:nvPr>
        </p:nvSpPr>
        <p:spPr>
          <a:xfrm>
            <a:off x="485775" y="710284"/>
            <a:ext cx="8229600" cy="857400"/>
          </a:xfrm>
        </p:spPr>
        <p:txBody>
          <a:bodyPr/>
          <a:p>
            <a:r>
              <a:rPr lang="zh-CN" altLang="en-US"/>
              <a:t>多学科协作模式</a:t>
            </a:r>
            <a:endParaRPr lang="zh-CN" altLang="en-US"/>
          </a:p>
        </p:txBody>
      </p:sp>
      <p:sp>
        <p:nvSpPr>
          <p:cNvPr id="9" name="文本框 8"/>
          <p:cNvSpPr txBox="1"/>
          <p:nvPr/>
        </p:nvSpPr>
        <p:spPr>
          <a:xfrm>
            <a:off x="681990" y="1587183"/>
            <a:ext cx="3535045" cy="2999740"/>
          </a:xfrm>
          <a:prstGeom prst="rect">
            <a:avLst/>
          </a:prstGeom>
          <a:noFill/>
        </p:spPr>
        <p:txBody>
          <a:bodyPr wrap="square" rtlCol="0" anchor="t">
            <a:spAutoFit/>
            <a:scene3d>
              <a:camera prst="orthographicFront"/>
              <a:lightRig rig="threePt" dir="t"/>
            </a:scene3d>
          </a:bodyPr>
          <a:p>
            <a:pPr eaLnBrk="1" latinLnBrk="0" hangingPunct="1">
              <a:lnSpc>
                <a:spcPct val="150000"/>
              </a:lnSpc>
            </a:pPr>
            <a:r>
              <a:rPr lang="zh-CN" altLang="en-US">
                <a:solidFill>
                  <a:schemeClr val="tx1"/>
                </a:solidFill>
                <a:effectLst>
                  <a:outerShdw blurRad="38100" dist="19050" dir="2700000" algn="tl" rotWithShape="0">
                    <a:schemeClr val="dk1">
                      <a:alpha val="40000"/>
                    </a:schemeClr>
                  </a:outerShdw>
                </a:effectLst>
                <a:latin typeface="+mj-ea"/>
                <a:ea typeface="+mj-ea"/>
                <a:cs typeface="+mj-ea"/>
              </a:rPr>
              <a:t>急诊神内               </a:t>
            </a:r>
            <a:r>
              <a:rPr lang="en-US" altLang="zh-CN">
                <a:solidFill>
                  <a:schemeClr val="tx1"/>
                </a:solidFill>
                <a:effectLst>
                  <a:outerShdw blurRad="38100" dist="19050" dir="2700000" algn="tl" rotWithShape="0">
                    <a:schemeClr val="dk1">
                      <a:alpha val="40000"/>
                    </a:schemeClr>
                  </a:outerShdw>
                </a:effectLst>
                <a:latin typeface="+mj-ea"/>
                <a:ea typeface="+mj-ea"/>
                <a:cs typeface="+mj-ea"/>
              </a:rPr>
              <a:t>24</a:t>
            </a:r>
            <a:r>
              <a:rPr lang="zh-CN" altLang="en-US">
                <a:solidFill>
                  <a:schemeClr val="tx1"/>
                </a:solidFill>
                <a:effectLst>
                  <a:outerShdw blurRad="38100" dist="19050" dir="2700000" algn="tl" rotWithShape="0">
                    <a:schemeClr val="dk1">
                      <a:alpha val="40000"/>
                    </a:schemeClr>
                  </a:outerShdw>
                </a:effectLst>
                <a:latin typeface="+mj-ea"/>
                <a:ea typeface="+mj-ea"/>
                <a:cs typeface="+mj-ea"/>
              </a:rPr>
              <a:t>小时</a:t>
            </a:r>
            <a:r>
              <a:rPr lang="en-US" altLang="zh-CN">
                <a:solidFill>
                  <a:schemeClr val="tx1"/>
                </a:solidFill>
                <a:effectLst>
                  <a:outerShdw blurRad="38100" dist="19050" dir="2700000" algn="tl" rotWithShape="0">
                    <a:schemeClr val="dk1">
                      <a:alpha val="40000"/>
                    </a:schemeClr>
                  </a:outerShdw>
                </a:effectLst>
                <a:latin typeface="+mj-ea"/>
                <a:ea typeface="+mj-ea"/>
                <a:cs typeface="+mj-ea"/>
              </a:rPr>
              <a:t>x7</a:t>
            </a:r>
            <a:r>
              <a:rPr lang="zh-CN" altLang="en-US">
                <a:solidFill>
                  <a:schemeClr val="tx1"/>
                </a:solidFill>
                <a:effectLst>
                  <a:outerShdw blurRad="38100" dist="19050" dir="2700000" algn="tl" rotWithShape="0">
                    <a:schemeClr val="dk1">
                      <a:alpha val="40000"/>
                    </a:schemeClr>
                  </a:outerShdw>
                </a:effectLst>
                <a:latin typeface="+mj-ea"/>
                <a:ea typeface="+mj-ea"/>
                <a:cs typeface="+mj-ea"/>
              </a:rPr>
              <a:t>天</a:t>
            </a:r>
            <a:endParaRPr lang="zh-CN" altLang="en-US">
              <a:solidFill>
                <a:schemeClr val="tx1"/>
              </a:solidFill>
              <a:effectLst>
                <a:outerShdw blurRad="38100" dist="19050" dir="2700000" algn="tl" rotWithShape="0">
                  <a:schemeClr val="dk1">
                    <a:alpha val="40000"/>
                  </a:schemeClr>
                </a:outerShdw>
              </a:effectLst>
              <a:latin typeface="+mj-ea"/>
              <a:ea typeface="+mj-ea"/>
              <a:cs typeface="+mj-ea"/>
            </a:endParaRPr>
          </a:p>
          <a:p>
            <a:pPr eaLnBrk="1" latinLnBrk="0" hangingPunct="1">
              <a:lnSpc>
                <a:spcPct val="150000"/>
              </a:lnSpc>
            </a:pPr>
            <a:r>
              <a:rPr lang="zh-CN" altLang="en-US">
                <a:solidFill>
                  <a:schemeClr val="tx1"/>
                </a:solidFill>
                <a:effectLst>
                  <a:outerShdw blurRad="38100" dist="19050" dir="2700000" algn="tl" rotWithShape="0">
                    <a:schemeClr val="dk1">
                      <a:alpha val="40000"/>
                    </a:schemeClr>
                  </a:outerShdw>
                </a:effectLst>
                <a:latin typeface="+mj-ea"/>
                <a:ea typeface="+mj-ea"/>
                <a:cs typeface="+mj-ea"/>
              </a:rPr>
              <a:t>介入团队                </a:t>
            </a:r>
            <a:r>
              <a:rPr lang="en-US" altLang="zh-CN">
                <a:solidFill>
                  <a:schemeClr val="tx1"/>
                </a:solidFill>
                <a:effectLst>
                  <a:outerShdw blurRad="38100" dist="19050" dir="2700000" algn="tl" rotWithShape="0">
                    <a:schemeClr val="dk1">
                      <a:alpha val="40000"/>
                    </a:schemeClr>
                  </a:outerShdw>
                </a:effectLst>
                <a:latin typeface="+mj-ea"/>
                <a:ea typeface="+mj-ea"/>
                <a:cs typeface="+mj-ea"/>
                <a:sym typeface="+mn-ea"/>
              </a:rPr>
              <a:t>24</a:t>
            </a:r>
            <a:r>
              <a:rPr lang="zh-CN" altLang="en-US">
                <a:solidFill>
                  <a:schemeClr val="tx1"/>
                </a:solidFill>
                <a:effectLst>
                  <a:outerShdw blurRad="38100" dist="19050" dir="2700000" algn="tl" rotWithShape="0">
                    <a:schemeClr val="dk1">
                      <a:alpha val="40000"/>
                    </a:schemeClr>
                  </a:outerShdw>
                </a:effectLst>
                <a:latin typeface="+mj-ea"/>
                <a:ea typeface="+mj-ea"/>
                <a:cs typeface="+mj-ea"/>
                <a:sym typeface="+mn-ea"/>
              </a:rPr>
              <a:t>小时</a:t>
            </a:r>
            <a:r>
              <a:rPr lang="en-US" altLang="zh-CN">
                <a:solidFill>
                  <a:schemeClr val="tx1"/>
                </a:solidFill>
                <a:effectLst>
                  <a:outerShdw blurRad="38100" dist="19050" dir="2700000" algn="tl" rotWithShape="0">
                    <a:schemeClr val="dk1">
                      <a:alpha val="40000"/>
                    </a:schemeClr>
                  </a:outerShdw>
                </a:effectLst>
                <a:latin typeface="+mj-ea"/>
                <a:ea typeface="+mj-ea"/>
                <a:cs typeface="+mj-ea"/>
                <a:sym typeface="+mn-ea"/>
              </a:rPr>
              <a:t>x7</a:t>
            </a:r>
            <a:r>
              <a:rPr lang="zh-CN" altLang="en-US">
                <a:solidFill>
                  <a:schemeClr val="tx1"/>
                </a:solidFill>
                <a:effectLst>
                  <a:outerShdw blurRad="38100" dist="19050" dir="2700000" algn="tl" rotWithShape="0">
                    <a:schemeClr val="dk1">
                      <a:alpha val="40000"/>
                    </a:schemeClr>
                  </a:outerShdw>
                </a:effectLst>
                <a:latin typeface="+mj-ea"/>
                <a:ea typeface="+mj-ea"/>
                <a:cs typeface="+mj-ea"/>
                <a:sym typeface="+mn-ea"/>
              </a:rPr>
              <a:t>天</a:t>
            </a:r>
            <a:endParaRPr lang="zh-CN" altLang="en-US">
              <a:solidFill>
                <a:schemeClr val="tx1"/>
              </a:solidFill>
              <a:effectLst>
                <a:outerShdw blurRad="38100" dist="19050" dir="2700000" algn="tl" rotWithShape="0">
                  <a:schemeClr val="dk1">
                    <a:alpha val="40000"/>
                  </a:schemeClr>
                </a:outerShdw>
              </a:effectLst>
              <a:latin typeface="+mj-ea"/>
              <a:ea typeface="+mj-ea"/>
              <a:cs typeface="+mj-ea"/>
            </a:endParaRPr>
          </a:p>
          <a:p>
            <a:pPr eaLnBrk="1" latinLnBrk="0" hangingPunct="1">
              <a:lnSpc>
                <a:spcPct val="150000"/>
              </a:lnSpc>
            </a:pPr>
            <a:r>
              <a:rPr lang="zh-CN" altLang="en-US">
                <a:solidFill>
                  <a:schemeClr val="tx1"/>
                </a:solidFill>
                <a:effectLst>
                  <a:outerShdw blurRad="38100" dist="19050" dir="2700000" algn="tl" rotWithShape="0">
                    <a:schemeClr val="dk1">
                      <a:alpha val="40000"/>
                    </a:schemeClr>
                  </a:outerShdw>
                </a:effectLst>
                <a:latin typeface="+mj-ea"/>
                <a:ea typeface="+mj-ea"/>
                <a:cs typeface="+mj-ea"/>
              </a:rPr>
              <a:t>超声检查                </a:t>
            </a:r>
            <a:r>
              <a:rPr lang="en-US" altLang="zh-CN">
                <a:solidFill>
                  <a:schemeClr val="tx1"/>
                </a:solidFill>
                <a:effectLst>
                  <a:outerShdw blurRad="38100" dist="19050" dir="2700000" algn="tl" rotWithShape="0">
                    <a:schemeClr val="dk1">
                      <a:alpha val="40000"/>
                    </a:schemeClr>
                  </a:outerShdw>
                </a:effectLst>
                <a:latin typeface="+mj-ea"/>
                <a:ea typeface="+mj-ea"/>
                <a:cs typeface="+mj-ea"/>
                <a:sym typeface="+mn-ea"/>
              </a:rPr>
              <a:t>24</a:t>
            </a:r>
            <a:r>
              <a:rPr lang="zh-CN" altLang="en-US">
                <a:solidFill>
                  <a:schemeClr val="tx1"/>
                </a:solidFill>
                <a:effectLst>
                  <a:outerShdw blurRad="38100" dist="19050" dir="2700000" algn="tl" rotWithShape="0">
                    <a:schemeClr val="dk1">
                      <a:alpha val="40000"/>
                    </a:schemeClr>
                  </a:outerShdw>
                </a:effectLst>
                <a:latin typeface="+mj-ea"/>
                <a:ea typeface="+mj-ea"/>
                <a:cs typeface="+mj-ea"/>
                <a:sym typeface="+mn-ea"/>
              </a:rPr>
              <a:t>小时</a:t>
            </a:r>
            <a:r>
              <a:rPr lang="en-US" altLang="zh-CN">
                <a:solidFill>
                  <a:schemeClr val="tx1"/>
                </a:solidFill>
                <a:effectLst>
                  <a:outerShdw blurRad="38100" dist="19050" dir="2700000" algn="tl" rotWithShape="0">
                    <a:schemeClr val="dk1">
                      <a:alpha val="40000"/>
                    </a:schemeClr>
                  </a:outerShdw>
                </a:effectLst>
                <a:latin typeface="+mj-ea"/>
                <a:ea typeface="+mj-ea"/>
                <a:cs typeface="+mj-ea"/>
                <a:sym typeface="+mn-ea"/>
              </a:rPr>
              <a:t>x7</a:t>
            </a:r>
            <a:r>
              <a:rPr lang="zh-CN" altLang="en-US">
                <a:solidFill>
                  <a:schemeClr val="tx1"/>
                </a:solidFill>
                <a:effectLst>
                  <a:outerShdw blurRad="38100" dist="19050" dir="2700000" algn="tl" rotWithShape="0">
                    <a:schemeClr val="dk1">
                      <a:alpha val="40000"/>
                    </a:schemeClr>
                  </a:outerShdw>
                </a:effectLst>
                <a:latin typeface="+mj-ea"/>
                <a:ea typeface="+mj-ea"/>
                <a:cs typeface="+mj-ea"/>
                <a:sym typeface="+mn-ea"/>
              </a:rPr>
              <a:t>天</a:t>
            </a:r>
            <a:endParaRPr lang="zh-CN" altLang="en-US">
              <a:solidFill>
                <a:schemeClr val="tx1"/>
              </a:solidFill>
              <a:effectLst>
                <a:outerShdw blurRad="38100" dist="19050" dir="2700000" algn="tl" rotWithShape="0">
                  <a:schemeClr val="dk1">
                    <a:alpha val="40000"/>
                  </a:schemeClr>
                </a:outerShdw>
              </a:effectLst>
              <a:latin typeface="+mj-ea"/>
              <a:ea typeface="+mj-ea"/>
              <a:cs typeface="+mj-ea"/>
            </a:endParaRPr>
          </a:p>
          <a:p>
            <a:pPr eaLnBrk="1" latinLnBrk="0" hangingPunct="1">
              <a:lnSpc>
                <a:spcPct val="150000"/>
              </a:lnSpc>
            </a:pPr>
            <a:r>
              <a:rPr lang="en-US" altLang="zh-CN">
                <a:solidFill>
                  <a:schemeClr val="tx1"/>
                </a:solidFill>
                <a:effectLst>
                  <a:outerShdw blurRad="38100" dist="19050" dir="2700000" algn="tl" rotWithShape="0">
                    <a:schemeClr val="dk1">
                      <a:alpha val="40000"/>
                    </a:schemeClr>
                  </a:outerShdw>
                </a:effectLst>
                <a:latin typeface="+mj-ea"/>
                <a:ea typeface="+mj-ea"/>
                <a:cs typeface="+mj-ea"/>
              </a:rPr>
              <a:t>CT                         </a:t>
            </a:r>
            <a:r>
              <a:rPr lang="en-US" altLang="zh-CN">
                <a:solidFill>
                  <a:schemeClr val="tx1"/>
                </a:solidFill>
                <a:effectLst>
                  <a:outerShdw blurRad="38100" dist="19050" dir="2700000" algn="tl" rotWithShape="0">
                    <a:schemeClr val="dk1">
                      <a:alpha val="40000"/>
                    </a:schemeClr>
                  </a:outerShdw>
                </a:effectLst>
                <a:latin typeface="+mj-ea"/>
                <a:ea typeface="+mj-ea"/>
                <a:cs typeface="+mj-ea"/>
                <a:sym typeface="+mn-ea"/>
              </a:rPr>
              <a:t>24</a:t>
            </a:r>
            <a:r>
              <a:rPr lang="zh-CN" altLang="en-US">
                <a:solidFill>
                  <a:schemeClr val="tx1"/>
                </a:solidFill>
                <a:effectLst>
                  <a:outerShdw blurRad="38100" dist="19050" dir="2700000" algn="tl" rotWithShape="0">
                    <a:schemeClr val="dk1">
                      <a:alpha val="40000"/>
                    </a:schemeClr>
                  </a:outerShdw>
                </a:effectLst>
                <a:latin typeface="+mj-ea"/>
                <a:ea typeface="+mj-ea"/>
                <a:cs typeface="+mj-ea"/>
                <a:sym typeface="+mn-ea"/>
              </a:rPr>
              <a:t>小时</a:t>
            </a:r>
            <a:r>
              <a:rPr lang="en-US" altLang="zh-CN">
                <a:solidFill>
                  <a:schemeClr val="tx1"/>
                </a:solidFill>
                <a:effectLst>
                  <a:outerShdw blurRad="38100" dist="19050" dir="2700000" algn="tl" rotWithShape="0">
                    <a:schemeClr val="dk1">
                      <a:alpha val="40000"/>
                    </a:schemeClr>
                  </a:outerShdw>
                </a:effectLst>
                <a:latin typeface="+mj-ea"/>
                <a:ea typeface="+mj-ea"/>
                <a:cs typeface="+mj-ea"/>
                <a:sym typeface="+mn-ea"/>
              </a:rPr>
              <a:t>x7</a:t>
            </a:r>
            <a:r>
              <a:rPr lang="zh-CN" altLang="en-US">
                <a:solidFill>
                  <a:schemeClr val="tx1"/>
                </a:solidFill>
                <a:effectLst>
                  <a:outerShdw blurRad="38100" dist="19050" dir="2700000" algn="tl" rotWithShape="0">
                    <a:schemeClr val="dk1">
                      <a:alpha val="40000"/>
                    </a:schemeClr>
                  </a:outerShdw>
                </a:effectLst>
                <a:latin typeface="+mj-ea"/>
                <a:ea typeface="+mj-ea"/>
                <a:cs typeface="+mj-ea"/>
                <a:sym typeface="+mn-ea"/>
              </a:rPr>
              <a:t>天</a:t>
            </a:r>
            <a:endParaRPr lang="en-US" altLang="zh-CN">
              <a:solidFill>
                <a:schemeClr val="tx1"/>
              </a:solidFill>
              <a:effectLst>
                <a:outerShdw blurRad="38100" dist="19050" dir="2700000" algn="tl" rotWithShape="0">
                  <a:schemeClr val="dk1">
                    <a:alpha val="40000"/>
                  </a:schemeClr>
                </a:outerShdw>
              </a:effectLst>
              <a:latin typeface="+mj-ea"/>
              <a:ea typeface="+mj-ea"/>
              <a:cs typeface="+mj-ea"/>
            </a:endParaRPr>
          </a:p>
          <a:p>
            <a:pPr eaLnBrk="1" latinLnBrk="0" hangingPunct="1">
              <a:lnSpc>
                <a:spcPct val="150000"/>
              </a:lnSpc>
            </a:pPr>
            <a:r>
              <a:rPr lang="en-US" altLang="zh-CN">
                <a:solidFill>
                  <a:schemeClr val="tx1"/>
                </a:solidFill>
                <a:effectLst>
                  <a:outerShdw blurRad="38100" dist="19050" dir="2700000" algn="tl" rotWithShape="0">
                    <a:schemeClr val="dk1">
                      <a:alpha val="40000"/>
                    </a:schemeClr>
                  </a:outerShdw>
                </a:effectLst>
                <a:latin typeface="+mj-ea"/>
                <a:ea typeface="+mj-ea"/>
                <a:cs typeface="+mj-ea"/>
              </a:rPr>
              <a:t>CTA                       </a:t>
            </a:r>
            <a:r>
              <a:rPr lang="en-US" altLang="zh-CN">
                <a:solidFill>
                  <a:schemeClr val="tx1"/>
                </a:solidFill>
                <a:effectLst>
                  <a:outerShdw blurRad="38100" dist="19050" dir="2700000" algn="tl" rotWithShape="0">
                    <a:schemeClr val="dk1">
                      <a:alpha val="40000"/>
                    </a:schemeClr>
                  </a:outerShdw>
                </a:effectLst>
                <a:latin typeface="+mj-ea"/>
                <a:ea typeface="+mj-ea"/>
                <a:cs typeface="+mj-ea"/>
                <a:sym typeface="+mn-ea"/>
              </a:rPr>
              <a:t>24</a:t>
            </a:r>
            <a:r>
              <a:rPr lang="zh-CN" altLang="en-US">
                <a:solidFill>
                  <a:schemeClr val="tx1"/>
                </a:solidFill>
                <a:effectLst>
                  <a:outerShdw blurRad="38100" dist="19050" dir="2700000" algn="tl" rotWithShape="0">
                    <a:schemeClr val="dk1">
                      <a:alpha val="40000"/>
                    </a:schemeClr>
                  </a:outerShdw>
                </a:effectLst>
                <a:latin typeface="+mj-ea"/>
                <a:ea typeface="+mj-ea"/>
                <a:cs typeface="+mj-ea"/>
                <a:sym typeface="+mn-ea"/>
              </a:rPr>
              <a:t>小时</a:t>
            </a:r>
            <a:r>
              <a:rPr lang="en-US" altLang="zh-CN">
                <a:solidFill>
                  <a:schemeClr val="tx1"/>
                </a:solidFill>
                <a:effectLst>
                  <a:outerShdw blurRad="38100" dist="19050" dir="2700000" algn="tl" rotWithShape="0">
                    <a:schemeClr val="dk1">
                      <a:alpha val="40000"/>
                    </a:schemeClr>
                  </a:outerShdw>
                </a:effectLst>
                <a:latin typeface="+mj-ea"/>
                <a:ea typeface="+mj-ea"/>
                <a:cs typeface="+mj-ea"/>
                <a:sym typeface="+mn-ea"/>
              </a:rPr>
              <a:t>x7</a:t>
            </a:r>
            <a:r>
              <a:rPr lang="zh-CN" altLang="en-US">
                <a:solidFill>
                  <a:schemeClr val="tx1"/>
                </a:solidFill>
                <a:effectLst>
                  <a:outerShdw blurRad="38100" dist="19050" dir="2700000" algn="tl" rotWithShape="0">
                    <a:schemeClr val="dk1">
                      <a:alpha val="40000"/>
                    </a:schemeClr>
                  </a:outerShdw>
                </a:effectLst>
                <a:latin typeface="+mj-ea"/>
                <a:ea typeface="+mj-ea"/>
                <a:cs typeface="+mj-ea"/>
                <a:sym typeface="+mn-ea"/>
              </a:rPr>
              <a:t>天</a:t>
            </a:r>
            <a:endParaRPr lang="en-US" altLang="zh-CN">
              <a:solidFill>
                <a:schemeClr val="tx1"/>
              </a:solidFill>
              <a:effectLst>
                <a:outerShdw blurRad="38100" dist="19050" dir="2700000" algn="tl" rotWithShape="0">
                  <a:schemeClr val="dk1">
                    <a:alpha val="40000"/>
                  </a:schemeClr>
                </a:outerShdw>
              </a:effectLst>
              <a:latin typeface="+mj-ea"/>
              <a:ea typeface="+mj-ea"/>
              <a:cs typeface="+mj-ea"/>
            </a:endParaRPr>
          </a:p>
          <a:p>
            <a:pPr eaLnBrk="1" latinLnBrk="0" hangingPunct="1">
              <a:lnSpc>
                <a:spcPct val="150000"/>
              </a:lnSpc>
            </a:pPr>
            <a:r>
              <a:rPr lang="zh-CN" altLang="en-US">
                <a:solidFill>
                  <a:schemeClr val="tx1"/>
                </a:solidFill>
                <a:effectLst>
                  <a:outerShdw blurRad="38100" dist="19050" dir="2700000" algn="tl" rotWithShape="0">
                    <a:schemeClr val="dk1">
                      <a:alpha val="40000"/>
                    </a:schemeClr>
                  </a:outerShdw>
                </a:effectLst>
                <a:latin typeface="+mj-ea"/>
                <a:ea typeface="+mj-ea"/>
                <a:cs typeface="+mj-ea"/>
              </a:rPr>
              <a:t>急诊化验                </a:t>
            </a:r>
            <a:r>
              <a:rPr lang="en-US" altLang="zh-CN">
                <a:solidFill>
                  <a:schemeClr val="tx1"/>
                </a:solidFill>
                <a:effectLst>
                  <a:outerShdw blurRad="38100" dist="19050" dir="2700000" algn="tl" rotWithShape="0">
                    <a:schemeClr val="dk1">
                      <a:alpha val="40000"/>
                    </a:schemeClr>
                  </a:outerShdw>
                </a:effectLst>
                <a:latin typeface="+mj-ea"/>
                <a:ea typeface="+mj-ea"/>
                <a:cs typeface="+mj-ea"/>
                <a:sym typeface="+mn-ea"/>
              </a:rPr>
              <a:t>24</a:t>
            </a:r>
            <a:r>
              <a:rPr lang="zh-CN" altLang="en-US">
                <a:solidFill>
                  <a:schemeClr val="tx1"/>
                </a:solidFill>
                <a:effectLst>
                  <a:outerShdw blurRad="38100" dist="19050" dir="2700000" algn="tl" rotWithShape="0">
                    <a:schemeClr val="dk1">
                      <a:alpha val="40000"/>
                    </a:schemeClr>
                  </a:outerShdw>
                </a:effectLst>
                <a:latin typeface="+mj-ea"/>
                <a:ea typeface="+mj-ea"/>
                <a:cs typeface="+mj-ea"/>
                <a:sym typeface="+mn-ea"/>
              </a:rPr>
              <a:t>小时</a:t>
            </a:r>
            <a:r>
              <a:rPr lang="en-US" altLang="zh-CN">
                <a:solidFill>
                  <a:schemeClr val="tx1"/>
                </a:solidFill>
                <a:effectLst>
                  <a:outerShdw blurRad="38100" dist="19050" dir="2700000" algn="tl" rotWithShape="0">
                    <a:schemeClr val="dk1">
                      <a:alpha val="40000"/>
                    </a:schemeClr>
                  </a:outerShdw>
                </a:effectLst>
                <a:latin typeface="+mj-ea"/>
                <a:ea typeface="+mj-ea"/>
                <a:cs typeface="+mj-ea"/>
                <a:sym typeface="+mn-ea"/>
              </a:rPr>
              <a:t>x7</a:t>
            </a:r>
            <a:r>
              <a:rPr lang="zh-CN" altLang="en-US">
                <a:solidFill>
                  <a:schemeClr val="tx1"/>
                </a:solidFill>
                <a:effectLst>
                  <a:outerShdw blurRad="38100" dist="19050" dir="2700000" algn="tl" rotWithShape="0">
                    <a:schemeClr val="dk1">
                      <a:alpha val="40000"/>
                    </a:schemeClr>
                  </a:outerShdw>
                </a:effectLst>
                <a:latin typeface="+mj-ea"/>
                <a:ea typeface="+mj-ea"/>
                <a:cs typeface="+mj-ea"/>
                <a:sym typeface="+mn-ea"/>
              </a:rPr>
              <a:t>天</a:t>
            </a:r>
            <a:endParaRPr lang="zh-CN" altLang="en-US">
              <a:solidFill>
                <a:schemeClr val="tx1"/>
              </a:solidFill>
              <a:effectLst>
                <a:outerShdw blurRad="38100" dist="19050" dir="2700000" algn="tl" rotWithShape="0">
                  <a:schemeClr val="dk1">
                    <a:alpha val="40000"/>
                  </a:schemeClr>
                </a:outerShdw>
              </a:effectLst>
              <a:latin typeface="+mj-ea"/>
              <a:ea typeface="+mj-ea"/>
              <a:cs typeface="+mj-ea"/>
              <a:sym typeface="+mn-ea"/>
            </a:endParaRPr>
          </a:p>
          <a:p>
            <a:pPr eaLnBrk="1" latinLnBrk="0" hangingPunct="1">
              <a:lnSpc>
                <a:spcPct val="150000"/>
              </a:lnSpc>
            </a:pPr>
            <a:r>
              <a:rPr lang="zh-CN" altLang="en-US">
                <a:solidFill>
                  <a:schemeClr val="tx1"/>
                </a:solidFill>
                <a:effectLst>
                  <a:outerShdw blurRad="38100" dist="19050" dir="2700000" algn="tl" rotWithShape="0">
                    <a:schemeClr val="dk1">
                      <a:alpha val="40000"/>
                    </a:schemeClr>
                  </a:outerShdw>
                </a:effectLst>
                <a:latin typeface="+mj-ea"/>
                <a:ea typeface="+mj-ea"/>
                <a:cs typeface="+mj-ea"/>
              </a:rPr>
              <a:t>核磁共振                   夜间值班</a:t>
            </a:r>
            <a:endParaRPr lang="zh-CN" altLang="en-US">
              <a:solidFill>
                <a:schemeClr val="tx1"/>
              </a:solidFill>
              <a:effectLst>
                <a:outerShdw blurRad="38100" dist="19050" dir="2700000" algn="tl" rotWithShape="0">
                  <a:schemeClr val="dk1">
                    <a:alpha val="40000"/>
                  </a:schemeClr>
                </a:outerShdw>
              </a:effectLst>
              <a:latin typeface="+mj-ea"/>
              <a:ea typeface="+mj-ea"/>
              <a:cs typeface="+mj-ea"/>
            </a:endParaRPr>
          </a:p>
        </p:txBody>
      </p:sp>
      <p:pic>
        <p:nvPicPr>
          <p:cNvPr id="49158" name="Picture 4"/>
          <p:cNvPicPr>
            <a:picLocks noChangeAspect="1"/>
          </p:cNvPicPr>
          <p:nvPr/>
        </p:nvPicPr>
        <p:blipFill>
          <a:blip r:embed="rId1"/>
          <a:stretch>
            <a:fillRect/>
          </a:stretch>
        </p:blipFill>
        <p:spPr>
          <a:xfrm>
            <a:off x="5055870" y="3655060"/>
            <a:ext cx="2628265" cy="1977390"/>
          </a:xfrm>
          <a:prstGeom prst="rect">
            <a:avLst/>
          </a:prstGeom>
          <a:noFill/>
          <a:ln w="9525">
            <a:noFill/>
          </a:ln>
        </p:spPr>
      </p:pic>
      <p:pic>
        <p:nvPicPr>
          <p:cNvPr id="2" name="图片 1" descr="9ddd5414cb3b568e428e5c52bb741a1"/>
          <p:cNvPicPr>
            <a:picLocks noChangeAspect="1"/>
          </p:cNvPicPr>
          <p:nvPr/>
        </p:nvPicPr>
        <p:blipFill>
          <a:blip r:embed="rId2"/>
          <a:srcRect b="10148"/>
          <a:stretch>
            <a:fillRect/>
          </a:stretch>
        </p:blipFill>
        <p:spPr>
          <a:xfrm>
            <a:off x="5055870" y="1567815"/>
            <a:ext cx="2627630" cy="1988185"/>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内容占位符 4"/>
          <p:cNvSpPr>
            <a:spLocks noGrp="1"/>
          </p:cNvSpPr>
          <p:nvPr>
            <p:ph type="subTitle" idx="1"/>
          </p:nvPr>
        </p:nvSpPr>
        <p:spPr>
          <a:xfrm>
            <a:off x="1926961" y="1824673"/>
            <a:ext cx="5715000" cy="1379803"/>
          </a:xfrm>
        </p:spPr>
        <p:txBody>
          <a:bodyPr/>
          <a:p>
            <a:pPr marR="0" algn="l" defTabSz="914400" rtl="0" eaLnBrk="1" fontAlgn="base" latinLnBrk="0" hangingPunct="1">
              <a:lnSpc>
                <a:spcPct val="100000"/>
              </a:lnSpc>
              <a:spcBef>
                <a:spcPct val="20000"/>
              </a:spcBef>
              <a:spcAft>
                <a:spcPct val="0"/>
              </a:spcAft>
              <a:buClrTx/>
              <a:buSzTx/>
              <a:buFontTx/>
            </a:pPr>
            <a:r>
              <a:rPr lang="zh-CN" altLang="en-US" sz="4000" b="1">
                <a:solidFill>
                  <a:srgbClr val="006B3A"/>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卒中绿道的建设及完善</a:t>
            </a:r>
            <a:endParaRPr kumimoji="0" lang="zh-CN" altLang="en-US" sz="4000" b="1" i="0" u="none" strike="noStrike" kern="1200" cap="none" spc="0" normalizeH="0" baseline="0" noProof="1">
              <a:solidFill>
                <a:srgbClr val="006B3A"/>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endParaRPr>
          </a:p>
        </p:txBody>
      </p:sp>
      <p:pic>
        <p:nvPicPr>
          <p:cNvPr id="2" name="图片 1"/>
          <p:cNvPicPr>
            <a:picLocks noChangeAspect="1"/>
          </p:cNvPicPr>
          <p:nvPr/>
        </p:nvPicPr>
        <p:blipFill>
          <a:blip r:embed="rId1"/>
          <a:stretch>
            <a:fillRect/>
          </a:stretch>
        </p:blipFill>
        <p:spPr>
          <a:xfrm>
            <a:off x="7515860" y="4227830"/>
            <a:ext cx="1334135" cy="1271905"/>
          </a:xfrm>
          <a:prstGeom prst="rect">
            <a:avLst/>
          </a:prstGeom>
        </p:spPr>
      </p:pic>
      <p:pic>
        <p:nvPicPr>
          <p:cNvPr id="16" name="图片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 y="3747135"/>
            <a:ext cx="4409440" cy="1967865"/>
          </a:xfrm>
          <a:prstGeom prst="rect">
            <a:avLst/>
          </a:prstGeom>
        </p:spPr>
      </p:pic>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7" name="组合 39"/>
          <p:cNvGrpSpPr/>
          <p:nvPr/>
        </p:nvGrpSpPr>
        <p:grpSpPr bwMode="auto">
          <a:xfrm>
            <a:off x="1258888" y="933583"/>
            <a:ext cx="5689600" cy="4608513"/>
            <a:chOff x="1238543" y="447954"/>
            <a:chExt cx="6031214" cy="5059663"/>
          </a:xfrm>
        </p:grpSpPr>
        <p:sp>
          <p:nvSpPr>
            <p:cNvPr id="24579" name="_s1030"/>
            <p:cNvSpPr>
              <a:spLocks noChangeShapeType="1"/>
            </p:cNvSpPr>
            <p:nvPr/>
          </p:nvSpPr>
          <p:spPr bwMode="auto">
            <a:xfrm flipH="1" flipV="1">
              <a:off x="2620622" y="2554433"/>
              <a:ext cx="943265" cy="256034"/>
            </a:xfrm>
            <a:prstGeom prst="line">
              <a:avLst/>
            </a:prstGeom>
            <a:noFill/>
            <a:ln w="28575">
              <a:solidFill>
                <a:schemeClr val="tx1"/>
              </a:solidFill>
              <a:round/>
            </a:ln>
          </p:spPr>
          <p:txBody>
            <a:bodyPr lIns="0" tIns="0" rIns="0" bIns="0" anchor="ctr"/>
            <a:lstStyle/>
            <a:p>
              <a:endParaRPr lang="zh-CN" altLang="en-US"/>
            </a:p>
          </p:txBody>
        </p:sp>
        <p:grpSp>
          <p:nvGrpSpPr>
            <p:cNvPr id="24580" name="组合 38"/>
            <p:cNvGrpSpPr/>
            <p:nvPr/>
          </p:nvGrpSpPr>
          <p:grpSpPr bwMode="auto">
            <a:xfrm>
              <a:off x="1238543" y="447954"/>
              <a:ext cx="6031214" cy="5059663"/>
              <a:chOff x="1238543" y="447954"/>
              <a:chExt cx="6031214" cy="5059663"/>
            </a:xfrm>
          </p:grpSpPr>
          <p:sp>
            <p:nvSpPr>
              <p:cNvPr id="24581" name="_s1042"/>
              <p:cNvSpPr>
                <a:spLocks noChangeArrowheads="1"/>
              </p:cNvSpPr>
              <p:nvPr/>
            </p:nvSpPr>
            <p:spPr bwMode="auto">
              <a:xfrm>
                <a:off x="3577523" y="2404852"/>
                <a:ext cx="1332000" cy="1224000"/>
              </a:xfrm>
              <a:prstGeom prst="ellipse">
                <a:avLst/>
              </a:prstGeom>
              <a:solidFill>
                <a:srgbClr val="006B3A">
                  <a:alpha val="50195"/>
                </a:srgbClr>
              </a:solidFill>
              <a:ln w="57150">
                <a:solidFill>
                  <a:srgbClr val="006B3A"/>
                </a:solidFill>
                <a:round/>
              </a:ln>
            </p:spPr>
            <p:txBody>
              <a:bodyPr wrap="none" lIns="0" tIns="0" rIns="0" bIns="0" anchor="ctr"/>
              <a:lstStyle/>
              <a:p>
                <a:pPr marL="342900" indent="-342900" algn="ctr">
                  <a:spcBef>
                    <a:spcPct val="20000"/>
                  </a:spcBef>
                </a:pPr>
                <a:r>
                  <a:rPr lang="zh-CN" altLang="en-US" sz="2000" b="1">
                    <a:solidFill>
                      <a:srgbClr val="FFFF00"/>
                    </a:solidFill>
                    <a:latin typeface="微软雅黑" panose="020B0503020204020204" pitchFamily="34" charset="-122"/>
                    <a:ea typeface="微软雅黑" panose="020B0503020204020204" pitchFamily="34" charset="-122"/>
                  </a:rPr>
                  <a:t>卒中中心</a:t>
                </a:r>
                <a:endParaRPr lang="zh-CN" altLang="en-US" sz="2000" b="1">
                  <a:solidFill>
                    <a:srgbClr val="FFFF00"/>
                  </a:solidFill>
                  <a:latin typeface="微软雅黑" panose="020B0503020204020204" pitchFamily="34" charset="-122"/>
                  <a:ea typeface="微软雅黑" panose="020B0503020204020204" pitchFamily="34" charset="-122"/>
                </a:endParaRPr>
              </a:p>
            </p:txBody>
          </p:sp>
          <p:sp>
            <p:nvSpPr>
              <p:cNvPr id="24582" name="_s1028"/>
              <p:cNvSpPr>
                <a:spLocks noChangeShapeType="1"/>
              </p:cNvSpPr>
              <p:nvPr/>
            </p:nvSpPr>
            <p:spPr bwMode="auto">
              <a:xfrm flipH="1" flipV="1">
                <a:off x="3044833" y="1790637"/>
                <a:ext cx="735073" cy="729636"/>
              </a:xfrm>
              <a:prstGeom prst="line">
                <a:avLst/>
              </a:prstGeom>
              <a:noFill/>
              <a:ln w="28575">
                <a:solidFill>
                  <a:schemeClr val="tx1"/>
                </a:solidFill>
                <a:round/>
              </a:ln>
            </p:spPr>
            <p:txBody>
              <a:bodyPr lIns="0" tIns="0" rIns="0" bIns="0" anchor="ctr"/>
              <a:lstStyle/>
              <a:p>
                <a:endParaRPr lang="zh-CN" altLang="en-US"/>
              </a:p>
            </p:txBody>
          </p:sp>
          <p:sp>
            <p:nvSpPr>
              <p:cNvPr id="10" name="_s1029"/>
              <p:cNvSpPr>
                <a:spLocks noChangeArrowheads="1"/>
              </p:cNvSpPr>
              <p:nvPr/>
            </p:nvSpPr>
            <p:spPr bwMode="auto">
              <a:xfrm>
                <a:off x="1992445" y="787822"/>
                <a:ext cx="1258747" cy="1007401"/>
              </a:xfrm>
              <a:prstGeom prst="ellipse">
                <a:avLst/>
              </a:prstGeom>
              <a:solidFill>
                <a:schemeClr val="accent3">
                  <a:lumMod val="75000"/>
                  <a:alpha val="50000"/>
                </a:schemeClr>
              </a:solidFill>
              <a:ln w="57150">
                <a:solidFill>
                  <a:schemeClr val="bg2"/>
                </a:solidFill>
                <a:round/>
              </a:ln>
            </p:spPr>
            <p:txBody>
              <a:bodyPr wrap="none" lIns="0" tIns="0" rIns="0" bIns="0" anchor="ctr"/>
              <a:lstStyle>
                <a:lvl1pPr marL="342900" indent="-34290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defRPr/>
                </a:pPr>
                <a:r>
                  <a:rPr lang="zh-CN" altLang="en-US" b="1" dirty="0">
                    <a:latin typeface="微软雅黑" panose="020B0503020204020204" pitchFamily="34" charset="-122"/>
                    <a:ea typeface="微软雅黑" panose="020B0503020204020204" pitchFamily="34" charset="-122"/>
                  </a:rPr>
                  <a:t>医务处</a:t>
                </a:r>
                <a:endParaRPr lang="zh-CN" altLang="en-US" b="1" dirty="0">
                  <a:latin typeface="微软雅黑" panose="020B0503020204020204" pitchFamily="34" charset="-122"/>
                  <a:ea typeface="微软雅黑" panose="020B0503020204020204" pitchFamily="34" charset="-122"/>
                </a:endParaRPr>
              </a:p>
            </p:txBody>
          </p:sp>
          <p:sp>
            <p:nvSpPr>
              <p:cNvPr id="12" name="_s1031"/>
              <p:cNvSpPr>
                <a:spLocks noChangeArrowheads="1"/>
              </p:cNvSpPr>
              <p:nvPr/>
            </p:nvSpPr>
            <p:spPr bwMode="auto">
              <a:xfrm>
                <a:off x="1283979" y="3072774"/>
                <a:ext cx="1260430" cy="1009144"/>
              </a:xfrm>
              <a:prstGeom prst="ellipse">
                <a:avLst/>
              </a:prstGeom>
              <a:solidFill>
                <a:schemeClr val="accent5">
                  <a:lumMod val="50000"/>
                  <a:alpha val="50000"/>
                </a:schemeClr>
              </a:solidFill>
              <a:ln w="57150">
                <a:solidFill>
                  <a:schemeClr val="accent5">
                    <a:lumMod val="60000"/>
                    <a:lumOff val="40000"/>
                  </a:schemeClr>
                </a:solidFill>
                <a:round/>
              </a:ln>
            </p:spPr>
            <p:txBody>
              <a:bodyPr wrap="none" lIns="0" tIns="0" rIns="0" bIns="0" anchor="ctr"/>
              <a:lstStyle>
                <a:lvl1pPr marL="342900" indent="-34290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defRPr/>
                </a:pPr>
                <a:r>
                  <a:rPr lang="zh-CN" altLang="en-US" b="1" dirty="0">
                    <a:latin typeface="微软雅黑" panose="020B0503020204020204" pitchFamily="34" charset="-122"/>
                    <a:ea typeface="微软雅黑" panose="020B0503020204020204" pitchFamily="34" charset="-122"/>
                  </a:rPr>
                  <a:t>其他部门</a:t>
                </a:r>
                <a:endParaRPr lang="zh-CN" altLang="en-US" b="1" dirty="0">
                  <a:latin typeface="微软雅黑" panose="020B0503020204020204" pitchFamily="34" charset="-122"/>
                  <a:ea typeface="微软雅黑" panose="020B0503020204020204" pitchFamily="34" charset="-122"/>
                </a:endParaRPr>
              </a:p>
            </p:txBody>
          </p:sp>
          <p:sp>
            <p:nvSpPr>
              <p:cNvPr id="24585" name="_s1032"/>
              <p:cNvSpPr>
                <a:spLocks noChangeShapeType="1"/>
              </p:cNvSpPr>
              <p:nvPr/>
            </p:nvSpPr>
            <p:spPr bwMode="auto">
              <a:xfrm flipH="1">
                <a:off x="3198364" y="3495803"/>
                <a:ext cx="554193" cy="549858"/>
              </a:xfrm>
              <a:prstGeom prst="line">
                <a:avLst/>
              </a:prstGeom>
              <a:noFill/>
              <a:ln w="28575">
                <a:solidFill>
                  <a:schemeClr val="tx1"/>
                </a:solidFill>
                <a:round/>
              </a:ln>
            </p:spPr>
            <p:txBody>
              <a:bodyPr lIns="0" tIns="0" rIns="0" bIns="0" anchor="ctr"/>
              <a:lstStyle/>
              <a:p>
                <a:endParaRPr lang="zh-CN" altLang="en-US"/>
              </a:p>
            </p:txBody>
          </p:sp>
          <p:sp>
            <p:nvSpPr>
              <p:cNvPr id="14" name="_s1033"/>
              <p:cNvSpPr>
                <a:spLocks noChangeArrowheads="1"/>
              </p:cNvSpPr>
              <p:nvPr/>
            </p:nvSpPr>
            <p:spPr bwMode="auto">
              <a:xfrm>
                <a:off x="2162409" y="4115033"/>
                <a:ext cx="1260430" cy="1007401"/>
              </a:xfrm>
              <a:prstGeom prst="ellipse">
                <a:avLst/>
              </a:prstGeom>
              <a:solidFill>
                <a:schemeClr val="folHlink">
                  <a:alpha val="50000"/>
                </a:schemeClr>
              </a:solidFill>
              <a:ln w="57150">
                <a:solidFill>
                  <a:schemeClr val="accent2">
                    <a:lumMod val="20000"/>
                    <a:lumOff val="80000"/>
                  </a:schemeClr>
                </a:solidFill>
                <a:round/>
              </a:ln>
            </p:spPr>
            <p:txBody>
              <a:bodyPr wrap="none" lIns="0" tIns="0" rIns="0" bIns="0" anchor="ctr"/>
              <a:lstStyle>
                <a:lvl1pPr marL="342900" indent="-34290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defRPr/>
                </a:pPr>
                <a:r>
                  <a:rPr lang="zh-CN" altLang="en-US" b="1" dirty="0">
                    <a:latin typeface="微软雅黑" panose="020B0503020204020204" pitchFamily="34" charset="-122"/>
                    <a:ea typeface="微软雅黑" panose="020B0503020204020204" pitchFamily="34" charset="-122"/>
                  </a:rPr>
                  <a:t>超声科</a:t>
                </a:r>
                <a:endParaRPr lang="zh-CN" altLang="en-US" b="1" dirty="0">
                  <a:latin typeface="微软雅黑" panose="020B0503020204020204" pitchFamily="34" charset="-122"/>
                  <a:ea typeface="微软雅黑" panose="020B0503020204020204" pitchFamily="34" charset="-122"/>
                </a:endParaRPr>
              </a:p>
            </p:txBody>
          </p:sp>
          <p:sp>
            <p:nvSpPr>
              <p:cNvPr id="24587" name="_s1034"/>
              <p:cNvSpPr>
                <a:spLocks noChangeShapeType="1"/>
              </p:cNvSpPr>
              <p:nvPr/>
            </p:nvSpPr>
            <p:spPr bwMode="auto">
              <a:xfrm>
                <a:off x="4216176" y="3628852"/>
                <a:ext cx="27346" cy="740845"/>
              </a:xfrm>
              <a:prstGeom prst="line">
                <a:avLst/>
              </a:prstGeom>
              <a:noFill/>
              <a:ln w="28575">
                <a:solidFill>
                  <a:schemeClr val="tx1"/>
                </a:solidFill>
                <a:round/>
              </a:ln>
            </p:spPr>
            <p:txBody>
              <a:bodyPr lIns="0" tIns="0" rIns="0" bIns="0" anchor="ctr"/>
              <a:lstStyle/>
              <a:p>
                <a:endParaRPr lang="zh-CN" altLang="en-US"/>
              </a:p>
            </p:txBody>
          </p:sp>
          <p:sp>
            <p:nvSpPr>
              <p:cNvPr id="16" name="_s1035"/>
              <p:cNvSpPr>
                <a:spLocks noChangeArrowheads="1"/>
              </p:cNvSpPr>
              <p:nvPr/>
            </p:nvSpPr>
            <p:spPr bwMode="auto">
              <a:xfrm>
                <a:off x="3643287" y="4500216"/>
                <a:ext cx="1260430" cy="1007401"/>
              </a:xfrm>
              <a:prstGeom prst="ellipse">
                <a:avLst/>
              </a:prstGeom>
              <a:solidFill>
                <a:schemeClr val="accent1">
                  <a:alpha val="50000"/>
                </a:schemeClr>
              </a:solidFill>
              <a:ln w="57150">
                <a:solidFill>
                  <a:schemeClr val="tx2">
                    <a:lumMod val="20000"/>
                    <a:lumOff val="80000"/>
                  </a:schemeClr>
                </a:solidFill>
                <a:round/>
              </a:ln>
            </p:spPr>
            <p:txBody>
              <a:bodyPr wrap="none" lIns="0" tIns="0" rIns="0" bIns="0" anchor="ctr"/>
              <a:lstStyle>
                <a:lvl1pPr marL="342900" indent="-34290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defRPr/>
                </a:pPr>
                <a:r>
                  <a:rPr lang="zh-CN" altLang="en-US" b="1" dirty="0">
                    <a:latin typeface="微软雅黑" panose="020B0503020204020204" pitchFamily="34" charset="-122"/>
                    <a:ea typeface="微软雅黑" panose="020B0503020204020204" pitchFamily="34" charset="-122"/>
                  </a:rPr>
                  <a:t>影像中心</a:t>
                </a:r>
                <a:endParaRPr lang="zh-CN" altLang="en-US" b="1" dirty="0">
                  <a:latin typeface="微软雅黑" panose="020B0503020204020204" pitchFamily="34" charset="-122"/>
                  <a:ea typeface="微软雅黑" panose="020B0503020204020204" pitchFamily="34" charset="-122"/>
                </a:endParaRPr>
              </a:p>
            </p:txBody>
          </p:sp>
          <p:sp>
            <p:nvSpPr>
              <p:cNvPr id="24589" name="_s1036"/>
              <p:cNvSpPr>
                <a:spLocks noChangeShapeType="1"/>
              </p:cNvSpPr>
              <p:nvPr/>
            </p:nvSpPr>
            <p:spPr bwMode="auto">
              <a:xfrm>
                <a:off x="4923159" y="3155058"/>
                <a:ext cx="844653" cy="220565"/>
              </a:xfrm>
              <a:prstGeom prst="line">
                <a:avLst/>
              </a:prstGeom>
              <a:noFill/>
              <a:ln w="28575">
                <a:solidFill>
                  <a:schemeClr val="tx1"/>
                </a:solidFill>
                <a:round/>
              </a:ln>
            </p:spPr>
            <p:txBody>
              <a:bodyPr lIns="0" tIns="0" rIns="0" bIns="0" anchor="ctr"/>
              <a:lstStyle/>
              <a:p>
                <a:endParaRPr lang="zh-CN" altLang="en-US"/>
              </a:p>
            </p:txBody>
          </p:sp>
          <p:sp>
            <p:nvSpPr>
              <p:cNvPr id="18" name="_s1037"/>
              <p:cNvSpPr>
                <a:spLocks noChangeArrowheads="1"/>
              </p:cNvSpPr>
              <p:nvPr/>
            </p:nvSpPr>
            <p:spPr bwMode="auto">
              <a:xfrm>
                <a:off x="5183065" y="4115033"/>
                <a:ext cx="1260429" cy="1007401"/>
              </a:xfrm>
              <a:prstGeom prst="ellipse">
                <a:avLst/>
              </a:prstGeom>
              <a:solidFill>
                <a:schemeClr val="accent2">
                  <a:alpha val="50000"/>
                </a:schemeClr>
              </a:solidFill>
              <a:ln w="57150">
                <a:solidFill>
                  <a:schemeClr val="accent2">
                    <a:lumMod val="40000"/>
                    <a:lumOff val="60000"/>
                  </a:schemeClr>
                </a:solidFill>
                <a:round/>
              </a:ln>
            </p:spPr>
            <p:txBody>
              <a:bodyPr wrap="none" lIns="0" tIns="0" rIns="0" bIns="0" anchor="ctr"/>
              <a:lstStyle>
                <a:lvl1pPr marL="342900" indent="-34290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defRPr/>
                </a:pPr>
                <a:r>
                  <a:rPr lang="zh-CN" altLang="en-US" b="1" dirty="0">
                    <a:latin typeface="微软雅黑" panose="020B0503020204020204" pitchFamily="34" charset="-122"/>
                    <a:ea typeface="微软雅黑" panose="020B0503020204020204" pitchFamily="34" charset="-122"/>
                  </a:rPr>
                  <a:t>检验科</a:t>
                </a:r>
                <a:endParaRPr lang="zh-CN" altLang="en-US" b="1" dirty="0">
                  <a:latin typeface="微软雅黑" panose="020B0503020204020204" pitchFamily="34" charset="-122"/>
                  <a:ea typeface="微软雅黑" panose="020B0503020204020204" pitchFamily="34" charset="-122"/>
                </a:endParaRPr>
              </a:p>
            </p:txBody>
          </p:sp>
          <p:sp>
            <p:nvSpPr>
              <p:cNvPr id="24591" name="_s1038"/>
              <p:cNvSpPr>
                <a:spLocks noChangeShapeType="1"/>
              </p:cNvSpPr>
              <p:nvPr/>
            </p:nvSpPr>
            <p:spPr bwMode="auto">
              <a:xfrm flipV="1">
                <a:off x="4568410" y="1853978"/>
                <a:ext cx="669700" cy="579673"/>
              </a:xfrm>
              <a:prstGeom prst="line">
                <a:avLst/>
              </a:prstGeom>
              <a:noFill/>
              <a:ln w="28575">
                <a:solidFill>
                  <a:schemeClr val="tx1"/>
                </a:solidFill>
                <a:round/>
              </a:ln>
            </p:spPr>
            <p:txBody>
              <a:bodyPr lIns="0" tIns="0" rIns="0" bIns="0" anchor="ctr"/>
              <a:lstStyle/>
              <a:p>
                <a:endParaRPr lang="zh-CN" altLang="en-US"/>
              </a:p>
            </p:txBody>
          </p:sp>
          <p:sp>
            <p:nvSpPr>
              <p:cNvPr id="20" name="_s1039"/>
              <p:cNvSpPr>
                <a:spLocks noChangeArrowheads="1"/>
              </p:cNvSpPr>
              <p:nvPr/>
            </p:nvSpPr>
            <p:spPr bwMode="auto">
              <a:xfrm>
                <a:off x="5004686" y="751220"/>
                <a:ext cx="1368129" cy="1044003"/>
              </a:xfrm>
              <a:prstGeom prst="ellipse">
                <a:avLst/>
              </a:prstGeom>
              <a:solidFill>
                <a:schemeClr val="accent5">
                  <a:lumMod val="75000"/>
                  <a:alpha val="50000"/>
                </a:schemeClr>
              </a:solidFill>
              <a:ln w="57150">
                <a:solidFill>
                  <a:schemeClr val="accent3">
                    <a:lumMod val="40000"/>
                    <a:lumOff val="60000"/>
                  </a:schemeClr>
                </a:solidFill>
                <a:round/>
              </a:ln>
            </p:spPr>
            <p:txBody>
              <a:bodyPr wrap="none" lIns="0" tIns="0" rIns="0" bIns="0" anchor="ctr"/>
              <a:lstStyle>
                <a:lvl1pPr marL="342900" indent="-34290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defRPr/>
                </a:pPr>
                <a:r>
                  <a:rPr lang="zh-CN" altLang="en-US" sz="1400" b="1" dirty="0">
                    <a:latin typeface="微软雅黑" panose="020B0503020204020204" pitchFamily="34" charset="-122"/>
                    <a:ea typeface="微软雅黑" panose="020B0503020204020204" pitchFamily="34" charset="-122"/>
                  </a:rPr>
                  <a:t>介入组、重症组</a:t>
                </a:r>
                <a:endParaRPr lang="en-US" altLang="zh-CN" sz="1400" b="1" dirty="0">
                  <a:latin typeface="微软雅黑" panose="020B0503020204020204" pitchFamily="34" charset="-122"/>
                  <a:ea typeface="微软雅黑" panose="020B0503020204020204" pitchFamily="34" charset="-122"/>
                </a:endParaRPr>
              </a:p>
              <a:p>
                <a:pPr algn="ctr" eaLnBrk="1" hangingPunct="1">
                  <a:spcBef>
                    <a:spcPct val="20000"/>
                  </a:spcBef>
                  <a:defRPr/>
                </a:pPr>
                <a:r>
                  <a:rPr lang="zh-CN" altLang="en-US" sz="1400" b="1" dirty="0">
                    <a:latin typeface="微软雅黑" panose="020B0503020204020204" pitchFamily="34" charset="-122"/>
                    <a:ea typeface="微软雅黑" panose="020B0503020204020204" pitchFamily="34" charset="-122"/>
                  </a:rPr>
                  <a:t>脑血管病组</a:t>
                </a:r>
                <a:endParaRPr lang="zh-CN" altLang="en-US" sz="1400" b="1" dirty="0">
                  <a:latin typeface="微软雅黑" panose="020B0503020204020204" pitchFamily="34" charset="-122"/>
                  <a:ea typeface="微软雅黑" panose="020B0503020204020204" pitchFamily="34" charset="-122"/>
                </a:endParaRPr>
              </a:p>
            </p:txBody>
          </p:sp>
          <p:sp>
            <p:nvSpPr>
              <p:cNvPr id="24593" name="_s1040"/>
              <p:cNvSpPr>
                <a:spLocks noChangeShapeType="1"/>
              </p:cNvSpPr>
              <p:nvPr/>
            </p:nvSpPr>
            <p:spPr bwMode="auto">
              <a:xfrm flipV="1">
                <a:off x="4162384" y="1633081"/>
                <a:ext cx="0" cy="729637"/>
              </a:xfrm>
              <a:prstGeom prst="line">
                <a:avLst/>
              </a:prstGeom>
              <a:noFill/>
              <a:ln w="28575">
                <a:solidFill>
                  <a:schemeClr val="tx1"/>
                </a:solidFill>
                <a:round/>
              </a:ln>
            </p:spPr>
            <p:txBody>
              <a:bodyPr lIns="0" tIns="0" rIns="0" bIns="0" anchor="ctr"/>
              <a:lstStyle/>
              <a:p>
                <a:endParaRPr lang="zh-CN" altLang="en-US"/>
              </a:p>
            </p:txBody>
          </p:sp>
          <p:sp>
            <p:nvSpPr>
              <p:cNvPr id="22" name="_s1041"/>
              <p:cNvSpPr>
                <a:spLocks noChangeArrowheads="1"/>
              </p:cNvSpPr>
              <p:nvPr/>
            </p:nvSpPr>
            <p:spPr bwMode="auto">
              <a:xfrm>
                <a:off x="3464909" y="447954"/>
                <a:ext cx="1403469" cy="1044003"/>
              </a:xfrm>
              <a:prstGeom prst="ellipse">
                <a:avLst/>
              </a:prstGeom>
              <a:solidFill>
                <a:schemeClr val="hlink">
                  <a:alpha val="50000"/>
                </a:schemeClr>
              </a:solidFill>
              <a:ln w="57150">
                <a:solidFill>
                  <a:schemeClr val="accent1">
                    <a:lumMod val="20000"/>
                    <a:lumOff val="80000"/>
                  </a:schemeClr>
                </a:solidFill>
                <a:round/>
              </a:ln>
            </p:spPr>
            <p:txBody>
              <a:bodyPr wrap="none" lIns="0" tIns="0" rIns="0" bIns="0" anchor="ctr"/>
              <a:lstStyle>
                <a:lvl1pPr marL="342900" indent="-34290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defRPr/>
                </a:pPr>
                <a:r>
                  <a:rPr lang="zh-CN" altLang="en-US" b="1" dirty="0">
                    <a:latin typeface="微软雅黑" panose="020B0503020204020204" pitchFamily="34" charset="-122"/>
                    <a:ea typeface="微软雅黑" panose="020B0503020204020204" pitchFamily="34" charset="-122"/>
                  </a:rPr>
                  <a:t>神经内科</a:t>
                </a:r>
                <a:endParaRPr lang="zh-CN" altLang="en-US" b="1" dirty="0">
                  <a:latin typeface="微软雅黑" panose="020B0503020204020204" pitchFamily="34" charset="-122"/>
                  <a:ea typeface="微软雅黑" panose="020B0503020204020204" pitchFamily="34" charset="-122"/>
                </a:endParaRPr>
              </a:p>
              <a:p>
                <a:pPr algn="ctr" eaLnBrk="1" hangingPunct="1">
                  <a:spcBef>
                    <a:spcPct val="20000"/>
                  </a:spcBef>
                  <a:defRPr/>
                </a:pPr>
                <a:r>
                  <a:rPr lang="zh-CN" altLang="en-US" b="1" dirty="0">
                    <a:latin typeface="微软雅黑" panose="020B0503020204020204" pitchFamily="34" charset="-122"/>
                    <a:ea typeface="微软雅黑" panose="020B0503020204020204" pitchFamily="34" charset="-122"/>
                  </a:rPr>
                  <a:t>急诊</a:t>
                </a:r>
                <a:endParaRPr lang="zh-CN" altLang="en-US" b="1" dirty="0">
                  <a:latin typeface="微软雅黑" panose="020B0503020204020204" pitchFamily="34" charset="-122"/>
                  <a:ea typeface="微软雅黑" panose="020B0503020204020204" pitchFamily="34" charset="-122"/>
                </a:endParaRPr>
              </a:p>
            </p:txBody>
          </p:sp>
          <p:sp>
            <p:nvSpPr>
              <p:cNvPr id="25" name="_s1039"/>
              <p:cNvSpPr>
                <a:spLocks noChangeArrowheads="1"/>
              </p:cNvSpPr>
              <p:nvPr/>
            </p:nvSpPr>
            <p:spPr bwMode="auto">
              <a:xfrm>
                <a:off x="6009327" y="1824851"/>
                <a:ext cx="1260430" cy="1009144"/>
              </a:xfrm>
              <a:prstGeom prst="ellipse">
                <a:avLst/>
              </a:prstGeom>
              <a:solidFill>
                <a:srgbClr val="FFC000">
                  <a:alpha val="50000"/>
                </a:srgbClr>
              </a:solidFill>
              <a:ln w="57150">
                <a:solidFill>
                  <a:schemeClr val="accent6">
                    <a:lumMod val="40000"/>
                    <a:lumOff val="60000"/>
                  </a:schemeClr>
                </a:solidFill>
                <a:round/>
              </a:ln>
            </p:spPr>
            <p:txBody>
              <a:bodyPr wrap="none" lIns="0" tIns="0" rIns="0" bIns="0" anchor="ctr"/>
              <a:lstStyle>
                <a:lvl1pPr marL="342900" indent="-34290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defRPr/>
                </a:pPr>
                <a:r>
                  <a:rPr lang="zh-CN" altLang="en-US" b="1" dirty="0">
                    <a:latin typeface="微软雅黑" panose="020B0503020204020204" pitchFamily="34" charset="-122"/>
                    <a:ea typeface="微软雅黑" panose="020B0503020204020204" pitchFamily="34" charset="-122"/>
                  </a:rPr>
                  <a:t>急诊科</a:t>
                </a:r>
                <a:endParaRPr lang="zh-CN" altLang="en-US" b="1" dirty="0">
                  <a:latin typeface="微软雅黑" panose="020B0503020204020204" pitchFamily="34" charset="-122"/>
                  <a:ea typeface="微软雅黑" panose="020B0503020204020204" pitchFamily="34" charset="-122"/>
                </a:endParaRPr>
              </a:p>
            </p:txBody>
          </p:sp>
          <p:sp>
            <p:nvSpPr>
              <p:cNvPr id="27" name="_s1039"/>
              <p:cNvSpPr>
                <a:spLocks noChangeArrowheads="1"/>
              </p:cNvSpPr>
              <p:nvPr/>
            </p:nvSpPr>
            <p:spPr bwMode="auto">
              <a:xfrm>
                <a:off x="1238543" y="1885854"/>
                <a:ext cx="1260429" cy="1009143"/>
              </a:xfrm>
              <a:prstGeom prst="ellipse">
                <a:avLst/>
              </a:prstGeom>
              <a:solidFill>
                <a:schemeClr val="accent4">
                  <a:lumMod val="75000"/>
                  <a:alpha val="50000"/>
                </a:schemeClr>
              </a:solidFill>
              <a:ln w="57150">
                <a:solidFill>
                  <a:schemeClr val="bg2"/>
                </a:solidFill>
                <a:round/>
              </a:ln>
            </p:spPr>
            <p:txBody>
              <a:bodyPr wrap="none" lIns="0" tIns="0" rIns="0" bIns="0" anchor="ctr"/>
              <a:lstStyle>
                <a:lvl1pPr marL="342900" indent="-34290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defRPr/>
                </a:pPr>
                <a:r>
                  <a:rPr lang="zh-CN" altLang="en-US" b="1" dirty="0">
                    <a:latin typeface="微软雅黑" panose="020B0503020204020204" pitchFamily="34" charset="-122"/>
                    <a:ea typeface="微软雅黑" panose="020B0503020204020204" pitchFamily="34" charset="-122"/>
                  </a:rPr>
                  <a:t>药剂</a:t>
                </a:r>
                <a:endParaRPr lang="zh-CN" altLang="en-US" b="1" dirty="0">
                  <a:latin typeface="微软雅黑" panose="020B0503020204020204" pitchFamily="34" charset="-122"/>
                  <a:ea typeface="微软雅黑" panose="020B0503020204020204" pitchFamily="34" charset="-122"/>
                </a:endParaRPr>
              </a:p>
            </p:txBody>
          </p:sp>
          <p:sp>
            <p:nvSpPr>
              <p:cNvPr id="24597" name="_s1038"/>
              <p:cNvSpPr>
                <a:spLocks noChangeShapeType="1"/>
              </p:cNvSpPr>
              <p:nvPr/>
            </p:nvSpPr>
            <p:spPr bwMode="auto">
              <a:xfrm flipV="1">
                <a:off x="4868452" y="2516439"/>
                <a:ext cx="997972" cy="220565"/>
              </a:xfrm>
              <a:prstGeom prst="line">
                <a:avLst/>
              </a:prstGeom>
              <a:noFill/>
              <a:ln w="28575">
                <a:solidFill>
                  <a:schemeClr val="tx1"/>
                </a:solidFill>
                <a:round/>
              </a:ln>
            </p:spPr>
            <p:txBody>
              <a:bodyPr lIns="0" tIns="0" rIns="0" bIns="0" anchor="ctr"/>
              <a:lstStyle/>
              <a:p>
                <a:endParaRPr lang="zh-CN" altLang="en-US"/>
              </a:p>
            </p:txBody>
          </p:sp>
          <p:sp>
            <p:nvSpPr>
              <p:cNvPr id="24598" name="_s1030"/>
              <p:cNvSpPr>
                <a:spLocks noChangeShapeType="1"/>
              </p:cNvSpPr>
              <p:nvPr/>
            </p:nvSpPr>
            <p:spPr bwMode="auto">
              <a:xfrm flipH="1">
                <a:off x="2686611" y="3205609"/>
                <a:ext cx="863898" cy="224331"/>
              </a:xfrm>
              <a:prstGeom prst="line">
                <a:avLst/>
              </a:prstGeom>
              <a:noFill/>
              <a:ln w="28575">
                <a:solidFill>
                  <a:schemeClr val="tx1"/>
                </a:solidFill>
                <a:round/>
              </a:ln>
            </p:spPr>
            <p:txBody>
              <a:bodyPr lIns="0" tIns="0" rIns="0" bIns="0" anchor="ctr"/>
              <a:lstStyle/>
              <a:p>
                <a:endParaRPr lang="zh-CN" altLang="en-US"/>
              </a:p>
            </p:txBody>
          </p:sp>
          <p:sp>
            <p:nvSpPr>
              <p:cNvPr id="36" name="_s1031"/>
              <p:cNvSpPr>
                <a:spLocks noChangeArrowheads="1"/>
              </p:cNvSpPr>
              <p:nvPr/>
            </p:nvSpPr>
            <p:spPr bwMode="auto">
              <a:xfrm>
                <a:off x="5926870" y="3036173"/>
                <a:ext cx="1260429" cy="1009143"/>
              </a:xfrm>
              <a:prstGeom prst="ellipse">
                <a:avLst/>
              </a:prstGeom>
              <a:solidFill>
                <a:srgbClr val="7030A0">
                  <a:alpha val="50000"/>
                </a:srgbClr>
              </a:solidFill>
              <a:ln w="57150">
                <a:solidFill>
                  <a:schemeClr val="accent4">
                    <a:lumMod val="20000"/>
                    <a:lumOff val="80000"/>
                  </a:schemeClr>
                </a:solidFill>
                <a:round/>
              </a:ln>
            </p:spPr>
            <p:txBody>
              <a:bodyPr wrap="none" lIns="0" tIns="0" rIns="0" bIns="0" anchor="ctr"/>
              <a:lstStyle>
                <a:lvl1pPr marL="342900" indent="-34290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defRPr/>
                </a:pPr>
                <a:r>
                  <a:rPr lang="zh-CN" altLang="en-US" b="1" dirty="0">
                    <a:latin typeface="微软雅黑" panose="020B0503020204020204" pitchFamily="34" charset="-122"/>
                    <a:ea typeface="微软雅黑" panose="020B0503020204020204" pitchFamily="34" charset="-122"/>
                  </a:rPr>
                  <a:t>神经外科</a:t>
                </a:r>
                <a:endParaRPr lang="zh-CN" altLang="en-US" b="1" dirty="0">
                  <a:latin typeface="微软雅黑" panose="020B0503020204020204" pitchFamily="34" charset="-122"/>
                  <a:ea typeface="微软雅黑" panose="020B0503020204020204" pitchFamily="34" charset="-122"/>
                </a:endParaRPr>
              </a:p>
            </p:txBody>
          </p:sp>
          <p:sp>
            <p:nvSpPr>
              <p:cNvPr id="24600" name="_s1034"/>
              <p:cNvSpPr>
                <a:spLocks noChangeShapeType="1"/>
              </p:cNvSpPr>
              <p:nvPr/>
            </p:nvSpPr>
            <p:spPr bwMode="auto">
              <a:xfrm>
                <a:off x="4612122" y="3571896"/>
                <a:ext cx="604005" cy="581749"/>
              </a:xfrm>
              <a:prstGeom prst="line">
                <a:avLst/>
              </a:prstGeom>
              <a:noFill/>
              <a:ln w="28575">
                <a:solidFill>
                  <a:schemeClr val="tx1"/>
                </a:solidFill>
                <a:round/>
              </a:ln>
            </p:spPr>
            <p:txBody>
              <a:bodyPr lIns="0" tIns="0" rIns="0" bIns="0" anchor="ctr"/>
              <a:lstStyle/>
              <a:p>
                <a:endParaRPr lang="zh-CN" altLang="en-US"/>
              </a:p>
            </p:txBody>
          </p:sp>
        </p:grpSp>
      </p:grpSp>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title"/>
          </p:nvPr>
        </p:nvSpPr>
        <p:spPr>
          <a:xfrm>
            <a:off x="457200" y="584200"/>
            <a:ext cx="8229600" cy="596900"/>
          </a:xfrm>
        </p:spPr>
        <p:txBody>
          <a:bodyPr/>
          <a:p>
            <a:r>
              <a:rPr lang="zh-CN" altLang="en-US"/>
              <a:t>建立卒中中心工作微信群</a:t>
            </a:r>
            <a:endParaRPr lang="zh-CN" altLang="en-US"/>
          </a:p>
        </p:txBody>
      </p:sp>
      <p:pic>
        <p:nvPicPr>
          <p:cNvPr id="5" name="内容占位符 4"/>
          <p:cNvPicPr>
            <a:picLocks noChangeAspect="1"/>
          </p:cNvPicPr>
          <p:nvPr>
            <p:ph idx="1"/>
          </p:nvPr>
        </p:nvPicPr>
        <p:blipFill>
          <a:blip r:embed="rId1"/>
          <a:stretch>
            <a:fillRect/>
          </a:stretch>
        </p:blipFill>
        <p:spPr>
          <a:xfrm>
            <a:off x="1447165" y="1205865"/>
            <a:ext cx="2216785" cy="4804410"/>
          </a:xfrm>
          <a:prstGeom prst="rect">
            <a:avLst/>
          </a:prstGeom>
        </p:spPr>
      </p:pic>
      <p:pic>
        <p:nvPicPr>
          <p:cNvPr id="8" name="图片 7"/>
          <p:cNvPicPr>
            <a:picLocks noChangeAspect="1"/>
          </p:cNvPicPr>
          <p:nvPr/>
        </p:nvPicPr>
        <p:blipFill>
          <a:blip r:embed="rId2"/>
          <a:stretch>
            <a:fillRect/>
          </a:stretch>
        </p:blipFill>
        <p:spPr>
          <a:xfrm>
            <a:off x="4840605" y="1205865"/>
            <a:ext cx="2239010" cy="4853940"/>
          </a:xfrm>
          <a:prstGeom prst="rect">
            <a:avLst/>
          </a:prstGeom>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内容占位符 4"/>
          <p:cNvSpPr>
            <a:spLocks noGrp="1"/>
          </p:cNvSpPr>
          <p:nvPr>
            <p:ph type="subTitle" idx="1"/>
          </p:nvPr>
        </p:nvSpPr>
        <p:spPr>
          <a:xfrm>
            <a:off x="1722120" y="742950"/>
            <a:ext cx="5715000" cy="720090"/>
          </a:xfrm>
        </p:spPr>
        <p:txBody>
          <a:bodyPr/>
          <a:p>
            <a:pPr marR="0" algn="ctr" defTabSz="914400" rtl="0" eaLnBrk="1" fontAlgn="base" latinLnBrk="0" hangingPunct="1">
              <a:lnSpc>
                <a:spcPct val="100000"/>
              </a:lnSpc>
              <a:spcBef>
                <a:spcPct val="20000"/>
              </a:spcBef>
              <a:spcAft>
                <a:spcPct val="0"/>
              </a:spcAft>
              <a:buClrTx/>
              <a:buSzTx/>
              <a:buFontTx/>
            </a:pP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激励政策与落实</a:t>
            </a:r>
            <a:endParaRPr kumimoji="0" lang="zh-CN" altLang="en-US" b="1" i="0" u="none" strike="noStrike" kern="1200" cap="none" spc="0" normalizeH="0" baseline="0"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 name="图片 1"/>
          <p:cNvPicPr>
            <a:picLocks noChangeAspect="1"/>
          </p:cNvPicPr>
          <p:nvPr/>
        </p:nvPicPr>
        <p:blipFill>
          <a:blip r:embed="rId1"/>
          <a:stretch>
            <a:fillRect/>
          </a:stretch>
        </p:blipFill>
        <p:spPr>
          <a:xfrm>
            <a:off x="7947660" y="4603750"/>
            <a:ext cx="962660" cy="1026795"/>
          </a:xfrm>
          <a:prstGeom prst="rect">
            <a:avLst/>
          </a:prstGeom>
        </p:spPr>
      </p:pic>
      <p:pic>
        <p:nvPicPr>
          <p:cNvPr id="3" name="图片 2"/>
          <p:cNvPicPr>
            <a:picLocks noChangeAspect="1"/>
          </p:cNvPicPr>
          <p:nvPr/>
        </p:nvPicPr>
        <p:blipFill>
          <a:blip r:embed="rId2"/>
          <a:stretch>
            <a:fillRect/>
          </a:stretch>
        </p:blipFill>
        <p:spPr>
          <a:xfrm>
            <a:off x="567055" y="1596390"/>
            <a:ext cx="8009255" cy="2792730"/>
          </a:xfrm>
          <a:prstGeom prst="rect">
            <a:avLst/>
          </a:prstGeom>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内容占位符 4"/>
          <p:cNvSpPr>
            <a:spLocks noGrp="1"/>
          </p:cNvSpPr>
          <p:nvPr>
            <p:ph type="subTitle" idx="1"/>
          </p:nvPr>
        </p:nvSpPr>
        <p:spPr>
          <a:xfrm>
            <a:off x="1722120" y="742950"/>
            <a:ext cx="5715000" cy="720090"/>
          </a:xfrm>
        </p:spPr>
        <p:txBody>
          <a:bodyPr/>
          <a:p>
            <a:pPr marR="0" algn="ctr" defTabSz="914400" rtl="0" eaLnBrk="1" fontAlgn="base" latinLnBrk="0" hangingPunct="1">
              <a:lnSpc>
                <a:spcPct val="100000"/>
              </a:lnSpc>
              <a:spcBef>
                <a:spcPct val="20000"/>
              </a:spcBef>
              <a:spcAft>
                <a:spcPct val="0"/>
              </a:spcAft>
              <a:buClrTx/>
              <a:buSzTx/>
              <a:buFontTx/>
            </a:pP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激励政策与落实</a:t>
            </a:r>
            <a:endParaRPr kumimoji="0" lang="zh-CN" altLang="en-US" b="1" i="0" u="none" strike="noStrike" kern="1200" cap="none" spc="0" normalizeH="0" baseline="0"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 name="图片 1"/>
          <p:cNvPicPr>
            <a:picLocks noChangeAspect="1"/>
          </p:cNvPicPr>
          <p:nvPr/>
        </p:nvPicPr>
        <p:blipFill>
          <a:blip r:embed="rId1"/>
          <a:stretch>
            <a:fillRect/>
          </a:stretch>
        </p:blipFill>
        <p:spPr>
          <a:xfrm>
            <a:off x="7947660" y="4603750"/>
            <a:ext cx="962660" cy="1026795"/>
          </a:xfrm>
          <a:prstGeom prst="rect">
            <a:avLst/>
          </a:prstGeom>
        </p:spPr>
      </p:pic>
      <p:pic>
        <p:nvPicPr>
          <p:cNvPr id="4" name="图片 3"/>
          <p:cNvPicPr>
            <a:picLocks noChangeAspect="1"/>
          </p:cNvPicPr>
          <p:nvPr/>
        </p:nvPicPr>
        <p:blipFill>
          <a:blip r:embed="rId2"/>
          <a:stretch>
            <a:fillRect/>
          </a:stretch>
        </p:blipFill>
        <p:spPr>
          <a:xfrm>
            <a:off x="1240790" y="1564640"/>
            <a:ext cx="6508750" cy="3487420"/>
          </a:xfrm>
          <a:prstGeom prst="rect">
            <a:avLst/>
          </a:prstGeom>
        </p:spPr>
      </p:pic>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内容占位符 5" descr="图片包含 游戏机, 鸟&#10;&#10;描述已自动生成"/>
          <p:cNvPicPr>
            <a:picLocks noGrp="1" noChangeAspect="1"/>
          </p:cNvPicPr>
          <p:nvPr>
            <p:ph idx="13"/>
          </p:nvPr>
        </p:nvPicPr>
        <p:blipFill>
          <a:blip r:embed="rId1" cstate="print"/>
          <a:stretch>
            <a:fillRect/>
          </a:stretch>
        </p:blipFill>
        <p:spPr>
          <a:xfrm>
            <a:off x="5337915" y="3416300"/>
            <a:ext cx="3856144" cy="2413000"/>
          </a:xfrm>
        </p:spPr>
      </p:pic>
      <p:sp>
        <p:nvSpPr>
          <p:cNvPr id="3" name="标题 2"/>
          <p:cNvSpPr>
            <a:spLocks noGrp="1"/>
          </p:cNvSpPr>
          <p:nvPr>
            <p:ph type="title"/>
          </p:nvPr>
        </p:nvSpPr>
        <p:spPr>
          <a:xfrm>
            <a:off x="571472" y="634667"/>
            <a:ext cx="7570787" cy="571500"/>
          </a:xfrm>
        </p:spPr>
        <p:txBody>
          <a:bodyPr/>
          <a:lstStyle/>
          <a:p>
            <a:pPr eaLnBrk="1" hangingPunct="1">
              <a:defRPr/>
            </a:pPr>
            <a:r>
              <a:rPr lang="zh-CN" altLang="en-US" sz="3600" b="1" kern="0" dirty="0" smtClean="0">
                <a:latin typeface="微软雅黑" panose="020B0503020204020204" pitchFamily="34" charset="-122"/>
                <a:cs typeface="Arial" panose="020B0604020202020204" pitchFamily="34" charset="0"/>
              </a:rPr>
              <a:t>数据汇总</a:t>
            </a:r>
            <a:endParaRPr lang="zh-CN" altLang="en-US" sz="3600" b="1" kern="0" dirty="0">
              <a:latin typeface="微软雅黑" panose="020B0503020204020204" pitchFamily="34" charset="-122"/>
              <a:cs typeface="Arial" panose="020B0604020202020204" pitchFamily="34" charset="0"/>
            </a:endParaRPr>
          </a:p>
        </p:txBody>
      </p:sp>
      <p:sp>
        <p:nvSpPr>
          <p:cNvPr id="41987" name="内容占位符 3"/>
          <p:cNvSpPr>
            <a:spLocks noGrp="1"/>
          </p:cNvSpPr>
          <p:nvPr>
            <p:ph idx="1"/>
          </p:nvPr>
        </p:nvSpPr>
        <p:spPr/>
        <p:txBody>
          <a:bodyPr/>
          <a:lstStyle/>
          <a:p>
            <a:pPr eaLnBrk="1" hangingPunct="1"/>
            <a:r>
              <a:rPr lang="en-US" altLang="zh-CN" sz="2800" b="1" dirty="0" smtClean="0">
                <a:latin typeface="微软雅黑" panose="020B0503020204020204" pitchFamily="34" charset="-122"/>
                <a:ea typeface="微软雅黑" panose="020B0503020204020204" pitchFamily="34" charset="-122"/>
              </a:rPr>
              <a:t>2019</a:t>
            </a:r>
            <a:r>
              <a:rPr lang="zh-CN" altLang="en-US" sz="2800" b="1" dirty="0" smtClean="0">
                <a:latin typeface="微软雅黑" panose="020B0503020204020204" pitchFamily="34" charset="-122"/>
                <a:ea typeface="微软雅黑" panose="020B0503020204020204" pitchFamily="34" charset="-122"/>
              </a:rPr>
              <a:t>年卒中中心数据</a:t>
            </a:r>
            <a:endParaRPr lang="zh-CN" altLang="en-US" sz="2800" b="1" dirty="0" smtClean="0">
              <a:latin typeface="微软雅黑" panose="020B0503020204020204" pitchFamily="34" charset="-122"/>
              <a:ea typeface="微软雅黑" panose="020B0503020204020204" pitchFamily="34" charset="-122"/>
            </a:endParaRPr>
          </a:p>
        </p:txBody>
      </p:sp>
      <p:sp>
        <p:nvSpPr>
          <p:cNvPr id="41988" name="文本框 8"/>
          <p:cNvSpPr txBox="1">
            <a:spLocks noChangeArrowheads="1"/>
          </p:cNvSpPr>
          <p:nvPr/>
        </p:nvSpPr>
        <p:spPr bwMode="auto">
          <a:xfrm>
            <a:off x="5435600" y="2425700"/>
            <a:ext cx="3313113" cy="1170305"/>
          </a:xfrm>
          <a:prstGeom prst="rect">
            <a:avLst/>
          </a:prstGeom>
          <a:noFill/>
          <a:ln w="9525">
            <a:noFill/>
            <a:miter lim="800000"/>
          </a:ln>
        </p:spPr>
        <p:txBody>
          <a:bodyPr>
            <a:spAutoFit/>
          </a:bodyPr>
          <a:lstStyle/>
          <a:p>
            <a:pPr>
              <a:lnSpc>
                <a:spcPct val="130000"/>
              </a:lnSpc>
            </a:pPr>
            <a:r>
              <a:rPr lang="zh-CN" altLang="en-US" sz="1800" b="1">
                <a:latin typeface="微软雅黑" panose="020B0503020204020204" pitchFamily="34" charset="-122"/>
                <a:ea typeface="微软雅黑" panose="020B0503020204020204" pitchFamily="34" charset="-122"/>
              </a:rPr>
              <a:t>急诊静脉溶栓  </a:t>
            </a:r>
            <a:r>
              <a:rPr lang="en-US" altLang="zh-CN" sz="1800" b="1">
                <a:latin typeface="微软雅黑" panose="020B0503020204020204" pitchFamily="34" charset="-122"/>
                <a:ea typeface="微软雅黑" panose="020B0503020204020204" pitchFamily="34" charset="-122"/>
              </a:rPr>
              <a:t>349</a:t>
            </a:r>
            <a:r>
              <a:rPr lang="zh-CN" altLang="en-US" sz="1800" b="1">
                <a:latin typeface="微软雅黑" panose="020B0503020204020204" pitchFamily="34" charset="-122"/>
                <a:ea typeface="微软雅黑" panose="020B0503020204020204" pitchFamily="34" charset="-122"/>
              </a:rPr>
              <a:t>例</a:t>
            </a:r>
            <a:endParaRPr lang="en-US" altLang="zh-CN" sz="1800" b="1">
              <a:latin typeface="微软雅黑" panose="020B0503020204020204" pitchFamily="34" charset="-122"/>
              <a:ea typeface="微软雅黑" panose="020B0503020204020204" pitchFamily="34" charset="-122"/>
            </a:endParaRPr>
          </a:p>
          <a:p>
            <a:pPr>
              <a:lnSpc>
                <a:spcPct val="130000"/>
              </a:lnSpc>
            </a:pPr>
            <a:r>
              <a:rPr lang="zh-CN" altLang="en-US" sz="1800" b="1">
                <a:latin typeface="微软雅黑" panose="020B0503020204020204" pitchFamily="34" charset="-122"/>
                <a:ea typeface="微软雅黑" panose="020B0503020204020204" pitchFamily="34" charset="-122"/>
              </a:rPr>
              <a:t>急诊动脉取栓  </a:t>
            </a:r>
            <a:r>
              <a:rPr lang="en-US" altLang="zh-CN" sz="1800" b="1">
                <a:latin typeface="微软雅黑" panose="020B0503020204020204" pitchFamily="34" charset="-122"/>
                <a:ea typeface="微软雅黑" panose="020B0503020204020204" pitchFamily="34" charset="-122"/>
              </a:rPr>
              <a:t>21</a:t>
            </a:r>
            <a:r>
              <a:rPr lang="zh-CN" altLang="en-US" sz="1800" b="1">
                <a:latin typeface="微软雅黑" panose="020B0503020204020204" pitchFamily="34" charset="-122"/>
                <a:ea typeface="微软雅黑" panose="020B0503020204020204" pitchFamily="34" charset="-122"/>
              </a:rPr>
              <a:t>例</a:t>
            </a:r>
            <a:endParaRPr lang="en-US" altLang="zh-CN" sz="1800" b="1">
              <a:latin typeface="微软雅黑" panose="020B0503020204020204" pitchFamily="34" charset="-122"/>
              <a:ea typeface="微软雅黑" panose="020B0503020204020204" pitchFamily="34" charset="-122"/>
            </a:endParaRPr>
          </a:p>
          <a:p>
            <a:pPr>
              <a:lnSpc>
                <a:spcPct val="130000"/>
              </a:lnSpc>
            </a:pPr>
            <a:r>
              <a:rPr lang="zh-CN" altLang="en-US" sz="1800" b="1">
                <a:latin typeface="微软雅黑" panose="020B0503020204020204" pitchFamily="34" charset="-122"/>
                <a:ea typeface="微软雅黑" panose="020B0503020204020204" pitchFamily="34" charset="-122"/>
              </a:rPr>
              <a:t>静脉溶栓率 </a:t>
            </a:r>
            <a:r>
              <a:rPr lang="en-US" altLang="zh-CN" sz="1800" b="1">
                <a:latin typeface="微软雅黑" panose="020B0503020204020204" pitchFamily="34" charset="-122"/>
                <a:ea typeface="微软雅黑" panose="020B0503020204020204" pitchFamily="34" charset="-122"/>
              </a:rPr>
              <a:t>15%</a:t>
            </a:r>
            <a:endParaRPr lang="zh-CN" altLang="en-US" sz="1800" b="1">
              <a:latin typeface="微软雅黑" panose="020B0503020204020204" pitchFamily="34" charset="-122"/>
              <a:ea typeface="微软雅黑" panose="020B0503020204020204" pitchFamily="34" charset="-122"/>
            </a:endParaRPr>
          </a:p>
        </p:txBody>
      </p:sp>
      <p:pic>
        <p:nvPicPr>
          <p:cNvPr id="22" name="图片 21" descr="手机屏幕截图&#10;&#10;描述已自动生成"/>
          <p:cNvPicPr>
            <a:picLocks noChangeAspect="1"/>
          </p:cNvPicPr>
          <p:nvPr/>
        </p:nvPicPr>
        <p:blipFill>
          <a:blip r:embed="rId2"/>
          <a:srcRect t="5553"/>
          <a:stretch>
            <a:fillRect/>
          </a:stretch>
        </p:blipFill>
        <p:spPr>
          <a:xfrm>
            <a:off x="323850" y="1864732"/>
            <a:ext cx="4688840" cy="3311153"/>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6B3A">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标题 2"/>
          <p:cNvSpPr>
            <a:spLocks noGrp="1"/>
          </p:cNvSpPr>
          <p:nvPr>
            <p:ph type="title"/>
          </p:nvPr>
        </p:nvSpPr>
        <p:spPr>
          <a:xfrm>
            <a:off x="-541338" y="958850"/>
            <a:ext cx="5051426" cy="952500"/>
          </a:xfrm>
        </p:spPr>
        <p:txBody>
          <a:bodyPr/>
          <a:lstStyle/>
          <a:p>
            <a:r>
              <a:rPr lang="zh-CN" altLang="en-US" sz="3600" b="1" smtClean="0"/>
              <a:t>新冠疫情期间</a:t>
            </a:r>
            <a:endParaRPr lang="zh-CN" altLang="en-US" sz="3600" b="1" smtClean="0"/>
          </a:p>
        </p:txBody>
      </p:sp>
      <p:sp>
        <p:nvSpPr>
          <p:cNvPr id="43010" name="内容占位符 3"/>
          <p:cNvSpPr>
            <a:spLocks noGrp="1"/>
          </p:cNvSpPr>
          <p:nvPr>
            <p:ph idx="1"/>
          </p:nvPr>
        </p:nvSpPr>
        <p:spPr>
          <a:xfrm>
            <a:off x="714347" y="1911350"/>
            <a:ext cx="7766077" cy="3771900"/>
          </a:xfrm>
        </p:spPr>
        <p:txBody>
          <a:bodyPr/>
          <a:lstStyle/>
          <a:p>
            <a:pPr>
              <a:lnSpc>
                <a:spcPct val="200000"/>
              </a:lnSpc>
            </a:pPr>
            <a:r>
              <a:rPr lang="zh-CN" altLang="en-US" sz="2400" b="1" dirty="0" smtClean="0">
                <a:solidFill>
                  <a:schemeClr val="tx2"/>
                </a:solidFill>
                <a:latin typeface="微软雅黑" panose="020B0503020204020204" pitchFamily="34" charset="-122"/>
                <a:ea typeface="微软雅黑" panose="020B0503020204020204" pitchFamily="34" charset="-122"/>
              </a:rPr>
              <a:t>门诊量下降，绿道患者数量与同期持平</a:t>
            </a:r>
            <a:endParaRPr lang="en-US" altLang="zh-CN" sz="2400" b="1" dirty="0" smtClean="0">
              <a:solidFill>
                <a:schemeClr val="tx2"/>
              </a:solidFill>
              <a:latin typeface="微软雅黑" panose="020B0503020204020204" pitchFamily="34" charset="-122"/>
              <a:ea typeface="微软雅黑" panose="020B0503020204020204" pitchFamily="34" charset="-122"/>
            </a:endParaRPr>
          </a:p>
          <a:p>
            <a:pPr>
              <a:lnSpc>
                <a:spcPct val="200000"/>
              </a:lnSpc>
            </a:pPr>
            <a:r>
              <a:rPr lang="zh-CN" altLang="en-US" sz="2400" b="1" dirty="0" smtClean="0">
                <a:solidFill>
                  <a:schemeClr val="tx2"/>
                </a:solidFill>
                <a:latin typeface="微软雅黑" panose="020B0503020204020204" pitchFamily="34" charset="-122"/>
                <a:ea typeface="微软雅黑" panose="020B0503020204020204" pitchFamily="34" charset="-122"/>
              </a:rPr>
              <a:t>神内医护人员积极投入防疫工作中</a:t>
            </a:r>
            <a:endParaRPr lang="zh-CN" altLang="en-US" sz="2400" b="1" dirty="0" smtClean="0">
              <a:solidFill>
                <a:schemeClr val="tx2"/>
              </a:solidFill>
              <a:latin typeface="微软雅黑" panose="020B0503020204020204" pitchFamily="34" charset="-122"/>
              <a:ea typeface="微软雅黑" panose="020B0503020204020204" pitchFamily="34" charset="-122"/>
            </a:endParaRPr>
          </a:p>
          <a:p>
            <a:pPr>
              <a:lnSpc>
                <a:spcPct val="200000"/>
              </a:lnSpc>
            </a:pPr>
            <a:r>
              <a:rPr lang="zh-CN" altLang="en-US" sz="2400" b="1" dirty="0" smtClean="0">
                <a:solidFill>
                  <a:schemeClr val="tx2"/>
                </a:solidFill>
                <a:latin typeface="微软雅黑" panose="020B0503020204020204" pitchFamily="34" charset="-122"/>
                <a:ea typeface="微软雅黑" panose="020B0503020204020204" pitchFamily="34" charset="-122"/>
              </a:rPr>
              <a:t>疫情期间卒中绿道依旧高效流畅运转</a:t>
            </a:r>
            <a:endParaRPr lang="zh-CN" altLang="en-US" sz="2400" b="1" dirty="0" smtClean="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内容占位符 5" descr="图片包含 室内, 人, 天花板, 男人&#10;&#10;描述已自动生成"/>
          <p:cNvPicPr>
            <a:picLocks noGrp="1" noChangeAspect="1"/>
          </p:cNvPicPr>
          <p:nvPr>
            <p:ph idx="1"/>
          </p:nvPr>
        </p:nvPicPr>
        <p:blipFill rotWithShape="1">
          <a:blip r:embed="rId1" cstate="print"/>
          <a:srcRect t="15273" b="6456"/>
          <a:stretch>
            <a:fillRect/>
          </a:stretch>
        </p:blipFill>
        <p:spPr>
          <a:xfrm>
            <a:off x="683568" y="842723"/>
            <a:ext cx="2345938" cy="2448272"/>
          </a:xfrm>
          <a:solidFill>
            <a:srgbClr val="FFFFFF">
              <a:shade val="85000"/>
            </a:srgbClr>
          </a:solidFill>
          <a:ln w="88900" cap="sq">
            <a:solidFill>
              <a:srgbClr val="FFFFFF"/>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图片 7"/>
          <p:cNvPicPr>
            <a:picLocks noChangeAspect="1"/>
          </p:cNvPicPr>
          <p:nvPr/>
        </p:nvPicPr>
        <p:blipFill rotWithShape="1">
          <a:blip r:embed="rId2"/>
          <a:srcRect l="2750" t="22280" r="11257" b="8422"/>
          <a:stretch>
            <a:fillRect/>
          </a:stretch>
        </p:blipFill>
        <p:spPr>
          <a:xfrm>
            <a:off x="3059832" y="848453"/>
            <a:ext cx="4050778" cy="2448272"/>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图片 9"/>
          <p:cNvPicPr>
            <a:picLocks noChangeAspect="1"/>
          </p:cNvPicPr>
          <p:nvPr/>
        </p:nvPicPr>
        <p:blipFill rotWithShape="1">
          <a:blip r:embed="rId3" cstate="print"/>
          <a:srcRect l="16064" t="17239" r="945" b="-2120"/>
          <a:stretch>
            <a:fillRect/>
          </a:stretch>
        </p:blipFill>
        <p:spPr>
          <a:xfrm>
            <a:off x="971600" y="3386439"/>
            <a:ext cx="2783021" cy="2134800"/>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图片 11" descr="人们在房间里&#10;&#10;描述已自动生成"/>
          <p:cNvPicPr>
            <a:picLocks noChangeAspect="1"/>
          </p:cNvPicPr>
          <p:nvPr/>
        </p:nvPicPr>
        <p:blipFill>
          <a:blip r:embed="rId4" cstate="print"/>
          <a:stretch>
            <a:fillRect/>
          </a:stretch>
        </p:blipFill>
        <p:spPr>
          <a:xfrm>
            <a:off x="3851920" y="3386439"/>
            <a:ext cx="2844000" cy="2132999"/>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4037" name="文本框 12"/>
          <p:cNvSpPr txBox="1">
            <a:spLocks noChangeArrowheads="1"/>
          </p:cNvSpPr>
          <p:nvPr/>
        </p:nvSpPr>
        <p:spPr bwMode="auto">
          <a:xfrm>
            <a:off x="7885113" y="1273175"/>
            <a:ext cx="315912" cy="2678113"/>
          </a:xfrm>
          <a:prstGeom prst="rect">
            <a:avLst/>
          </a:prstGeom>
          <a:noFill/>
          <a:ln w="9525">
            <a:noFill/>
            <a:miter lim="800000"/>
          </a:ln>
        </p:spPr>
        <p:txBody>
          <a:bodyPr>
            <a:spAutoFit/>
          </a:bodyPr>
          <a:lstStyle/>
          <a:p>
            <a:r>
              <a:rPr lang="zh-CN" altLang="en-US" sz="2400" b="1">
                <a:latin typeface="微软雅黑" panose="020B0503020204020204" pitchFamily="34" charset="-122"/>
                <a:ea typeface="微软雅黑" panose="020B0503020204020204" pitchFamily="34" charset="-122"/>
              </a:rPr>
              <a:t>疫情期间的工作</a:t>
            </a:r>
            <a:endParaRPr lang="zh-CN" altLang="en-US" sz="2400" b="1">
              <a:latin typeface="微软雅黑" panose="020B0503020204020204" pitchFamily="34" charset="-122"/>
              <a:ea typeface="微软雅黑" panose="020B0503020204020204" pitchFamily="34" charset="-122"/>
            </a:endParaRPr>
          </a:p>
        </p:txBody>
      </p:sp>
    </p:spTree>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8" name="内容占位符 7"/>
          <p:cNvGraphicFramePr/>
          <p:nvPr>
            <p:ph idx="1"/>
            <p:custDataLst>
              <p:tags r:id="rId1"/>
            </p:custDataLst>
          </p:nvPr>
        </p:nvGraphicFramePr>
        <p:xfrm>
          <a:off x="1098656" y="1242483"/>
          <a:ext cx="6886575" cy="4312920"/>
        </p:xfrm>
        <a:graphic>
          <a:graphicData uri="http://schemas.openxmlformats.org/drawingml/2006/table">
            <a:tbl>
              <a:tblPr firstRow="1" bandRow="1">
                <a:tableStyleId>{5C22544A-7EE6-4342-B048-85BDC9FD1C3A}</a:tableStyleId>
              </a:tblPr>
              <a:tblGrid>
                <a:gridCol w="964565"/>
                <a:gridCol w="5922010"/>
              </a:tblGrid>
              <a:tr h="419100">
                <a:tc>
                  <a:txBody>
                    <a:bodyPr/>
                    <a:p>
                      <a:pPr algn="ctr">
                        <a:lnSpc>
                          <a:spcPct val="150000"/>
                        </a:lnSpc>
                        <a:buNone/>
                      </a:pPr>
                      <a:r>
                        <a:rPr lang="en-US" altLang="zh-CN" sz="1500" b="1">
                          <a:solidFill>
                            <a:schemeClr val="tx1"/>
                          </a:solidFill>
                        </a:rPr>
                        <a:t>2013</a:t>
                      </a:r>
                      <a:r>
                        <a:rPr lang="zh-CN" altLang="en-US" sz="1500" b="1">
                          <a:solidFill>
                            <a:schemeClr val="tx1"/>
                          </a:solidFill>
                        </a:rPr>
                        <a:t>年</a:t>
                      </a:r>
                      <a:endParaRPr lang="zh-CN" altLang="en-US" sz="1500" b="1">
                        <a:solidFill>
                          <a:schemeClr val="tx1"/>
                        </a:solidFill>
                      </a:endParaRPr>
                    </a:p>
                  </a:txBody>
                  <a:tcPr marL="76199" marR="76199" marT="38099" marB="38099">
                    <a:solidFill>
                      <a:schemeClr val="tx2">
                        <a:lumMod val="20000"/>
                        <a:lumOff val="80000"/>
                      </a:schemeClr>
                    </a:solidFill>
                  </a:tcPr>
                </a:tc>
                <a:tc>
                  <a:txBody>
                    <a:bodyPr/>
                    <a:p>
                      <a:pPr algn="l">
                        <a:lnSpc>
                          <a:spcPct val="150000"/>
                        </a:lnSpc>
                        <a:buNone/>
                      </a:pPr>
                      <a:r>
                        <a:rPr lang="zh-CN" altLang="en-US" sz="1500" dirty="0">
                          <a:solidFill>
                            <a:schemeClr val="tx1"/>
                          </a:solidFill>
                          <a:latin typeface="宋体" panose="02010600030101010101" pitchFamily="2" charset="-122"/>
                          <a:sym typeface="+mn-ea"/>
                        </a:rPr>
                        <a:t>授予国家卫生计生委</a:t>
                      </a:r>
                      <a:r>
                        <a:rPr lang="zh-CN" altLang="en-US" sz="1500" dirty="0">
                          <a:solidFill>
                            <a:srgbClr val="C00000"/>
                          </a:solidFill>
                          <a:latin typeface="宋体" panose="02010600030101010101" pitchFamily="2" charset="-122"/>
                          <a:sym typeface="+mn-ea"/>
                        </a:rPr>
                        <a:t>脑卒中筛查与防治基地</a:t>
                      </a:r>
                      <a:endParaRPr lang="zh-CN" altLang="en-US" sz="1500" dirty="0">
                        <a:solidFill>
                          <a:srgbClr val="C00000"/>
                        </a:solidFill>
                        <a:latin typeface="宋体" panose="02010600030101010101" pitchFamily="2" charset="-122"/>
                        <a:sym typeface="+mn-ea"/>
                      </a:endParaRPr>
                    </a:p>
                  </a:txBody>
                  <a:tcPr marL="76199" marR="76199" marT="38099" marB="38099">
                    <a:solidFill>
                      <a:schemeClr val="tx2">
                        <a:lumMod val="20000"/>
                        <a:lumOff val="80000"/>
                      </a:schemeClr>
                    </a:solidFill>
                  </a:tcPr>
                </a:tc>
              </a:tr>
              <a:tr h="419100">
                <a:tc>
                  <a:txBody>
                    <a:bodyPr/>
                    <a:p>
                      <a:pPr algn="ctr">
                        <a:lnSpc>
                          <a:spcPct val="150000"/>
                        </a:lnSpc>
                        <a:buNone/>
                      </a:pPr>
                      <a:r>
                        <a:rPr lang="en-US" altLang="zh-CN" sz="1500" b="1"/>
                        <a:t>2014</a:t>
                      </a:r>
                      <a:r>
                        <a:rPr lang="zh-CN" altLang="en-US" sz="1500" b="1"/>
                        <a:t>年</a:t>
                      </a:r>
                      <a:endParaRPr lang="zh-CN" altLang="en-US" sz="1500" b="1"/>
                    </a:p>
                  </a:txBody>
                  <a:tcPr marL="76199" marR="76199" marT="38099" marB="38099">
                    <a:solidFill>
                      <a:schemeClr val="tx2">
                        <a:lumMod val="20000"/>
                        <a:lumOff val="80000"/>
                      </a:schemeClr>
                    </a:solidFill>
                  </a:tcPr>
                </a:tc>
                <a:tc>
                  <a:txBody>
                    <a:bodyPr/>
                    <a:p>
                      <a:pPr algn="l">
                        <a:lnSpc>
                          <a:spcPct val="150000"/>
                        </a:lnSpc>
                        <a:buNone/>
                      </a:pPr>
                      <a:r>
                        <a:rPr lang="zh-CN" altLang="en-US" sz="1500" b="1"/>
                        <a:t>荣获</a:t>
                      </a:r>
                      <a:r>
                        <a:rPr lang="en-US" altLang="zh-CN" sz="1500" b="1"/>
                        <a:t>2014</a:t>
                      </a:r>
                      <a:r>
                        <a:rPr lang="zh-CN" altLang="en-US" sz="1500" b="1"/>
                        <a:t>年度脑卒中高危人群筛查和干预项目</a:t>
                      </a:r>
                      <a:r>
                        <a:rPr lang="zh-CN" altLang="en-US" sz="1500" b="1">
                          <a:solidFill>
                            <a:srgbClr val="C00000"/>
                          </a:solidFill>
                        </a:rPr>
                        <a:t>先进单位</a:t>
                      </a:r>
                      <a:endParaRPr lang="zh-CN" altLang="en-US" sz="1500" b="1">
                        <a:solidFill>
                          <a:srgbClr val="C00000"/>
                        </a:solidFill>
                      </a:endParaRPr>
                    </a:p>
                  </a:txBody>
                  <a:tcPr marL="76199" marR="76199" marT="38099" marB="38099">
                    <a:solidFill>
                      <a:schemeClr val="tx2">
                        <a:lumMod val="20000"/>
                        <a:lumOff val="80000"/>
                      </a:schemeClr>
                    </a:solidFill>
                  </a:tcPr>
                </a:tc>
              </a:tr>
              <a:tr h="419100">
                <a:tc>
                  <a:txBody>
                    <a:bodyPr/>
                    <a:p>
                      <a:pPr algn="ctr">
                        <a:lnSpc>
                          <a:spcPct val="150000"/>
                        </a:lnSpc>
                        <a:buNone/>
                      </a:pPr>
                      <a:r>
                        <a:rPr lang="en-US" altLang="zh-CN" sz="1500" b="1"/>
                        <a:t>2015</a:t>
                      </a:r>
                      <a:r>
                        <a:rPr lang="zh-CN" altLang="en-US" sz="1500" b="1"/>
                        <a:t>年</a:t>
                      </a:r>
                      <a:endParaRPr lang="zh-CN" altLang="en-US" sz="1500" b="1"/>
                    </a:p>
                  </a:txBody>
                  <a:tcPr marL="76199" marR="76199" marT="38099" marB="38099">
                    <a:solidFill>
                      <a:schemeClr val="tx2">
                        <a:lumMod val="20000"/>
                        <a:lumOff val="80000"/>
                      </a:schemeClr>
                    </a:solidFill>
                  </a:tcPr>
                </a:tc>
                <a:tc>
                  <a:txBody>
                    <a:bodyPr/>
                    <a:p>
                      <a:pPr algn="l">
                        <a:lnSpc>
                          <a:spcPct val="150000"/>
                        </a:lnSpc>
                        <a:buNone/>
                      </a:pPr>
                      <a:r>
                        <a:rPr lang="zh-CN" altLang="en-US" sz="1500" b="1" dirty="0">
                          <a:solidFill>
                            <a:schemeClr val="tx1"/>
                          </a:solidFill>
                          <a:latin typeface="宋体" panose="02010600030101010101" pitchFamily="2" charset="-122"/>
                          <a:sym typeface="+mn-ea"/>
                        </a:rPr>
                        <a:t>授予国家卫生计生委脑卒中防治工程</a:t>
                      </a:r>
                      <a:r>
                        <a:rPr lang="zh-CN" altLang="en-US" sz="1500" b="1" dirty="0">
                          <a:solidFill>
                            <a:srgbClr val="C00000"/>
                          </a:solidFill>
                          <a:latin typeface="宋体" panose="02010600030101010101" pitchFamily="2" charset="-122"/>
                          <a:sym typeface="+mn-ea"/>
                        </a:rPr>
                        <a:t>示范基地医院</a:t>
                      </a:r>
                      <a:endParaRPr lang="zh-CN" altLang="en-US" sz="1500" b="1" dirty="0">
                        <a:solidFill>
                          <a:srgbClr val="C00000"/>
                        </a:solidFill>
                        <a:latin typeface="宋体" panose="02010600030101010101" pitchFamily="2" charset="-122"/>
                        <a:sym typeface="+mn-ea"/>
                      </a:endParaRPr>
                    </a:p>
                  </a:txBody>
                  <a:tcPr marL="76199" marR="76199" marT="38099" marB="38099">
                    <a:solidFill>
                      <a:schemeClr val="tx2">
                        <a:lumMod val="20000"/>
                        <a:lumOff val="80000"/>
                      </a:schemeClr>
                    </a:solidFill>
                  </a:tcPr>
                </a:tc>
              </a:tr>
              <a:tr h="419100">
                <a:tc>
                  <a:txBody>
                    <a:bodyPr/>
                    <a:p>
                      <a:pPr algn="ctr">
                        <a:lnSpc>
                          <a:spcPct val="150000"/>
                        </a:lnSpc>
                        <a:buNone/>
                      </a:pPr>
                      <a:r>
                        <a:rPr lang="en-US" altLang="zh-CN" sz="1500" b="1"/>
                        <a:t>2015</a:t>
                      </a:r>
                      <a:r>
                        <a:rPr lang="zh-CN" altLang="en-US" sz="1500" b="1"/>
                        <a:t>年</a:t>
                      </a:r>
                      <a:endParaRPr lang="zh-CN" altLang="en-US" sz="1500" b="1"/>
                    </a:p>
                  </a:txBody>
                  <a:tcPr marL="76199" marR="76199" marT="38099" marB="38099">
                    <a:solidFill>
                      <a:schemeClr val="tx2">
                        <a:lumMod val="20000"/>
                        <a:lumOff val="80000"/>
                      </a:schemeClr>
                    </a:solidFill>
                  </a:tcPr>
                </a:tc>
                <a:tc>
                  <a:txBody>
                    <a:bodyPr/>
                    <a:p>
                      <a:pPr algn="l">
                        <a:lnSpc>
                          <a:spcPct val="150000"/>
                        </a:lnSpc>
                        <a:buNone/>
                      </a:pPr>
                      <a:r>
                        <a:rPr lang="zh-CN" altLang="en-US" sz="1500" b="1"/>
                        <a:t>被国家卫生计生委脑卒中防治工程委员会</a:t>
                      </a:r>
                      <a:r>
                        <a:rPr lang="zh-CN" altLang="en-US" sz="1500" b="1">
                          <a:sym typeface="+mn-ea"/>
                        </a:rPr>
                        <a:t>授予</a:t>
                      </a:r>
                      <a:r>
                        <a:rPr lang="zh-CN" altLang="en-US" sz="1500" b="1">
                          <a:solidFill>
                            <a:srgbClr val="C00000"/>
                          </a:solidFill>
                          <a:sym typeface="+mn-ea"/>
                        </a:rPr>
                        <a:t>高级卒中中心建设</a:t>
                      </a:r>
                      <a:r>
                        <a:rPr lang="zh-CN" altLang="en-US" sz="1500" b="1">
                          <a:sym typeface="+mn-ea"/>
                        </a:rPr>
                        <a:t>单位</a:t>
                      </a:r>
                      <a:endParaRPr lang="zh-CN" altLang="en-US" sz="1500" b="1">
                        <a:sym typeface="+mn-ea"/>
                      </a:endParaRPr>
                    </a:p>
                  </a:txBody>
                  <a:tcPr marL="76199" marR="76199" marT="38099" marB="38099">
                    <a:solidFill>
                      <a:schemeClr val="tx2">
                        <a:lumMod val="20000"/>
                        <a:lumOff val="80000"/>
                      </a:schemeClr>
                    </a:solidFill>
                  </a:tcPr>
                </a:tc>
              </a:tr>
              <a:tr h="419100">
                <a:tc>
                  <a:txBody>
                    <a:bodyPr/>
                    <a:p>
                      <a:pPr algn="ctr">
                        <a:lnSpc>
                          <a:spcPct val="150000"/>
                        </a:lnSpc>
                        <a:buNone/>
                      </a:pPr>
                      <a:r>
                        <a:rPr lang="en-US" altLang="zh-CN" sz="1500" b="1">
                          <a:sym typeface="+mn-ea"/>
                        </a:rPr>
                        <a:t>2017</a:t>
                      </a:r>
                      <a:r>
                        <a:rPr lang="zh-CN" altLang="en-US" sz="1500" b="1">
                          <a:sym typeface="+mn-ea"/>
                        </a:rPr>
                        <a:t>年</a:t>
                      </a:r>
                      <a:endParaRPr lang="zh-CN" altLang="en-US" sz="1500" b="1">
                        <a:sym typeface="+mn-ea"/>
                      </a:endParaRPr>
                    </a:p>
                  </a:txBody>
                  <a:tcPr marL="76199" marR="76199" marT="38099" marB="38099">
                    <a:solidFill>
                      <a:schemeClr val="tx2">
                        <a:lumMod val="20000"/>
                        <a:lumOff val="80000"/>
                      </a:schemeClr>
                    </a:solidFill>
                  </a:tcPr>
                </a:tc>
                <a:tc>
                  <a:txBody>
                    <a:bodyPr/>
                    <a:p>
                      <a:pPr algn="l">
                        <a:lnSpc>
                          <a:spcPct val="150000"/>
                        </a:lnSpc>
                        <a:buNone/>
                      </a:pPr>
                      <a:r>
                        <a:rPr lang="zh-CN" altLang="en-US" sz="1500" b="1">
                          <a:sym typeface="+mn-ea"/>
                        </a:rPr>
                        <a:t>被国家卫生计生委脑卒中防治工程委员会授予</a:t>
                      </a:r>
                      <a:r>
                        <a:rPr lang="zh-CN" altLang="en-US" sz="1500" b="1">
                          <a:solidFill>
                            <a:srgbClr val="C00000"/>
                          </a:solidFill>
                          <a:sym typeface="+mn-ea"/>
                        </a:rPr>
                        <a:t>高级卒中中心</a:t>
                      </a:r>
                      <a:endParaRPr lang="zh-CN" altLang="en-US" sz="1500"/>
                    </a:p>
                  </a:txBody>
                  <a:tcPr marL="76199" marR="76199" marT="38099" marB="38099">
                    <a:solidFill>
                      <a:schemeClr val="tx2">
                        <a:lumMod val="20000"/>
                        <a:lumOff val="80000"/>
                      </a:schemeClr>
                    </a:solidFill>
                  </a:tcPr>
                </a:tc>
              </a:tr>
              <a:tr h="419100">
                <a:tc>
                  <a:txBody>
                    <a:bodyPr/>
                    <a:p>
                      <a:pPr algn="ctr">
                        <a:lnSpc>
                          <a:spcPct val="150000"/>
                        </a:lnSpc>
                        <a:buNone/>
                      </a:pPr>
                      <a:r>
                        <a:rPr lang="en-US" altLang="zh-CN" sz="1500" b="1"/>
                        <a:t>2018</a:t>
                      </a:r>
                      <a:r>
                        <a:rPr lang="zh-CN" altLang="en-US" sz="1500" b="1"/>
                        <a:t>年</a:t>
                      </a:r>
                      <a:endParaRPr lang="zh-CN" altLang="en-US" sz="1500" b="1"/>
                    </a:p>
                  </a:txBody>
                  <a:tcPr marL="76199" marR="76199" marT="38099" marB="38099">
                    <a:solidFill>
                      <a:schemeClr val="tx2">
                        <a:lumMod val="20000"/>
                        <a:lumOff val="80000"/>
                      </a:schemeClr>
                    </a:solidFill>
                  </a:tcPr>
                </a:tc>
                <a:tc>
                  <a:txBody>
                    <a:bodyPr/>
                    <a:p>
                      <a:pPr algn="l">
                        <a:lnSpc>
                          <a:spcPct val="150000"/>
                        </a:lnSpc>
                        <a:buNone/>
                      </a:pPr>
                      <a:r>
                        <a:rPr lang="zh-CN" altLang="en-US" sz="1500" b="1"/>
                        <a:t>成立</a:t>
                      </a:r>
                      <a:r>
                        <a:rPr lang="zh-CN" altLang="en-US" sz="1500" b="1">
                          <a:solidFill>
                            <a:srgbClr val="C00000"/>
                          </a:solidFill>
                        </a:rPr>
                        <a:t>内蒙古自治区卫生计生委脑卒中防治工程委员会</a:t>
                      </a:r>
                      <a:endParaRPr lang="zh-CN" altLang="en-US" sz="1500" b="1">
                        <a:solidFill>
                          <a:srgbClr val="C00000"/>
                        </a:solidFill>
                      </a:endParaRPr>
                    </a:p>
                  </a:txBody>
                  <a:tcPr marL="76199" marR="76199" marT="38099" marB="38099">
                    <a:solidFill>
                      <a:schemeClr val="tx2">
                        <a:lumMod val="20000"/>
                        <a:lumOff val="80000"/>
                      </a:schemeClr>
                    </a:solidFill>
                  </a:tcPr>
                </a:tc>
              </a:tr>
              <a:tr h="419100">
                <a:tc>
                  <a:txBody>
                    <a:bodyPr/>
                    <a:p>
                      <a:pPr algn="ctr">
                        <a:lnSpc>
                          <a:spcPct val="150000"/>
                        </a:lnSpc>
                        <a:buNone/>
                      </a:pPr>
                      <a:r>
                        <a:rPr lang="en-US" altLang="zh-CN" sz="1500" b="1"/>
                        <a:t>2018</a:t>
                      </a:r>
                      <a:r>
                        <a:rPr lang="zh-CN" altLang="en-US" sz="1500" b="1"/>
                        <a:t>年</a:t>
                      </a:r>
                      <a:endParaRPr lang="zh-CN" altLang="en-US" sz="1500" b="1"/>
                    </a:p>
                  </a:txBody>
                  <a:tcPr marL="76199" marR="76199" marT="38099" marB="38099">
                    <a:solidFill>
                      <a:schemeClr val="tx2">
                        <a:lumMod val="20000"/>
                        <a:lumOff val="80000"/>
                      </a:schemeClr>
                    </a:solidFill>
                  </a:tcPr>
                </a:tc>
                <a:tc>
                  <a:txBody>
                    <a:bodyPr/>
                    <a:p>
                      <a:pPr algn="l">
                        <a:lnSpc>
                          <a:spcPct val="150000"/>
                        </a:lnSpc>
                        <a:buNone/>
                      </a:pPr>
                      <a:r>
                        <a:rPr lang="zh-CN" altLang="zh-CN" sz="1500" b="1" dirty="0">
                          <a:sym typeface="+mn-ea"/>
                        </a:rPr>
                        <a:t>成立</a:t>
                      </a:r>
                      <a:r>
                        <a:rPr lang="zh-CN" altLang="zh-CN" sz="1500" b="1" dirty="0">
                          <a:solidFill>
                            <a:srgbClr val="C00000"/>
                          </a:solidFill>
                          <a:sym typeface="+mn-ea"/>
                        </a:rPr>
                        <a:t>内蒙古自治区卒中诊治专科联盟</a:t>
                      </a:r>
                      <a:endParaRPr lang="zh-CN" altLang="zh-CN" sz="1500" b="1" dirty="0">
                        <a:solidFill>
                          <a:srgbClr val="C00000"/>
                        </a:solidFill>
                        <a:sym typeface="+mn-ea"/>
                      </a:endParaRPr>
                    </a:p>
                  </a:txBody>
                  <a:tcPr marL="76199" marR="76199" marT="38099" marB="38099">
                    <a:solidFill>
                      <a:schemeClr val="tx2">
                        <a:lumMod val="20000"/>
                        <a:lumOff val="80000"/>
                      </a:schemeClr>
                    </a:solidFill>
                  </a:tcPr>
                </a:tc>
              </a:tr>
              <a:tr h="419100">
                <a:tc>
                  <a:txBody>
                    <a:bodyPr/>
                    <a:p>
                      <a:pPr algn="ctr">
                        <a:lnSpc>
                          <a:spcPct val="150000"/>
                        </a:lnSpc>
                        <a:buNone/>
                      </a:pPr>
                      <a:r>
                        <a:rPr lang="en-US" altLang="zh-CN" sz="1500" b="1"/>
                        <a:t>2018</a:t>
                      </a:r>
                      <a:r>
                        <a:rPr lang="zh-CN" altLang="en-US" sz="1500" b="1"/>
                        <a:t>年</a:t>
                      </a:r>
                      <a:endParaRPr lang="zh-CN" altLang="en-US" sz="1500" b="1"/>
                    </a:p>
                  </a:txBody>
                  <a:tcPr marL="76199" marR="76199" marT="38099" marB="38099">
                    <a:solidFill>
                      <a:schemeClr val="tx2">
                        <a:lumMod val="20000"/>
                        <a:lumOff val="80000"/>
                      </a:schemeClr>
                    </a:solidFill>
                  </a:tcPr>
                </a:tc>
                <a:tc>
                  <a:txBody>
                    <a:bodyPr/>
                    <a:p>
                      <a:pPr algn="l">
                        <a:lnSpc>
                          <a:spcPct val="150000"/>
                        </a:lnSpc>
                        <a:buNone/>
                      </a:pPr>
                      <a:r>
                        <a:rPr lang="zh-CN" altLang="zh-CN" sz="1500" b="1" dirty="0">
                          <a:solidFill>
                            <a:srgbClr val="C00000"/>
                          </a:solidFill>
                          <a:sym typeface="+mn-ea"/>
                        </a:rPr>
                        <a:t>内蒙古自治区卒中急救地图发布</a:t>
                      </a:r>
                      <a:endParaRPr lang="zh-CN" altLang="zh-CN" sz="1500" b="1" dirty="0">
                        <a:solidFill>
                          <a:srgbClr val="C00000"/>
                        </a:solidFill>
                        <a:sym typeface="+mn-ea"/>
                      </a:endParaRPr>
                    </a:p>
                  </a:txBody>
                  <a:tcPr marL="76199" marR="76199" marT="38099" marB="38099">
                    <a:solidFill>
                      <a:schemeClr val="tx2">
                        <a:lumMod val="20000"/>
                        <a:lumOff val="80000"/>
                      </a:schemeClr>
                    </a:solidFill>
                  </a:tcPr>
                </a:tc>
              </a:tr>
              <a:tr h="419100">
                <a:tc>
                  <a:txBody>
                    <a:bodyPr/>
                    <a:p>
                      <a:pPr algn="ctr">
                        <a:lnSpc>
                          <a:spcPct val="150000"/>
                        </a:lnSpc>
                        <a:buNone/>
                      </a:pPr>
                      <a:r>
                        <a:rPr lang="en-US" altLang="zh-CN" sz="1500" b="1"/>
                        <a:t>2018</a:t>
                      </a:r>
                      <a:r>
                        <a:rPr lang="zh-CN" altLang="en-US" sz="1500" b="1"/>
                        <a:t>年</a:t>
                      </a:r>
                      <a:endParaRPr lang="zh-CN" altLang="en-US" sz="1500" b="1"/>
                    </a:p>
                  </a:txBody>
                  <a:tcPr marL="76199" marR="76199" marT="38099" marB="38099">
                    <a:solidFill>
                      <a:schemeClr val="tx2">
                        <a:lumMod val="20000"/>
                        <a:lumOff val="80000"/>
                      </a:schemeClr>
                    </a:solidFill>
                  </a:tcPr>
                </a:tc>
                <a:tc>
                  <a:txBody>
                    <a:bodyPr/>
                    <a:p>
                      <a:pPr algn="l">
                        <a:lnSpc>
                          <a:spcPct val="150000"/>
                        </a:lnSpc>
                        <a:buNone/>
                      </a:pPr>
                      <a:r>
                        <a:rPr lang="zh-CN" altLang="en-US" sz="1500" b="1" dirty="0">
                          <a:solidFill>
                            <a:srgbClr val="C00000"/>
                          </a:solidFill>
                          <a:sym typeface="+mn-ea"/>
                        </a:rPr>
                        <a:t>中风</a:t>
                      </a:r>
                      <a:r>
                        <a:rPr lang="en-US" altLang="zh-CN" sz="1500" b="1" dirty="0">
                          <a:solidFill>
                            <a:srgbClr val="C00000"/>
                          </a:solidFill>
                          <a:sym typeface="+mn-ea"/>
                        </a:rPr>
                        <a:t>120</a:t>
                      </a:r>
                      <a:r>
                        <a:rPr lang="zh-CN" altLang="en-US" sz="1500" b="1" dirty="0">
                          <a:solidFill>
                            <a:srgbClr val="C00000"/>
                          </a:solidFill>
                          <a:sym typeface="+mn-ea"/>
                        </a:rPr>
                        <a:t>内蒙古特别行动小组成立</a:t>
                      </a:r>
                      <a:endParaRPr lang="zh-CN" altLang="en-US" sz="1500" b="1" dirty="0">
                        <a:solidFill>
                          <a:srgbClr val="C00000"/>
                        </a:solidFill>
                        <a:sym typeface="+mn-ea"/>
                      </a:endParaRPr>
                    </a:p>
                  </a:txBody>
                  <a:tcPr marL="76199" marR="76199" marT="38099" marB="38099">
                    <a:solidFill>
                      <a:schemeClr val="tx2">
                        <a:lumMod val="20000"/>
                        <a:lumOff val="80000"/>
                      </a:schemeClr>
                    </a:solidFill>
                  </a:tcPr>
                </a:tc>
              </a:tr>
              <a:tr h="541020">
                <a:tc>
                  <a:txBody>
                    <a:bodyPr/>
                    <a:p>
                      <a:pPr algn="ctr">
                        <a:lnSpc>
                          <a:spcPct val="150000"/>
                        </a:lnSpc>
                        <a:buNone/>
                      </a:pPr>
                      <a:r>
                        <a:rPr lang="en-US" altLang="zh-CN" sz="1500" b="1">
                          <a:sym typeface="+mn-ea"/>
                        </a:rPr>
                        <a:t>2020</a:t>
                      </a:r>
                      <a:r>
                        <a:rPr lang="zh-CN" altLang="en-US" sz="1500" b="1">
                          <a:sym typeface="+mn-ea"/>
                        </a:rPr>
                        <a:t>年</a:t>
                      </a:r>
                      <a:endParaRPr lang="zh-CN" altLang="en-US" sz="1500">
                        <a:sym typeface="+mn-ea"/>
                      </a:endParaRPr>
                    </a:p>
                  </a:txBody>
                  <a:tcPr marL="76199" marR="76199" marT="38099" marB="38099">
                    <a:solidFill>
                      <a:schemeClr val="tx2">
                        <a:lumMod val="20000"/>
                        <a:lumOff val="80000"/>
                      </a:schemeClr>
                    </a:solidFill>
                  </a:tcPr>
                </a:tc>
                <a:tc>
                  <a:txBody>
                    <a:bodyPr/>
                    <a:p>
                      <a:pPr algn="l">
                        <a:lnSpc>
                          <a:spcPct val="150000"/>
                        </a:lnSpc>
                        <a:buNone/>
                      </a:pPr>
                      <a:r>
                        <a:rPr lang="zh-CN" altLang="en-US" sz="1500" b="1">
                          <a:solidFill>
                            <a:srgbClr val="C00000"/>
                          </a:solidFill>
                        </a:rPr>
                        <a:t>呼和浩特市卒中急救地图发布</a:t>
                      </a:r>
                      <a:endParaRPr lang="zh-CN" altLang="en-US" sz="1500" b="1">
                        <a:solidFill>
                          <a:srgbClr val="C00000"/>
                        </a:solidFill>
                      </a:endParaRPr>
                    </a:p>
                  </a:txBody>
                  <a:tcPr marL="76199" marR="76199" marT="38099" marB="38099">
                    <a:solidFill>
                      <a:schemeClr val="tx2">
                        <a:lumMod val="20000"/>
                        <a:lumOff val="80000"/>
                      </a:schemeClr>
                    </a:solidFill>
                  </a:tcPr>
                </a:tc>
              </a:tr>
            </a:tbl>
          </a:graphicData>
        </a:graphic>
      </p:graphicFrame>
      <p:sp>
        <p:nvSpPr>
          <p:cNvPr id="6" name="标题 5"/>
          <p:cNvSpPr>
            <a:spLocks noGrp="1"/>
          </p:cNvSpPr>
          <p:nvPr>
            <p:ph type="title"/>
          </p:nvPr>
        </p:nvSpPr>
        <p:spPr>
          <a:xfrm>
            <a:off x="457200" y="450215"/>
            <a:ext cx="8229600" cy="952500"/>
          </a:xfrm>
        </p:spPr>
        <p:txBody>
          <a:bodyPr/>
          <a:lstStyle/>
          <a:p>
            <a:pPr eaLnBrk="1" hangingPunct="1">
              <a:defRPr/>
            </a:pPr>
            <a:r>
              <a:rPr lang="zh-CN" altLang="en-US" b="1" kern="0" dirty="0">
                <a:solidFill>
                  <a:srgbClr val="006B3A"/>
                </a:solidFill>
                <a:latin typeface="微软雅黑" panose="020B0503020204020204" pitchFamily="34" charset="-122"/>
                <a:cs typeface="Arial" panose="020B0604020202020204" pitchFamily="34" charset="0"/>
              </a:rPr>
              <a:t>取得的成绩</a:t>
            </a:r>
            <a:endParaRPr lang="zh-CN" altLang="en-US" sz="2400" b="1" kern="0" dirty="0" smtClean="0">
              <a:solidFill>
                <a:srgbClr val="006B3A"/>
              </a:solidFill>
              <a:latin typeface="微软雅黑" panose="020B0503020204020204" pitchFamily="34" charset="-122"/>
              <a:ea typeface="微软雅黑" panose="020B0503020204020204" pitchFamily="34" charset="-122"/>
              <a:cs typeface="Arial" panose="020B0604020202020204" pitchFamily="34" charset="0"/>
              <a:sym typeface="+mn-ea"/>
            </a:endParaRP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457200" y="450215"/>
            <a:ext cx="8229600" cy="952500"/>
          </a:xfrm>
        </p:spPr>
        <p:txBody>
          <a:bodyPr/>
          <a:lstStyle/>
          <a:p>
            <a:pPr eaLnBrk="1" hangingPunct="1">
              <a:defRPr/>
            </a:pPr>
            <a:r>
              <a:rPr lang="zh-CN" altLang="en-US" b="1" kern="0" dirty="0">
                <a:solidFill>
                  <a:srgbClr val="006B3A"/>
                </a:solidFill>
                <a:latin typeface="微软雅黑" panose="020B0503020204020204" pitchFamily="34" charset="-122"/>
                <a:cs typeface="Arial" panose="020B0604020202020204" pitchFamily="34" charset="0"/>
              </a:rPr>
              <a:t>取得的成绩</a:t>
            </a:r>
            <a:r>
              <a:rPr lang="en-US" altLang="zh-CN" b="1" kern="0" dirty="0">
                <a:solidFill>
                  <a:srgbClr val="006B3A"/>
                </a:solidFill>
                <a:latin typeface="微软雅黑" panose="020B0503020204020204" pitchFamily="34" charset="-122"/>
                <a:cs typeface="Arial" panose="020B0604020202020204" pitchFamily="34" charset="0"/>
              </a:rPr>
              <a:t>-</a:t>
            </a:r>
            <a:r>
              <a:rPr lang="zh-CN" altLang="en-US" sz="2400" b="1" smtClean="0">
                <a:latin typeface="微软雅黑" panose="020B0503020204020204" pitchFamily="34" charset="-122"/>
                <a:ea typeface="微软雅黑" panose="020B0503020204020204" pitchFamily="34" charset="-122"/>
                <a:sym typeface="+mn-ea"/>
              </a:rPr>
              <a:t>入选静脉溶栓培训基地文件</a:t>
            </a:r>
            <a:endParaRPr lang="zh-CN" altLang="en-US" sz="2400" b="1" kern="0" dirty="0" smtClean="0">
              <a:solidFill>
                <a:srgbClr val="006B3A"/>
              </a:solidFill>
              <a:latin typeface="微软雅黑" panose="020B0503020204020204" pitchFamily="34" charset="-122"/>
              <a:ea typeface="微软雅黑" panose="020B0503020204020204" pitchFamily="34" charset="-122"/>
              <a:cs typeface="Arial" panose="020B0604020202020204" pitchFamily="34" charset="0"/>
              <a:sym typeface="+mn-ea"/>
            </a:endParaRPr>
          </a:p>
        </p:txBody>
      </p:sp>
      <p:pic>
        <p:nvPicPr>
          <p:cNvPr id="16" name="内容占位符 3"/>
          <p:cNvPicPr>
            <a:picLocks noChangeAspect="1"/>
          </p:cNvPicPr>
          <p:nvPr>
            <p:ph idx="13"/>
            <p:custDataLst>
              <p:tags r:id="rId1"/>
            </p:custDataLst>
          </p:nvPr>
        </p:nvPicPr>
        <p:blipFill>
          <a:blip r:embed="rId2"/>
          <a:stretch>
            <a:fillRect/>
          </a:stretch>
        </p:blipFill>
        <p:spPr>
          <a:xfrm>
            <a:off x="1678305" y="1457325"/>
            <a:ext cx="6518910" cy="4257675"/>
          </a:xfrm>
          <a:prstGeom prst="rect">
            <a:avLst/>
          </a:prstGeom>
          <a:noFill/>
          <a:ln w="9525">
            <a:noFill/>
            <a:miter lim="800000"/>
            <a:headEnd/>
            <a:tailEnd/>
          </a:ln>
          <a:effectLst/>
        </p:spPr>
      </p:pic>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457200" y="429895"/>
            <a:ext cx="8229600" cy="952500"/>
          </a:xfrm>
        </p:spPr>
        <p:txBody>
          <a:bodyPr/>
          <a:lstStyle/>
          <a:p>
            <a:pPr eaLnBrk="1" hangingPunct="1">
              <a:defRPr/>
            </a:pPr>
            <a:r>
              <a:rPr lang="zh-CN" altLang="en-US" b="1" kern="0" dirty="0">
                <a:solidFill>
                  <a:srgbClr val="006B3A"/>
                </a:solidFill>
                <a:latin typeface="微软雅黑" panose="020B0503020204020204" pitchFamily="34" charset="-122"/>
                <a:cs typeface="Arial" panose="020B0604020202020204" pitchFamily="34" charset="0"/>
              </a:rPr>
              <a:t>取得的成绩</a:t>
            </a:r>
            <a:r>
              <a:rPr lang="en-US" altLang="zh-CN" b="1" kern="0" dirty="0">
                <a:solidFill>
                  <a:srgbClr val="006B3A"/>
                </a:solidFill>
                <a:latin typeface="微软雅黑" panose="020B0503020204020204" pitchFamily="34" charset="-122"/>
                <a:cs typeface="Arial" panose="020B0604020202020204" pitchFamily="34" charset="0"/>
              </a:rPr>
              <a:t>-</a:t>
            </a:r>
            <a:r>
              <a:rPr lang="zh-CN" altLang="en-US" sz="2400" b="1" smtClean="0">
                <a:latin typeface="微软雅黑" panose="020B0503020204020204" pitchFamily="34" charset="-122"/>
                <a:ea typeface="微软雅黑" panose="020B0503020204020204" pitchFamily="34" charset="-122"/>
              </a:rPr>
              <a:t>促进学科建设</a:t>
            </a:r>
            <a:endParaRPr lang="zh-CN" altLang="en-US" sz="2400" b="1" kern="0" dirty="0" smtClean="0">
              <a:solidFill>
                <a:srgbClr val="006B3A"/>
              </a:solidFill>
              <a:latin typeface="微软雅黑" panose="020B0503020204020204" pitchFamily="34" charset="-122"/>
              <a:ea typeface="微软雅黑" panose="020B0503020204020204" pitchFamily="34" charset="-122"/>
              <a:cs typeface="Arial" panose="020B0604020202020204" pitchFamily="34" charset="0"/>
              <a:sym typeface="+mn-ea"/>
            </a:endParaRPr>
          </a:p>
        </p:txBody>
      </p:sp>
      <p:graphicFrame>
        <p:nvGraphicFramePr>
          <p:cNvPr id="6" name="表格 5"/>
          <p:cNvGraphicFramePr/>
          <p:nvPr>
            <p:custDataLst>
              <p:tags r:id="rId1"/>
            </p:custDataLst>
          </p:nvPr>
        </p:nvGraphicFramePr>
        <p:xfrm>
          <a:off x="1065848" y="1902460"/>
          <a:ext cx="6494145" cy="3566160"/>
        </p:xfrm>
        <a:graphic>
          <a:graphicData uri="http://schemas.openxmlformats.org/drawingml/2006/table">
            <a:tbl>
              <a:tblPr firstRow="1" bandRow="1">
                <a:tableStyleId>{5940675A-B579-460E-94D1-54222C63F5DA}</a:tableStyleId>
              </a:tblPr>
              <a:tblGrid>
                <a:gridCol w="3182620"/>
                <a:gridCol w="1583690"/>
                <a:gridCol w="1727835"/>
              </a:tblGrid>
              <a:tr h="822960">
                <a:tc>
                  <a:txBody>
                    <a:bodyPr/>
                    <a:p>
                      <a:pPr indent="0">
                        <a:buNone/>
                      </a:pPr>
                      <a:r>
                        <a:rPr lang="en-US" sz="1800" b="0">
                          <a:solidFill>
                            <a:srgbClr val="000000"/>
                          </a:solidFill>
                          <a:latin typeface="宋体" panose="02010600030101010101" pitchFamily="2" charset="-122"/>
                          <a:ea typeface="宋体" panose="02010600030101010101" pitchFamily="2" charset="-122"/>
                          <a:cs typeface="宋体" panose="02010600030101010101" pitchFamily="2" charset="-122"/>
                        </a:rPr>
                        <a:t>miR-32-3p靶向</a:t>
                      </a:r>
                      <a:r>
                        <a:rPr lang="en-US" sz="1800" b="0">
                          <a:solidFill>
                            <a:srgbClr val="000000"/>
                          </a:solidFill>
                          <a:latin typeface="Arial" panose="020B0604020202020204" pitchFamily="34" charset="0"/>
                          <a:cs typeface="Arial" panose="020B0604020202020204" pitchFamily="34" charset="0"/>
                        </a:rPr>
                        <a:t>CAAP</a:t>
                      </a:r>
                      <a:r>
                        <a:rPr lang="en-US" sz="1800" b="0">
                          <a:solidFill>
                            <a:srgbClr val="000000"/>
                          </a:solidFill>
                          <a:latin typeface="宋体" panose="02010600030101010101" pitchFamily="2" charset="-122"/>
                          <a:ea typeface="宋体" panose="02010600030101010101" pitchFamily="2" charset="-122"/>
                          <a:cs typeface="宋体" panose="02010600030101010101" pitchFamily="2" charset="-122"/>
                        </a:rPr>
                        <a:t>调控脑缺血</a:t>
                      </a:r>
                      <a:r>
                        <a:rPr lang="en-US" sz="1800" b="0">
                          <a:solidFill>
                            <a:srgbClr val="000000"/>
                          </a:solidFill>
                          <a:latin typeface="Arial" panose="020B0604020202020204" pitchFamily="34" charset="0"/>
                          <a:cs typeface="Arial" panose="020B0604020202020204" pitchFamily="34" charset="0"/>
                        </a:rPr>
                        <a:t>/</a:t>
                      </a:r>
                      <a:r>
                        <a:rPr lang="en-US" sz="1800" b="0">
                          <a:solidFill>
                            <a:srgbClr val="000000"/>
                          </a:solidFill>
                          <a:latin typeface="宋体" panose="02010600030101010101" pitchFamily="2" charset="-122"/>
                          <a:ea typeface="宋体" panose="02010600030101010101" pitchFamily="2" charset="-122"/>
                          <a:cs typeface="宋体" panose="02010600030101010101" pitchFamily="2" charset="-122"/>
                        </a:rPr>
                        <a:t>再灌注诱导的神经细胞凋亡机制</a:t>
                      </a:r>
                      <a:r>
                        <a:rPr lang="en-US" sz="1800" b="0">
                          <a:solidFill>
                            <a:srgbClr val="000000"/>
                          </a:solidFill>
                          <a:latin typeface="Arial" panose="020B0604020202020204" pitchFamily="34" charset="0"/>
                          <a:cs typeface="Arial" panose="020B0604020202020204" pitchFamily="34" charset="0"/>
                        </a:rPr>
                        <a:t> 2019YN09</a:t>
                      </a:r>
                      <a:endParaRPr lang="en-US" altLang="en-US" sz="18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17779" marR="17779"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0">
                          <a:solidFill>
                            <a:srgbClr val="000000"/>
                          </a:solidFill>
                          <a:latin typeface="宋体" panose="02010600030101010101" pitchFamily="2" charset="-122"/>
                          <a:ea typeface="宋体" panose="02010600030101010101" pitchFamily="2" charset="-122"/>
                          <a:cs typeface="宋体" panose="02010600030101010101" pitchFamily="2" charset="-122"/>
                        </a:rPr>
                        <a:t>院内科研基金普通项目</a:t>
                      </a:r>
                      <a:endParaRPr lang="en-US" altLang="en-US" sz="18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17779" marR="17779"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800" b="0">
                          <a:solidFill>
                            <a:srgbClr val="000000"/>
                          </a:solidFill>
                          <a:latin typeface="宋体" panose="02010600030101010101" pitchFamily="2" charset="-122"/>
                          <a:ea typeface="宋体" panose="02010600030101010101" pitchFamily="2" charset="-122"/>
                          <a:cs typeface="宋体" panose="02010600030101010101" pitchFamily="2" charset="-122"/>
                        </a:rPr>
                        <a:t>姚 远</a:t>
                      </a:r>
                      <a:endParaRPr lang="zh-CN" altLang="en-US" sz="18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17779" marR="17779"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22960">
                <a:tc>
                  <a:txBody>
                    <a:bodyPr/>
                    <a:p>
                      <a:pPr indent="0">
                        <a:buNone/>
                      </a:pPr>
                      <a:r>
                        <a:rPr lang="en-US" sz="1800" b="0">
                          <a:solidFill>
                            <a:srgbClr val="000000"/>
                          </a:solidFill>
                          <a:latin typeface="宋体" panose="02010600030101010101" pitchFamily="2" charset="-122"/>
                          <a:ea typeface="宋体" panose="02010600030101010101" pitchFamily="2" charset="-122"/>
                          <a:cs typeface="宋体" panose="02010600030101010101" pitchFamily="2" charset="-122"/>
                        </a:rPr>
                        <a:t>RGMa对缺血再灌注脑损伤后血脑屏障紧密连接蛋白的影响及机制 2016092</a:t>
                      </a:r>
                      <a:endParaRPr lang="en-US" altLang="en-US" sz="18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17779" marR="17779"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0">
                          <a:solidFill>
                            <a:srgbClr val="000000"/>
                          </a:solidFill>
                          <a:latin typeface="宋体" panose="02010600030101010101" pitchFamily="2" charset="-122"/>
                          <a:ea typeface="宋体" panose="02010600030101010101" pitchFamily="2" charset="-122"/>
                          <a:cs typeface="宋体" panose="02010600030101010101" pitchFamily="2" charset="-122"/>
                        </a:rPr>
                        <a:t>院内基金</a:t>
                      </a:r>
                      <a:endParaRPr lang="en-US" altLang="en-US" sz="18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17779" marR="17779"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800" b="0">
                          <a:solidFill>
                            <a:srgbClr val="000000"/>
                          </a:solidFill>
                          <a:latin typeface="宋体" panose="02010600030101010101" pitchFamily="2" charset="-122"/>
                          <a:ea typeface="宋体" panose="02010600030101010101" pitchFamily="2" charset="-122"/>
                          <a:cs typeface="宋体" panose="02010600030101010101" pitchFamily="2" charset="-122"/>
                        </a:rPr>
                        <a:t>李  敏</a:t>
                      </a:r>
                      <a:endParaRPr lang="zh-CN" altLang="en-US" sz="18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17779" marR="17779"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22960">
                <a:tc>
                  <a:txBody>
                    <a:bodyPr/>
                    <a:p>
                      <a:pPr indent="0">
                        <a:buNone/>
                      </a:pPr>
                      <a:r>
                        <a:rPr lang="en-US" sz="1800" b="0">
                          <a:solidFill>
                            <a:srgbClr val="000000"/>
                          </a:solidFill>
                          <a:latin typeface="宋体" panose="02010600030101010101" pitchFamily="2" charset="-122"/>
                          <a:ea typeface="宋体" panose="02010600030101010101" pitchFamily="2" charset="-122"/>
                          <a:cs typeface="宋体" panose="02010600030101010101" pitchFamily="2" charset="-122"/>
                        </a:rPr>
                        <a:t>急性脑梗死溶栓后微栓子检测评估血管再闭的风险 </a:t>
                      </a:r>
                      <a:endParaRPr lang="en-US" altLang="en-US" sz="18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17779" marR="17779"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0">
                          <a:solidFill>
                            <a:srgbClr val="000000"/>
                          </a:solidFill>
                          <a:latin typeface="宋体" panose="02010600030101010101" pitchFamily="2" charset="-122"/>
                          <a:ea typeface="宋体" panose="02010600030101010101" pitchFamily="2" charset="-122"/>
                          <a:cs typeface="宋体" panose="02010600030101010101" pitchFamily="2" charset="-122"/>
                        </a:rPr>
                        <a:t>自治区卫生计生科研计划项目任务书</a:t>
                      </a:r>
                      <a:endParaRPr lang="en-US" altLang="en-US" sz="18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17779" marR="17779"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800" b="0">
                          <a:solidFill>
                            <a:srgbClr val="000000"/>
                          </a:solidFill>
                          <a:latin typeface="宋体" panose="02010600030101010101" pitchFamily="2" charset="-122"/>
                          <a:ea typeface="宋体" panose="02010600030101010101" pitchFamily="2" charset="-122"/>
                          <a:cs typeface="宋体" panose="02010600030101010101" pitchFamily="2" charset="-122"/>
                        </a:rPr>
                        <a:t>陈  金</a:t>
                      </a:r>
                      <a:endParaRPr lang="zh-CN" altLang="en-US" sz="18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17779" marR="17779"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97280">
                <a:tc>
                  <a:txBody>
                    <a:bodyPr/>
                    <a:p>
                      <a:pPr indent="0">
                        <a:buNone/>
                      </a:pPr>
                      <a:r>
                        <a:rPr lang="en-US" sz="1800" b="0">
                          <a:solidFill>
                            <a:srgbClr val="000000"/>
                          </a:solidFill>
                          <a:latin typeface="宋体" panose="02010600030101010101" pitchFamily="2" charset="-122"/>
                          <a:ea typeface="宋体" panose="02010600030101010101" pitchFamily="2" charset="-122"/>
                          <a:cs typeface="宋体" panose="02010600030101010101" pitchFamily="2" charset="-122"/>
                        </a:rPr>
                        <a:t>经颅多普勒超声评价颈内动脉系统急性脑梗死患者侧枝循环建立情况并预测神经功能转归研究</a:t>
                      </a:r>
                      <a:endParaRPr lang="en-US" altLang="en-US" sz="18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17779" marR="17779"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0">
                          <a:solidFill>
                            <a:srgbClr val="000000"/>
                          </a:solidFill>
                          <a:latin typeface="宋体" panose="02010600030101010101" pitchFamily="2" charset="-122"/>
                          <a:ea typeface="宋体" panose="02010600030101010101" pitchFamily="2" charset="-122"/>
                          <a:cs typeface="宋体" panose="02010600030101010101" pitchFamily="2" charset="-122"/>
                        </a:rPr>
                        <a:t>院内基金</a:t>
                      </a:r>
                      <a:endParaRPr lang="en-US" altLang="en-US" sz="18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17779" marR="17779"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800" b="0">
                          <a:solidFill>
                            <a:srgbClr val="000000"/>
                          </a:solidFill>
                          <a:latin typeface="宋体" panose="02010600030101010101" pitchFamily="2" charset="-122"/>
                          <a:ea typeface="宋体" panose="02010600030101010101" pitchFamily="2" charset="-122"/>
                          <a:cs typeface="宋体" panose="02010600030101010101" pitchFamily="2" charset="-122"/>
                        </a:rPr>
                        <a:t>陈  金</a:t>
                      </a:r>
                      <a:endParaRPr lang="zh-CN" altLang="en-US" sz="18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17779" marR="17779"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2702560" y="1382395"/>
            <a:ext cx="5080000" cy="460375"/>
          </a:xfrm>
          <a:prstGeom prst="rect">
            <a:avLst/>
          </a:prstGeom>
          <a:noFill/>
          <a:ln w="9525">
            <a:noFill/>
          </a:ln>
        </p:spPr>
        <p:txBody>
          <a:bodyPr>
            <a:spAutoFit/>
          </a:bodyPr>
          <a:p>
            <a:pPr marL="0" indent="0"/>
            <a:r>
              <a:rPr lang="zh-CN" altLang="en-US" sz="2400" b="1">
                <a:latin typeface="微软雅黑" panose="020B0503020204020204" pitchFamily="34" charset="-122"/>
                <a:ea typeface="微软雅黑" panose="020B0503020204020204" pitchFamily="34" charset="-122"/>
              </a:rPr>
              <a:t>脑血管病相关课题</a:t>
            </a:r>
            <a:endParaRPr lang="zh-CN" altLang="en-US" sz="2400" b="1">
              <a:latin typeface="微软雅黑" panose="020B0503020204020204" pitchFamily="34" charset="-122"/>
              <a:ea typeface="微软雅黑" panose="020B0503020204020204" pitchFamily="34" charset="-122"/>
            </a:endParaRP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p:cNvSpPr>
          <p:nvPr>
            <p:ph type="title"/>
          </p:nvPr>
        </p:nvSpPr>
        <p:spPr>
          <a:xfrm>
            <a:off x="1221423" y="501968"/>
            <a:ext cx="6707187" cy="915987"/>
          </a:xfrm>
        </p:spPr>
        <p:txBody>
          <a:bodyPr/>
          <a:lstStyle/>
          <a:p>
            <a:r>
              <a:rPr lang="zh-CN" altLang="en-US" sz="3600" b="1" smtClean="0">
                <a:solidFill>
                  <a:srgbClr val="006B3A"/>
                </a:solidFill>
              </a:rPr>
              <a:t>卒中绿道的成立</a:t>
            </a:r>
            <a:endParaRPr lang="zh-CN" altLang="en-US" sz="3600" b="1" smtClean="0">
              <a:solidFill>
                <a:srgbClr val="006B3A"/>
              </a:solidFill>
            </a:endParaRPr>
          </a:p>
        </p:txBody>
      </p:sp>
      <p:graphicFrame>
        <p:nvGraphicFramePr>
          <p:cNvPr id="58373" name="Rectangle 3"/>
          <p:cNvGraphicFramePr/>
          <p:nvPr/>
        </p:nvGraphicFramePr>
        <p:xfrm>
          <a:off x="1142365" y="1600835"/>
          <a:ext cx="4493260" cy="334454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3" name="图片 2" descr="图片包含 游戏机, 桌子, 书架&#10;&#10;描述已自动生成"/>
          <p:cNvPicPr>
            <a:picLocks noChangeAspect="1"/>
          </p:cNvPicPr>
          <p:nvPr/>
        </p:nvPicPr>
        <p:blipFill>
          <a:blip r:embed="rId6"/>
          <a:srcRect/>
          <a:stretch>
            <a:fillRect/>
          </a:stretch>
        </p:blipFill>
        <p:spPr bwMode="auto">
          <a:xfrm>
            <a:off x="6166167" y="1515744"/>
            <a:ext cx="2401221" cy="3203591"/>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4" name="标题 1"/>
          <p:cNvSpPr>
            <a:spLocks noGrp="1"/>
          </p:cNvSpPr>
          <p:nvPr>
            <p:ph type="title"/>
          </p:nvPr>
        </p:nvSpPr>
        <p:spPr>
          <a:xfrm>
            <a:off x="652145" y="1163638"/>
            <a:ext cx="6172835" cy="685800"/>
          </a:xfrm>
        </p:spPr>
        <p:txBody>
          <a:bodyPr anchor="ctr"/>
          <a:p>
            <a:r>
              <a:rPr lang="zh-CN" altLang="en-US" sz="3000" b="1">
                <a:solidFill>
                  <a:schemeClr val="tx1"/>
                </a:solidFill>
              </a:rPr>
              <a:t>领导重视</a:t>
            </a:r>
            <a:r>
              <a:rPr lang="en-US" altLang="zh-CN" sz="3000" b="1">
                <a:solidFill>
                  <a:schemeClr val="tx1"/>
                </a:solidFill>
              </a:rPr>
              <a:t>-</a:t>
            </a:r>
            <a:r>
              <a:rPr lang="zh-CN" altLang="en-US" sz="1800" b="1">
                <a:solidFill>
                  <a:schemeClr val="tx1"/>
                </a:solidFill>
              </a:rPr>
              <a:t>多次院长办公会</a:t>
            </a:r>
            <a:endParaRPr lang="zh-CN" altLang="en-US" sz="1800" b="1">
              <a:solidFill>
                <a:schemeClr val="tx1"/>
              </a:solidFill>
            </a:endParaRPr>
          </a:p>
        </p:txBody>
      </p:sp>
      <p:pic>
        <p:nvPicPr>
          <p:cNvPr id="28676" name="图片 2" descr="efac7b504683db4042d3935db4f7dab"/>
          <p:cNvPicPr>
            <a:picLocks noChangeAspect="1"/>
          </p:cNvPicPr>
          <p:nvPr/>
        </p:nvPicPr>
        <p:blipFill>
          <a:blip r:embed="rId1"/>
          <a:stretch>
            <a:fillRect/>
          </a:stretch>
        </p:blipFill>
        <p:spPr>
          <a:xfrm>
            <a:off x="1167130" y="1849438"/>
            <a:ext cx="5923280" cy="3801745"/>
          </a:xfrm>
          <a:prstGeom prst="rect">
            <a:avLst/>
          </a:prstGeom>
          <a:noFill/>
          <a:ln w="9525">
            <a:noFill/>
          </a:ln>
        </p:spPr>
      </p:pic>
      <p:sp>
        <p:nvSpPr>
          <p:cNvPr id="45057" name="Rectangle 2"/>
          <p:cNvSpPr>
            <a:spLocks noGrp="1"/>
          </p:cNvSpPr>
          <p:nvPr/>
        </p:nvSpPr>
        <p:spPr>
          <a:xfrm>
            <a:off x="579091" y="314124"/>
            <a:ext cx="8229600" cy="952500"/>
          </a:xfrm>
          <a:prstGeom prst="rect">
            <a:avLst/>
          </a:prstGeom>
          <a:noFill/>
          <a:ln w="9525">
            <a:noFill/>
            <a:miter lim="800000"/>
          </a:ln>
        </p:spPr>
        <p:txBody>
          <a:bodyPr vert="horz" wrap="square" lIns="91440" tIns="45720" rIns="91440" bIns="45720" numCol="1" anchor="ctr" anchorCtr="0" compatLnSpc="1"/>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2pPr>
            <a:lvl3pPr algn="ctr" rtl="0" eaLnBrk="0" fontAlgn="base" hangingPunct="0">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3pPr>
            <a:lvl4pPr algn="ctr" rtl="0" eaLnBrk="0" fontAlgn="base" hangingPunct="0">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4pPr>
            <a:lvl5pPr algn="ctr" rtl="0" eaLnBrk="0" fontAlgn="base" hangingPunct="0">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5pPr>
            <a:lvl6pPr marL="457200" algn="ctr" rtl="0" eaLnBrk="1" fontAlgn="base" hangingPunct="1">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eaLnBrk="1" fontAlgn="base" hangingPunct="1">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eaLnBrk="1" fontAlgn="base" hangingPunct="1">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eaLnBrk="1" fontAlgn="base" hangingPunct="1">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r>
              <a:rPr lang="zh-CN" altLang="en-US" sz="4000" b="1" dirty="0" smtClean="0"/>
              <a:t>工作体会</a:t>
            </a:r>
            <a:endParaRPr lang="zh-CN" altLang="en-US" dirty="0" smtClean="0"/>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p:cNvSpPr>
          <p:nvPr>
            <p:ph type="title" idx="4294967295"/>
          </p:nvPr>
        </p:nvSpPr>
        <p:spPr>
          <a:xfrm>
            <a:off x="457171" y="700204"/>
            <a:ext cx="8229600" cy="952500"/>
          </a:xfrm>
        </p:spPr>
        <p:txBody>
          <a:bodyPr/>
          <a:lstStyle/>
          <a:p>
            <a:r>
              <a:rPr lang="zh-CN" altLang="en-US" sz="4000" b="1" dirty="0" smtClean="0"/>
              <a:t>工作体会</a:t>
            </a:r>
            <a:endParaRPr lang="zh-CN" altLang="en-US" dirty="0" smtClean="0"/>
          </a:p>
        </p:txBody>
      </p:sp>
      <p:sp>
        <p:nvSpPr>
          <p:cNvPr id="45058" name="Rectangle 3"/>
          <p:cNvSpPr>
            <a:spLocks noGrp="1"/>
          </p:cNvSpPr>
          <p:nvPr>
            <p:ph type="body" idx="4294967295"/>
          </p:nvPr>
        </p:nvSpPr>
        <p:spPr>
          <a:xfrm>
            <a:off x="1114425" y="1547813"/>
            <a:ext cx="6463665" cy="3291205"/>
          </a:xfrm>
        </p:spPr>
        <p:txBody>
          <a:bodyPr/>
          <a:lstStyle/>
          <a:p>
            <a:pPr>
              <a:lnSpc>
                <a:spcPct val="150000"/>
              </a:lnSpc>
            </a:pPr>
            <a:r>
              <a:rPr lang="zh-CN" altLang="en-US" dirty="0" smtClean="0">
                <a:latin typeface="方正粗黑宋简体" panose="02000000000000000000" pitchFamily="2" charset="-122"/>
                <a:ea typeface="方正粗黑宋简体" panose="02000000000000000000" pitchFamily="2" charset="-122"/>
              </a:rPr>
              <a:t>优化绿道流程：永远在路上</a:t>
            </a:r>
            <a:endParaRPr lang="zh-CN" altLang="en-US" dirty="0" smtClean="0">
              <a:latin typeface="方正粗黑宋简体" panose="02000000000000000000" pitchFamily="2" charset="-122"/>
              <a:ea typeface="方正粗黑宋简体" panose="02000000000000000000" pitchFamily="2" charset="-122"/>
            </a:endParaRPr>
          </a:p>
          <a:p>
            <a:pPr>
              <a:lnSpc>
                <a:spcPct val="150000"/>
              </a:lnSpc>
            </a:pPr>
            <a:r>
              <a:rPr lang="zh-CN" altLang="en-US" dirty="0" smtClean="0">
                <a:latin typeface="方正粗黑宋简体" panose="02000000000000000000" pitchFamily="2" charset="-122"/>
                <a:ea typeface="方正粗黑宋简体" panose="02000000000000000000" pitchFamily="2" charset="-122"/>
              </a:rPr>
              <a:t>多学科团队的奉献、团结、包容</a:t>
            </a:r>
            <a:endParaRPr lang="zh-CN" altLang="en-US" dirty="0" smtClean="0">
              <a:latin typeface="方正粗黑宋简体" panose="02000000000000000000" pitchFamily="2" charset="-122"/>
              <a:ea typeface="方正粗黑宋简体" panose="02000000000000000000" pitchFamily="2" charset="-122"/>
            </a:endParaRPr>
          </a:p>
          <a:p>
            <a:pPr>
              <a:lnSpc>
                <a:spcPct val="150000"/>
              </a:lnSpc>
            </a:pPr>
            <a:r>
              <a:rPr lang="zh-CN" altLang="en-US" dirty="0" smtClean="0">
                <a:latin typeface="方正粗黑宋简体" panose="02000000000000000000" pitchFamily="2" charset="-122"/>
                <a:ea typeface="方正粗黑宋简体" panose="02000000000000000000" pitchFamily="2" charset="-122"/>
              </a:rPr>
              <a:t>加强质控的内涵</a:t>
            </a:r>
            <a:endParaRPr lang="en-US" altLang="zh-CN" dirty="0" smtClean="0">
              <a:latin typeface="方正粗黑宋简体" panose="02000000000000000000" pitchFamily="2" charset="-122"/>
              <a:ea typeface="方正粗黑宋简体" panose="02000000000000000000" pitchFamily="2" charset="-122"/>
            </a:endParaRPr>
          </a:p>
          <a:p>
            <a:pPr>
              <a:lnSpc>
                <a:spcPct val="150000"/>
              </a:lnSpc>
            </a:pPr>
            <a:r>
              <a:rPr lang="zh-CN" altLang="en-US" dirty="0" smtClean="0">
                <a:latin typeface="方正粗黑宋简体" panose="02000000000000000000" pitchFamily="2" charset="-122"/>
                <a:ea typeface="方正粗黑宋简体" panose="02000000000000000000" pitchFamily="2" charset="-122"/>
              </a:rPr>
              <a:t>绩效考核</a:t>
            </a:r>
            <a:endParaRPr lang="zh-CN" altLang="en-US" dirty="0" smtClean="0">
              <a:latin typeface="方正粗黑宋简体" panose="02000000000000000000" pitchFamily="2" charset="-122"/>
              <a:ea typeface="方正粗黑宋简体" panose="02000000000000000000" pitchFamily="2" charset="-122"/>
            </a:endParaRPr>
          </a:p>
        </p:txBody>
      </p:sp>
    </p:spTree>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title"/>
          </p:nvPr>
        </p:nvSpPr>
        <p:spPr>
          <a:xfrm>
            <a:off x="457200" y="881063"/>
            <a:ext cx="8229600" cy="467360"/>
          </a:xfrm>
        </p:spPr>
        <p:txBody>
          <a:bodyPr/>
          <a:p>
            <a:r>
              <a:rPr lang="zh-CN" altLang="en-US">
                <a:latin typeface="方正粗黑宋简体" panose="02000000000000000000" pitchFamily="2" charset="-122"/>
                <a:ea typeface="方正粗黑宋简体" panose="02000000000000000000" pitchFamily="2" charset="-122"/>
                <a:cs typeface="方正粗黑宋简体" panose="02000000000000000000" pitchFamily="2" charset="-122"/>
              </a:rPr>
              <a:t>工作计划</a:t>
            </a:r>
            <a:endParaRPr lang="zh-CN" altLang="en-US">
              <a:latin typeface="方正粗黑宋简体" panose="02000000000000000000" pitchFamily="2" charset="-122"/>
              <a:ea typeface="方正粗黑宋简体" panose="02000000000000000000" pitchFamily="2" charset="-122"/>
              <a:cs typeface="方正粗黑宋简体" panose="02000000000000000000" pitchFamily="2" charset="-122"/>
            </a:endParaRPr>
          </a:p>
        </p:txBody>
      </p:sp>
      <p:sp>
        <p:nvSpPr>
          <p:cNvPr id="4" name="内容占位符 3"/>
          <p:cNvSpPr>
            <a:spLocks noGrp="1"/>
          </p:cNvSpPr>
          <p:nvPr>
            <p:ph idx="1"/>
          </p:nvPr>
        </p:nvSpPr>
        <p:spPr/>
        <p:txBody>
          <a:bodyPr/>
          <a:p>
            <a:pPr latinLnBrk="0">
              <a:lnSpc>
                <a:spcPct val="200000"/>
              </a:lnSpc>
              <a:spcBef>
                <a:spcPts val="0"/>
              </a:spcBef>
            </a:pPr>
            <a:r>
              <a:rPr lang="en-US" altLang="zh-CN" sz="2000">
                <a:latin typeface="+mj-ea"/>
                <a:ea typeface="+mj-ea"/>
                <a:cs typeface="+mj-ea"/>
              </a:rPr>
              <a:t>1.</a:t>
            </a:r>
            <a:r>
              <a:rPr lang="zh-CN" altLang="en-US" sz="2000">
                <a:latin typeface="+mj-ea"/>
                <a:ea typeface="+mj-ea"/>
                <a:cs typeface="+mj-ea"/>
              </a:rPr>
              <a:t>加强</a:t>
            </a:r>
            <a:r>
              <a:rPr lang="zh-CN" altLang="en-US" sz="2000">
                <a:latin typeface="+mj-ea"/>
                <a:ea typeface="+mj-ea"/>
                <a:cs typeface="+mj-ea"/>
              </a:rPr>
              <a:t>高级卒中中心培训基地建设，争取成为示范高级卒中中心</a:t>
            </a:r>
            <a:endParaRPr lang="zh-CN" altLang="en-US" sz="2000">
              <a:latin typeface="+mj-ea"/>
              <a:ea typeface="+mj-ea"/>
              <a:cs typeface="+mj-ea"/>
            </a:endParaRPr>
          </a:p>
          <a:p>
            <a:pPr latinLnBrk="0">
              <a:lnSpc>
                <a:spcPct val="200000"/>
              </a:lnSpc>
              <a:spcBef>
                <a:spcPts val="0"/>
              </a:spcBef>
            </a:pPr>
            <a:r>
              <a:rPr lang="en-US" altLang="zh-CN" sz="2000">
                <a:latin typeface="+mj-ea"/>
                <a:ea typeface="+mj-ea"/>
                <a:cs typeface="+mj-ea"/>
              </a:rPr>
              <a:t>2.</a:t>
            </a:r>
            <a:r>
              <a:rPr lang="zh-CN" altLang="en-US" sz="2000">
                <a:latin typeface="+mj-ea"/>
                <a:ea typeface="+mj-ea"/>
                <a:cs typeface="+mj-ea"/>
              </a:rPr>
              <a:t>继续举办卒中规范诊治培训班，进一步推广适宜技术</a:t>
            </a:r>
            <a:endParaRPr lang="zh-CN" altLang="en-US" sz="2000">
              <a:latin typeface="+mj-ea"/>
              <a:ea typeface="+mj-ea"/>
              <a:cs typeface="+mj-ea"/>
            </a:endParaRPr>
          </a:p>
          <a:p>
            <a:pPr latinLnBrk="0">
              <a:lnSpc>
                <a:spcPct val="200000"/>
              </a:lnSpc>
              <a:spcBef>
                <a:spcPts val="0"/>
              </a:spcBef>
            </a:pPr>
            <a:r>
              <a:rPr lang="en-US" altLang="zh-CN" sz="2000">
                <a:latin typeface="+mj-ea"/>
                <a:ea typeface="+mj-ea"/>
                <a:cs typeface="+mj-ea"/>
              </a:rPr>
              <a:t>3.</a:t>
            </a:r>
            <a:r>
              <a:rPr lang="zh-CN" altLang="en-US" sz="2000">
                <a:latin typeface="+mj-ea"/>
                <a:ea typeface="+mj-ea"/>
                <a:cs typeface="+mj-ea"/>
              </a:rPr>
              <a:t>积极参加国家会议，力争承办脑防委会议</a:t>
            </a:r>
            <a:endParaRPr lang="zh-CN" altLang="en-US" sz="2000">
              <a:latin typeface="+mj-ea"/>
              <a:ea typeface="+mj-ea"/>
              <a:cs typeface="+mj-ea"/>
            </a:endParaRPr>
          </a:p>
          <a:p>
            <a:pPr latinLnBrk="0">
              <a:lnSpc>
                <a:spcPct val="200000"/>
              </a:lnSpc>
              <a:spcBef>
                <a:spcPts val="0"/>
              </a:spcBef>
            </a:pPr>
            <a:r>
              <a:rPr lang="en-US" altLang="zh-CN" sz="2000">
                <a:latin typeface="+mj-ea"/>
                <a:ea typeface="+mj-ea"/>
                <a:cs typeface="+mj-ea"/>
              </a:rPr>
              <a:t>4.</a:t>
            </a:r>
            <a:r>
              <a:rPr lang="zh-CN" altLang="en-US" sz="2000">
                <a:latin typeface="+mj-ea"/>
                <a:ea typeface="+mj-ea"/>
                <a:cs typeface="+mj-ea"/>
              </a:rPr>
              <a:t>推进院内脑卒中诊疗同质化发展</a:t>
            </a:r>
            <a:endParaRPr lang="zh-CN" altLang="en-US" sz="2000">
              <a:latin typeface="+mj-ea"/>
              <a:ea typeface="+mj-ea"/>
              <a:cs typeface="+mj-ea"/>
            </a:endParaRPr>
          </a:p>
          <a:p>
            <a:pPr latinLnBrk="0">
              <a:lnSpc>
                <a:spcPct val="200000"/>
              </a:lnSpc>
              <a:spcBef>
                <a:spcPts val="0"/>
              </a:spcBef>
            </a:pPr>
            <a:r>
              <a:rPr lang="en-US" altLang="zh-CN" sz="2000">
                <a:latin typeface="+mj-ea"/>
                <a:ea typeface="+mj-ea"/>
                <a:cs typeface="+mj-ea"/>
              </a:rPr>
              <a:t>5.</a:t>
            </a:r>
            <a:r>
              <a:rPr lang="zh-CN" altLang="en-US" sz="2000">
                <a:latin typeface="+mj-ea"/>
                <a:ea typeface="+mj-ea"/>
                <a:cs typeface="+mj-ea"/>
              </a:rPr>
              <a:t>继续加强区域内卒中中心建设培训，走基层进行现场指导</a:t>
            </a:r>
            <a:endParaRPr lang="zh-CN" altLang="en-US" sz="2000">
              <a:latin typeface="+mj-ea"/>
              <a:ea typeface="+mj-ea"/>
              <a:cs typeface="+mj-ea"/>
            </a:endParaRPr>
          </a:p>
          <a:p>
            <a:endParaRPr lang="zh-CN" altLang="en-US" sz="2000">
              <a:latin typeface="+mj-ea"/>
              <a:ea typeface="+mj-ea"/>
              <a:cs typeface="+mj-ea"/>
            </a:endParaRP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内容占位符 6" descr="图片包含 人, 户外, 一群, 人群&#10;&#10;描述已自动生成"/>
          <p:cNvPicPr>
            <a:picLocks noChangeAspect="1"/>
          </p:cNvPicPr>
          <p:nvPr/>
        </p:nvPicPr>
        <p:blipFill>
          <a:blip r:embed="rId1" cstate="print"/>
          <a:stretch>
            <a:fillRect/>
          </a:stretch>
        </p:blipFill>
        <p:spPr bwMode="auto">
          <a:xfrm>
            <a:off x="202098" y="1337534"/>
            <a:ext cx="8739804" cy="3039931"/>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softEdge rad="12700"/>
          </a:effectLst>
          <a:scene3d>
            <a:camera prst="orthographicFront"/>
            <a:lightRig rig="twoPt" dir="t">
              <a:rot lat="0" lon="0" rev="7200000"/>
            </a:lightRig>
          </a:scene3d>
          <a:sp3d>
            <a:bevelT w="25400" h="19050"/>
            <a:contourClr>
              <a:srgbClr val="FFFFFF"/>
            </a:contourClr>
          </a:sp3d>
        </p:spPr>
      </p:pic>
    </p:spTree>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6" descr="11.png"/>
          <p:cNvPicPr>
            <a:picLocks noChangeAspect="1"/>
          </p:cNvPicPr>
          <p:nvPr/>
        </p:nvPicPr>
        <p:blipFill>
          <a:blip r:embed="rId1" cstate="print">
            <a:duotone>
              <a:schemeClr val="accent5">
                <a:shade val="45000"/>
                <a:satMod val="135000"/>
              </a:schemeClr>
              <a:prstClr val="white"/>
            </a:duotone>
            <a:lum bright="10000"/>
          </a:blip>
          <a:srcRect t="19406" r="6250" b="6250"/>
          <a:stretch>
            <a:fillRect/>
          </a:stretch>
        </p:blipFill>
        <p:spPr bwMode="auto">
          <a:xfrm>
            <a:off x="0" y="0"/>
            <a:ext cx="9144000" cy="5715020"/>
          </a:xfrm>
          <a:prstGeom prst="rect">
            <a:avLst/>
          </a:prstGeom>
          <a:noFill/>
          <a:ln w="9525">
            <a:noFill/>
            <a:miter lim="800000"/>
            <a:headEnd/>
            <a:tailEnd/>
          </a:ln>
        </p:spPr>
      </p:pic>
      <p:pic>
        <p:nvPicPr>
          <p:cNvPr id="16" name="Picture 9" descr="C:\Users\HaiYue\Desktop\2017年医院风采照片\9af6e3f1c4fb8f5ae0bb97b50395a563.jpg"/>
          <p:cNvPicPr>
            <a:picLocks noChangeAspect="1" noChangeArrowheads="1"/>
          </p:cNvPicPr>
          <p:nvPr/>
        </p:nvPicPr>
        <p:blipFill>
          <a:blip r:embed="rId2"/>
          <a:srcRect l="-4349" t="21359" r="21317" b="16225"/>
          <a:stretch>
            <a:fillRect/>
          </a:stretch>
        </p:blipFill>
        <p:spPr bwMode="auto">
          <a:xfrm>
            <a:off x="-514350" y="1323975"/>
            <a:ext cx="9658350" cy="2881313"/>
          </a:xfrm>
          <a:prstGeom prst="rect">
            <a:avLst/>
          </a:prstGeom>
          <a:noFill/>
          <a:ln w="9525">
            <a:noFill/>
            <a:miter lim="800000"/>
            <a:headEnd/>
            <a:tailEnd/>
          </a:ln>
        </p:spPr>
      </p:pic>
      <p:sp>
        <p:nvSpPr>
          <p:cNvPr id="21" name="五边形 20"/>
          <p:cNvSpPr/>
          <p:nvPr/>
        </p:nvSpPr>
        <p:spPr>
          <a:xfrm rot="16200000">
            <a:off x="4464844" y="1035844"/>
            <a:ext cx="214312" cy="9144000"/>
          </a:xfrm>
          <a:prstGeom prst="homePlate">
            <a:avLst>
              <a:gd name="adj" fmla="val 0"/>
            </a:avLst>
          </a:prstGeom>
          <a:solidFill>
            <a:srgbClr val="006B3A"/>
          </a:solidFill>
          <a:ln>
            <a:noFill/>
          </a:ln>
          <a:effectLst>
            <a:outerShdw blurRad="57785" dist="33020" dir="318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2" name="矩形 21"/>
          <p:cNvSpPr/>
          <p:nvPr/>
        </p:nvSpPr>
        <p:spPr>
          <a:xfrm>
            <a:off x="0" y="0"/>
            <a:ext cx="9144000" cy="46038"/>
          </a:xfrm>
          <a:prstGeom prst="rect">
            <a:avLst/>
          </a:prstGeom>
          <a:solidFill>
            <a:srgbClr val="006B3A"/>
          </a:solidFill>
          <a:ln>
            <a:solidFill>
              <a:srgbClr val="006B3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7109" name="TextBox 6"/>
          <p:cNvSpPr txBox="1">
            <a:spLocks noChangeArrowheads="1"/>
          </p:cNvSpPr>
          <p:nvPr/>
        </p:nvSpPr>
        <p:spPr bwMode="auto">
          <a:xfrm>
            <a:off x="6292850" y="4513263"/>
            <a:ext cx="5429250" cy="523875"/>
          </a:xfrm>
          <a:prstGeom prst="rect">
            <a:avLst/>
          </a:prstGeom>
          <a:noFill/>
          <a:ln w="9525">
            <a:noFill/>
            <a:miter lim="800000"/>
          </a:ln>
        </p:spPr>
        <p:txBody>
          <a:bodyPr>
            <a:spAutoFit/>
          </a:bodyPr>
          <a:lstStyle/>
          <a:p>
            <a:r>
              <a:rPr lang="en-US" altLang="zh-CN" sz="2800" b="1">
                <a:solidFill>
                  <a:srgbClr val="006B3A"/>
                </a:solidFill>
                <a:latin typeface="Times New Roman" panose="02020603050405020304" pitchFamily="18" charset="0"/>
                <a:ea typeface="微软雅黑" panose="020B0503020204020204" pitchFamily="34" charset="-122"/>
                <a:cs typeface="Times New Roman" panose="02020603050405020304" pitchFamily="18" charset="0"/>
              </a:rPr>
              <a:t>THANKS!</a:t>
            </a:r>
            <a:endParaRPr lang="zh-CN" altLang="en-US" sz="2800" b="1">
              <a:solidFill>
                <a:srgbClr val="006B3A"/>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3" name="椭圆 22"/>
          <p:cNvSpPr/>
          <p:nvPr/>
        </p:nvSpPr>
        <p:spPr>
          <a:xfrm>
            <a:off x="0" y="4229100"/>
            <a:ext cx="9144000" cy="46038"/>
          </a:xfrm>
          <a:prstGeom prst="ellipse">
            <a:avLst/>
          </a:prstGeom>
          <a:solidFill>
            <a:schemeClr val="bg1"/>
          </a:solidFill>
          <a:ln>
            <a:solidFill>
              <a:schemeClr val="bg1"/>
            </a:solidFill>
          </a:ln>
          <a:effectLst>
            <a:outerShdw blurRad="50800" dist="38100" dir="5400000" algn="t" rotWithShape="0">
              <a:srgbClr val="00B0F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4" name="椭圆 23"/>
          <p:cNvSpPr/>
          <p:nvPr/>
        </p:nvSpPr>
        <p:spPr>
          <a:xfrm>
            <a:off x="0" y="1344613"/>
            <a:ext cx="9144000" cy="46037"/>
          </a:xfrm>
          <a:prstGeom prst="ellipse">
            <a:avLst/>
          </a:prstGeom>
          <a:solidFill>
            <a:schemeClr val="bg1"/>
          </a:solidFill>
          <a:ln>
            <a:noFill/>
          </a:ln>
          <a:effectLst>
            <a:outerShdw blurRad="50800" dist="38100" dir="16200000" rotWithShape="0">
              <a:srgbClr val="00B0F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47112" name="组合 12"/>
          <p:cNvGrpSpPr/>
          <p:nvPr/>
        </p:nvGrpSpPr>
        <p:grpSpPr bwMode="auto">
          <a:xfrm>
            <a:off x="250825" y="265113"/>
            <a:ext cx="3201988" cy="644525"/>
            <a:chOff x="251520" y="265212"/>
            <a:chExt cx="3201594" cy="644246"/>
          </a:xfrm>
        </p:grpSpPr>
        <p:pic>
          <p:nvPicPr>
            <p:cNvPr id="47113" name="Picture 38" descr="C:\Users\Administrator\Desktop\图片2.jpg"/>
            <p:cNvPicPr>
              <a:picLocks noChangeAspect="1" noChangeArrowheads="1"/>
            </p:cNvPicPr>
            <p:nvPr/>
          </p:nvPicPr>
          <p:blipFill>
            <a:blip r:embed="rId3"/>
            <a:srcRect/>
            <a:stretch>
              <a:fillRect/>
            </a:stretch>
          </p:blipFill>
          <p:spPr bwMode="auto">
            <a:xfrm>
              <a:off x="251520" y="265212"/>
              <a:ext cx="892997" cy="644246"/>
            </a:xfrm>
            <a:prstGeom prst="rect">
              <a:avLst/>
            </a:prstGeom>
            <a:noFill/>
            <a:ln w="9525">
              <a:noFill/>
              <a:miter lim="800000"/>
              <a:headEnd/>
              <a:tailEnd/>
            </a:ln>
          </p:spPr>
        </p:pic>
        <p:sp>
          <p:nvSpPr>
            <p:cNvPr id="17" name="矩形 16"/>
            <p:cNvSpPr/>
            <p:nvPr/>
          </p:nvSpPr>
          <p:spPr>
            <a:xfrm>
              <a:off x="1115616" y="337220"/>
              <a:ext cx="2337498" cy="461665"/>
            </a:xfrm>
            <a:prstGeom prst="rect">
              <a:avLst/>
            </a:prstGeom>
            <a:noFill/>
          </p:spPr>
          <p:txBody>
            <a:bodyPr wrap="none">
              <a:spAutoFit/>
            </a:bodyPr>
            <a:lstStyle/>
            <a:p>
              <a:pPr algn="ctr" fontAlgn="auto">
                <a:spcBef>
                  <a:spcPts val="0"/>
                </a:spcBef>
                <a:spcAft>
                  <a:spcPts val="0"/>
                </a:spcAft>
                <a:defRPr/>
              </a:pPr>
              <a:r>
                <a:rPr lang="zh-CN" altLang="en-US" sz="1600" b="1" dirty="0">
                  <a:ln w="19050">
                    <a:solidFill>
                      <a:schemeClr val="tx2">
                        <a:tint val="1000"/>
                        <a:alpha val="50000"/>
                      </a:schemeClr>
                    </a:solidFill>
                    <a:prstDash val="solid"/>
                  </a:ln>
                  <a:solidFill>
                    <a:srgbClr val="006B3A"/>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内蒙古自治区人民医院</a:t>
              </a:r>
              <a:endParaRPr lang="en-US" altLang="zh-CN" sz="1600" b="1" dirty="0">
                <a:ln w="19050">
                  <a:solidFill>
                    <a:schemeClr val="tx2">
                      <a:tint val="1000"/>
                      <a:alpha val="50000"/>
                    </a:schemeClr>
                  </a:solidFill>
                  <a:prstDash val="solid"/>
                </a:ln>
                <a:solidFill>
                  <a:srgbClr val="006B3A"/>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algn="ctr" fontAlgn="auto">
                <a:spcBef>
                  <a:spcPts val="0"/>
                </a:spcBef>
                <a:spcAft>
                  <a:spcPts val="0"/>
                </a:spcAft>
                <a:defRPr/>
              </a:pP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INNER  MONGOLIA  PEOPLE</a:t>
              </a: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Calibri" panose="020F0502020204030204"/>
                  <a:ea typeface="华文中宋" panose="02010600040101010101" pitchFamily="2" charset="-122"/>
                </a:rPr>
                <a:t>'</a:t>
              </a:r>
              <a:r>
                <a:rPr lang="en-US" altLang="zh-CN"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S  HOSPITAL</a:t>
              </a:r>
              <a:endParaRPr lang="zh-CN" altLang="en-US" sz="800" b="1" dirty="0">
                <a:ln w="19050">
                  <a:solidFill>
                    <a:schemeClr val="tx2">
                      <a:tint val="1000"/>
                      <a:alpha val="50000"/>
                    </a:schemeClr>
                  </a:solidFill>
                  <a:prstDash val="solid"/>
                </a:ln>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750" fill="hold"/>
                                        <p:tgtEl>
                                          <p:spTgt spid="16"/>
                                        </p:tgtEl>
                                        <p:attrNameLst>
                                          <p:attrName>ppt_x</p:attrName>
                                        </p:attrNameLst>
                                      </p:cBhvr>
                                      <p:tavLst>
                                        <p:tav tm="0">
                                          <p:val>
                                            <p:strVal val="#ppt_x"/>
                                          </p:val>
                                        </p:tav>
                                        <p:tav tm="100000">
                                          <p:val>
                                            <p:strVal val="#ppt_x"/>
                                          </p:val>
                                        </p:tav>
                                      </p:tavLst>
                                    </p:anim>
                                    <p:anim calcmode="lin" valueType="num">
                                      <p:cBhvr additive="base">
                                        <p:cTn id="8" dur="75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p:cNvSpPr>
          <p:nvPr>
            <p:ph type="title"/>
          </p:nvPr>
        </p:nvSpPr>
        <p:spPr>
          <a:xfrm>
            <a:off x="1403350" y="554171"/>
            <a:ext cx="6097608" cy="952500"/>
          </a:xfrm>
        </p:spPr>
        <p:txBody>
          <a:bodyPr/>
          <a:lstStyle/>
          <a:p>
            <a:pPr eaLnBrk="1" hangingPunct="1"/>
            <a:r>
              <a:rPr lang="zh-CN" altLang="en-US" sz="3600" b="1" dirty="0" smtClean="0">
                <a:solidFill>
                  <a:srgbClr val="006B3A"/>
                </a:solidFill>
                <a:sym typeface="+mn-ea"/>
              </a:rPr>
              <a:t>卒中绿道发展</a:t>
            </a:r>
            <a:endParaRPr lang="en-US" altLang="zh-CN" sz="3600" b="1" dirty="0" smtClean="0"/>
          </a:p>
        </p:txBody>
      </p:sp>
      <p:sp>
        <p:nvSpPr>
          <p:cNvPr id="20482" name="Rectangle 3"/>
          <p:cNvSpPr>
            <a:spLocks noGrp="1"/>
          </p:cNvSpPr>
          <p:nvPr>
            <p:ph idx="1"/>
          </p:nvPr>
        </p:nvSpPr>
        <p:spPr>
          <a:xfrm>
            <a:off x="1187450" y="2128336"/>
            <a:ext cx="7138988" cy="2679700"/>
          </a:xfrm>
        </p:spPr>
        <p:txBody>
          <a:bodyPr/>
          <a:lstStyle/>
          <a:p>
            <a:pPr marL="411480" indent="-411480" eaLnBrk="1" hangingPunct="1">
              <a:lnSpc>
                <a:spcPct val="150000"/>
              </a:lnSpc>
              <a:buSzPct val="80000"/>
              <a:buFont typeface="Wingdings" panose="05000000000000000000" charset="0"/>
              <a:buChar char="p"/>
            </a:pPr>
            <a:r>
              <a:rPr lang="zh-CN" altLang="en-US" sz="2600" b="1" dirty="0" smtClean="0">
                <a:solidFill>
                  <a:schemeClr val="tx2"/>
                </a:solidFill>
                <a:latin typeface="微软雅黑" panose="020B0503020204020204" pitchFamily="34" charset="-122"/>
                <a:ea typeface="微软雅黑" panose="020B0503020204020204" pitchFamily="34" charset="-122"/>
              </a:rPr>
              <a:t>制定和规范卒中诊治相关流程</a:t>
            </a:r>
            <a:endParaRPr lang="en-US" altLang="zh-CN" sz="2600" b="1" dirty="0" smtClean="0">
              <a:solidFill>
                <a:schemeClr val="tx2"/>
              </a:solidFill>
              <a:latin typeface="微软雅黑" panose="020B0503020204020204" pitchFamily="34" charset="-122"/>
              <a:ea typeface="微软雅黑" panose="020B0503020204020204" pitchFamily="34" charset="-122"/>
            </a:endParaRPr>
          </a:p>
          <a:p>
            <a:pPr marL="411480" indent="-411480" eaLnBrk="1" hangingPunct="1">
              <a:lnSpc>
                <a:spcPct val="150000"/>
              </a:lnSpc>
              <a:buSzPct val="80000"/>
              <a:buFont typeface="Wingdings" panose="05000000000000000000" charset="0"/>
              <a:buChar char="p"/>
            </a:pPr>
            <a:r>
              <a:rPr lang="zh-CN" altLang="en-US" sz="2600" b="1" dirty="0" smtClean="0">
                <a:solidFill>
                  <a:schemeClr val="tx2"/>
                </a:solidFill>
                <a:latin typeface="微软雅黑" panose="020B0503020204020204" pitchFamily="34" charset="-122"/>
                <a:ea typeface="微软雅黑" panose="020B0503020204020204" pitchFamily="34" charset="-122"/>
              </a:rPr>
              <a:t>学习指南规范  </a:t>
            </a:r>
            <a:endParaRPr lang="zh-CN" altLang="en-US" sz="2600" b="1" dirty="0" smtClean="0">
              <a:solidFill>
                <a:schemeClr val="tx2"/>
              </a:solidFill>
              <a:latin typeface="微软雅黑" panose="020B0503020204020204" pitchFamily="34" charset="-122"/>
              <a:ea typeface="微软雅黑" panose="020B0503020204020204" pitchFamily="34" charset="-122"/>
            </a:endParaRPr>
          </a:p>
          <a:p>
            <a:pPr marL="411480" indent="-411480" eaLnBrk="1" hangingPunct="1">
              <a:lnSpc>
                <a:spcPct val="150000"/>
              </a:lnSpc>
              <a:buSzPct val="80000"/>
              <a:buFont typeface="Wingdings" panose="05000000000000000000" charset="0"/>
              <a:buChar char="p"/>
            </a:pPr>
            <a:r>
              <a:rPr lang="zh-CN" altLang="en-US" sz="2600" b="1" dirty="0" smtClean="0">
                <a:solidFill>
                  <a:schemeClr val="tx2"/>
                </a:solidFill>
                <a:latin typeface="微软雅黑" panose="020B0503020204020204" pitchFamily="34" charset="-122"/>
                <a:ea typeface="微软雅黑" panose="020B0503020204020204" pitchFamily="34" charset="-122"/>
              </a:rPr>
              <a:t>常用量表评分同质化培训</a:t>
            </a:r>
            <a:endParaRPr lang="en-US" altLang="zh-CN" sz="2600" b="1" dirty="0" smtClean="0">
              <a:solidFill>
                <a:schemeClr val="tx2"/>
              </a:solidFill>
              <a:latin typeface="微软雅黑" panose="020B0503020204020204" pitchFamily="34" charset="-122"/>
              <a:ea typeface="微软雅黑" panose="020B0503020204020204" pitchFamily="34" charset="-122"/>
            </a:endParaRPr>
          </a:p>
          <a:p>
            <a:pPr marL="411480" indent="-411480" eaLnBrk="1" hangingPunct="1">
              <a:lnSpc>
                <a:spcPct val="150000"/>
              </a:lnSpc>
              <a:buSzPct val="80000"/>
              <a:buFont typeface="Wingdings" panose="05000000000000000000" charset="0"/>
              <a:buChar char="p"/>
            </a:pPr>
            <a:r>
              <a:rPr lang="zh-CN" altLang="en-US" sz="2600" b="1" dirty="0" smtClean="0">
                <a:solidFill>
                  <a:schemeClr val="tx2"/>
                </a:solidFill>
                <a:latin typeface="微软雅黑" panose="020B0503020204020204" pitchFamily="34" charset="-122"/>
                <a:ea typeface="微软雅黑" panose="020B0503020204020204" pitchFamily="34" charset="-122"/>
              </a:rPr>
              <a:t>急诊护士全员培训</a:t>
            </a:r>
            <a:endParaRPr lang="zh-CN" altLang="en-US" sz="2600" b="1" dirty="0" smtClean="0">
              <a:solidFill>
                <a:schemeClr val="tx2"/>
              </a:solidFill>
              <a:latin typeface="微软雅黑" panose="020B0503020204020204" pitchFamily="34" charset="-122"/>
              <a:ea typeface="微软雅黑" panose="020B0503020204020204" pitchFamily="34" charset="-122"/>
            </a:endParaRPr>
          </a:p>
          <a:p>
            <a:pPr marL="411480" indent="-411480" eaLnBrk="1" hangingPunct="1">
              <a:buSzPct val="80000"/>
              <a:buFont typeface="Wingdings" panose="05000000000000000000" charset="0"/>
              <a:buChar char="p"/>
            </a:pPr>
            <a:endParaRPr lang="en-US" altLang="zh-CN" sz="2600" dirty="0" smtClean="0"/>
          </a:p>
        </p:txBody>
      </p:sp>
      <p:sp>
        <p:nvSpPr>
          <p:cNvPr id="20483" name="文本框 1"/>
          <p:cNvSpPr txBox="1">
            <a:spLocks noChangeArrowheads="1"/>
          </p:cNvSpPr>
          <p:nvPr/>
        </p:nvSpPr>
        <p:spPr bwMode="auto">
          <a:xfrm>
            <a:off x="539750" y="1453648"/>
            <a:ext cx="2736850" cy="521970"/>
          </a:xfrm>
          <a:prstGeom prst="rect">
            <a:avLst/>
          </a:prstGeom>
          <a:noFill/>
          <a:ln w="9525">
            <a:noFill/>
            <a:miter lim="800000"/>
          </a:ln>
        </p:spPr>
        <p:txBody>
          <a:bodyPr>
            <a:spAutoFit/>
          </a:bodyPr>
          <a:lstStyle/>
          <a:p>
            <a:pPr>
              <a:buFont typeface="Arial" panose="020B0604020202020204" pitchFamily="34" charset="0"/>
              <a:buNone/>
            </a:pPr>
            <a:r>
              <a:rPr lang="zh-CN" altLang="en-US" sz="2800" b="1">
                <a:latin typeface="微软雅黑" panose="020B0503020204020204" pitchFamily="34" charset="-122"/>
                <a:ea typeface="微软雅黑" panose="020B0503020204020204" pitchFamily="34" charset="-122"/>
              </a:rPr>
              <a:t>开展的工作：</a:t>
            </a:r>
            <a:endParaRPr lang="zh-CN" altLang="en-US" sz="2800" b="1">
              <a:latin typeface="微软雅黑" panose="020B0503020204020204" pitchFamily="34" charset="-122"/>
              <a:ea typeface="微软雅黑" panose="020B0503020204020204" pitchFamily="34" charset="-122"/>
            </a:endParaRPr>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p:nvPr>
        </p:nvSpPr>
        <p:spPr>
          <a:xfrm>
            <a:off x="4572000" y="1269365"/>
            <a:ext cx="4176713" cy="952500"/>
          </a:xfrm>
        </p:spPr>
        <p:txBody>
          <a:bodyPr/>
          <a:lstStyle/>
          <a:p>
            <a:pPr eaLnBrk="1" hangingPunct="1"/>
            <a:r>
              <a:rPr lang="zh-CN" altLang="en-US" sz="3600" b="1" smtClean="0"/>
              <a:t>卒中绿道发展</a:t>
            </a:r>
            <a:endParaRPr lang="zh-CN" altLang="en-US" sz="3600" b="1" smtClean="0"/>
          </a:p>
        </p:txBody>
      </p:sp>
      <p:pic>
        <p:nvPicPr>
          <p:cNvPr id="6" name="内容占位符 5" descr="一些文字和图片的手机截图&#10;&#10;描述已自动生成"/>
          <p:cNvPicPr>
            <a:picLocks noGrp="1" noChangeAspect="1"/>
          </p:cNvPicPr>
          <p:nvPr>
            <p:ph idx="1"/>
          </p:nvPr>
        </p:nvPicPr>
        <p:blipFill>
          <a:blip r:embed="rId1"/>
          <a:stretch>
            <a:fillRect/>
          </a:stretch>
        </p:blipFill>
        <p:spPr>
          <a:xfrm>
            <a:off x="684213" y="696913"/>
            <a:ext cx="4103687" cy="4906962"/>
          </a:xfrm>
          <a:effectLst>
            <a:outerShdw blurRad="190500" algn="tl" rotWithShape="0">
              <a:srgbClr val="006B3A">
                <a:alpha val="70000"/>
              </a:srgbClr>
            </a:outerShdw>
          </a:effectLst>
        </p:spPr>
      </p:pic>
      <p:sp>
        <p:nvSpPr>
          <p:cNvPr id="21507" name="文本框 6"/>
          <p:cNvSpPr txBox="1">
            <a:spLocks noChangeArrowheads="1"/>
          </p:cNvSpPr>
          <p:nvPr/>
        </p:nvSpPr>
        <p:spPr bwMode="auto">
          <a:xfrm>
            <a:off x="4929190" y="3218811"/>
            <a:ext cx="3529013" cy="955675"/>
          </a:xfrm>
          <a:prstGeom prst="rect">
            <a:avLst/>
          </a:prstGeom>
          <a:noFill/>
          <a:ln w="9525">
            <a:noFill/>
            <a:miter lim="800000"/>
          </a:ln>
        </p:spPr>
        <p:txBody>
          <a:bodyPr>
            <a:spAutoFit/>
          </a:bodyPr>
          <a:lstStyle/>
          <a:p>
            <a:pPr algn="ctr"/>
            <a:r>
              <a:rPr lang="zh-CN" altLang="en-US" sz="2800" b="1" dirty="0">
                <a:latin typeface="微软雅黑" panose="020B0503020204020204" pitchFamily="34" charset="-122"/>
                <a:ea typeface="微软雅黑" panose="020B0503020204020204" pitchFamily="34" charset="-122"/>
              </a:rPr>
              <a:t>缺血性卒中</a:t>
            </a:r>
            <a:endParaRPr lang="en-US" altLang="zh-CN" sz="2800" b="1" dirty="0">
              <a:latin typeface="微软雅黑" panose="020B0503020204020204" pitchFamily="34" charset="-122"/>
              <a:ea typeface="微软雅黑" panose="020B0503020204020204" pitchFamily="34" charset="-122"/>
            </a:endParaRPr>
          </a:p>
          <a:p>
            <a:pPr algn="ctr"/>
            <a:r>
              <a:rPr lang="zh-CN" altLang="en-US" sz="2800" b="1" dirty="0">
                <a:latin typeface="微软雅黑" panose="020B0503020204020204" pitchFamily="34" charset="-122"/>
                <a:ea typeface="微软雅黑" panose="020B0503020204020204" pitchFamily="34" charset="-122"/>
              </a:rPr>
              <a:t>急性期诊治流程</a:t>
            </a:r>
            <a:endParaRPr lang="zh-CN" altLang="en-US" sz="2800" b="1" dirty="0">
              <a:latin typeface="微软雅黑" panose="020B0503020204020204" pitchFamily="34" charset="-122"/>
              <a:ea typeface="微软雅黑" panose="020B0503020204020204" pitchFamily="34" charset="-122"/>
            </a:endParaRPr>
          </a:p>
        </p:txBody>
      </p:sp>
      <p:sp>
        <p:nvSpPr>
          <p:cNvPr id="10" name="箭头: 下 9"/>
          <p:cNvSpPr/>
          <p:nvPr/>
        </p:nvSpPr>
        <p:spPr>
          <a:xfrm>
            <a:off x="6286512" y="2290117"/>
            <a:ext cx="720725" cy="877887"/>
          </a:xfrm>
          <a:prstGeom prst="downArrow">
            <a:avLst/>
          </a:prstGeom>
          <a:gradFill>
            <a:gsLst>
              <a:gs pos="0">
                <a:srgbClr val="14CD68"/>
              </a:gs>
              <a:gs pos="100000">
                <a:srgbClr val="0B6E38"/>
              </a:gs>
            </a:gsLst>
            <a:lin scaled="0"/>
          </a:gradFill>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zh-CN" altLang="en-US"/>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p:cNvSpPr>
          <p:nvPr>
            <p:ph type="title"/>
          </p:nvPr>
        </p:nvSpPr>
        <p:spPr>
          <a:xfrm>
            <a:off x="4572000" y="1125855"/>
            <a:ext cx="4176713" cy="952500"/>
          </a:xfrm>
        </p:spPr>
        <p:txBody>
          <a:bodyPr/>
          <a:lstStyle/>
          <a:p>
            <a:pPr eaLnBrk="1" hangingPunct="1"/>
            <a:r>
              <a:rPr lang="zh-CN" altLang="en-US" sz="3600" b="1" smtClean="0"/>
              <a:t>卒中绿道发展</a:t>
            </a:r>
            <a:endParaRPr lang="zh-CN" altLang="en-US" sz="3600" b="1" smtClean="0"/>
          </a:p>
        </p:txBody>
      </p:sp>
      <p:pic>
        <p:nvPicPr>
          <p:cNvPr id="6" name="内容占位符 5" descr="手机屏幕截图&#10;&#10;描述已自动生成"/>
          <p:cNvPicPr>
            <a:picLocks noGrp="1" noChangeAspect="1"/>
          </p:cNvPicPr>
          <p:nvPr>
            <p:ph idx="1"/>
          </p:nvPr>
        </p:nvPicPr>
        <p:blipFill>
          <a:blip r:embed="rId1"/>
          <a:stretch>
            <a:fillRect/>
          </a:stretch>
        </p:blipFill>
        <p:spPr>
          <a:xfrm>
            <a:off x="971550" y="625475"/>
            <a:ext cx="3744913" cy="4992688"/>
          </a:xfrm>
          <a:effectLst>
            <a:outerShdw blurRad="190500" algn="tl" rotWithShape="0">
              <a:srgbClr val="006B3A">
                <a:alpha val="70000"/>
              </a:srgbClr>
            </a:outerShdw>
          </a:effectLst>
        </p:spPr>
      </p:pic>
      <p:sp>
        <p:nvSpPr>
          <p:cNvPr id="22531" name="文本框 8"/>
          <p:cNvSpPr txBox="1">
            <a:spLocks noChangeArrowheads="1"/>
          </p:cNvSpPr>
          <p:nvPr/>
        </p:nvSpPr>
        <p:spPr bwMode="auto">
          <a:xfrm>
            <a:off x="4929190" y="3075301"/>
            <a:ext cx="3600450" cy="954087"/>
          </a:xfrm>
          <a:prstGeom prst="rect">
            <a:avLst/>
          </a:prstGeom>
          <a:noFill/>
          <a:ln w="9525">
            <a:noFill/>
            <a:miter lim="800000"/>
          </a:ln>
        </p:spPr>
        <p:txBody>
          <a:bodyPr>
            <a:spAutoFit/>
          </a:bodyPr>
          <a:lstStyle/>
          <a:p>
            <a:pPr algn="ctr"/>
            <a:r>
              <a:rPr lang="zh-CN" altLang="en-US" sz="2800" b="1" dirty="0">
                <a:latin typeface="微软雅黑" panose="020B0503020204020204" pitchFamily="34" charset="-122"/>
                <a:ea typeface="微软雅黑" panose="020B0503020204020204" pitchFamily="34" charset="-122"/>
              </a:rPr>
              <a:t>缺血性卒中</a:t>
            </a:r>
            <a:endParaRPr lang="en-US" altLang="zh-CN" sz="2800" b="1" dirty="0">
              <a:latin typeface="微软雅黑" panose="020B0503020204020204" pitchFamily="34" charset="-122"/>
              <a:ea typeface="微软雅黑" panose="020B0503020204020204" pitchFamily="34" charset="-122"/>
            </a:endParaRPr>
          </a:p>
          <a:p>
            <a:pPr algn="ctr"/>
            <a:r>
              <a:rPr lang="zh-CN" altLang="en-US" sz="2800" b="1" dirty="0">
                <a:latin typeface="微软雅黑" panose="020B0503020204020204" pitchFamily="34" charset="-122"/>
                <a:ea typeface="微软雅黑" panose="020B0503020204020204" pitchFamily="34" charset="-122"/>
              </a:rPr>
              <a:t>静脉溶栓流程</a:t>
            </a:r>
            <a:endParaRPr lang="zh-CN" altLang="en-US" sz="2800" b="1" dirty="0">
              <a:latin typeface="微软雅黑" panose="020B0503020204020204" pitchFamily="34" charset="-122"/>
              <a:ea typeface="微软雅黑" panose="020B0503020204020204" pitchFamily="34" charset="-122"/>
            </a:endParaRPr>
          </a:p>
        </p:txBody>
      </p:sp>
      <p:sp>
        <p:nvSpPr>
          <p:cNvPr id="10" name="箭头: 下 9"/>
          <p:cNvSpPr/>
          <p:nvPr/>
        </p:nvSpPr>
        <p:spPr>
          <a:xfrm>
            <a:off x="6286512" y="2146607"/>
            <a:ext cx="720725" cy="877887"/>
          </a:xfrm>
          <a:prstGeom prst="downArrow">
            <a:avLst/>
          </a:prstGeom>
          <a:gradFill>
            <a:gsLst>
              <a:gs pos="0">
                <a:srgbClr val="14CD68"/>
              </a:gs>
              <a:gs pos="100000">
                <a:srgbClr val="0B6E38"/>
              </a:gs>
            </a:gsLst>
            <a:lin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Rectangle 2"/>
          <p:cNvSpPr>
            <a:spLocks noGrp="1"/>
          </p:cNvSpPr>
          <p:nvPr>
            <p:ph type="title"/>
          </p:nvPr>
        </p:nvSpPr>
        <p:spPr>
          <a:xfrm>
            <a:off x="4572000" y="1125988"/>
            <a:ext cx="4176713" cy="952500"/>
          </a:xfrm>
        </p:spPr>
        <p:txBody>
          <a:bodyPr/>
          <a:p>
            <a:pPr eaLnBrk="1" hangingPunct="1"/>
            <a:r>
              <a:rPr lang="zh-CN" altLang="en-US" sz="3600" b="1" smtClean="0"/>
              <a:t>卒中绿道发展</a:t>
            </a:r>
            <a:endParaRPr lang="zh-CN" altLang="en-US" sz="3600" b="1" smtClean="0"/>
          </a:p>
        </p:txBody>
      </p:sp>
      <p:sp>
        <p:nvSpPr>
          <p:cNvPr id="22531" name="文本框 8"/>
          <p:cNvSpPr txBox="1">
            <a:spLocks noChangeArrowheads="1"/>
          </p:cNvSpPr>
          <p:nvPr/>
        </p:nvSpPr>
        <p:spPr bwMode="auto">
          <a:xfrm>
            <a:off x="4625975" y="3047048"/>
            <a:ext cx="4474210" cy="953135"/>
          </a:xfrm>
          <a:prstGeom prst="rect">
            <a:avLst/>
          </a:prstGeom>
          <a:noFill/>
          <a:ln w="9525">
            <a:noFill/>
            <a:miter lim="800000"/>
          </a:ln>
        </p:spPr>
        <p:txBody>
          <a:bodyPr wrap="square">
            <a:spAutoFit/>
          </a:bodyPr>
          <a:p>
            <a:pPr algn="ctr"/>
            <a:r>
              <a:rPr lang="zh-CN" altLang="en-US" sz="2800" b="1" dirty="0">
                <a:latin typeface="微软雅黑" panose="020B0503020204020204" pitchFamily="34" charset="-122"/>
                <a:ea typeface="微软雅黑" panose="020B0503020204020204" pitchFamily="34" charset="-122"/>
              </a:rPr>
              <a:t>缺血性脑卒中</a:t>
            </a:r>
            <a:endParaRPr lang="en-US" altLang="zh-CN" sz="2800" b="1" dirty="0">
              <a:latin typeface="微软雅黑" panose="020B0503020204020204" pitchFamily="34" charset="-122"/>
              <a:ea typeface="微软雅黑" panose="020B0503020204020204" pitchFamily="34" charset="-122"/>
            </a:endParaRPr>
          </a:p>
          <a:p>
            <a:pPr algn="ctr"/>
            <a:r>
              <a:rPr lang="zh-CN" altLang="en-US" sz="2800" b="1" dirty="0">
                <a:latin typeface="微软雅黑" panose="020B0503020204020204" pitchFamily="34" charset="-122"/>
                <a:ea typeface="微软雅黑" panose="020B0503020204020204" pitchFamily="34" charset="-122"/>
              </a:rPr>
              <a:t>急诊血管内介入治疗流程</a:t>
            </a:r>
            <a:endParaRPr lang="zh-CN" altLang="en-US" sz="2800" b="1" dirty="0">
              <a:latin typeface="微软雅黑" panose="020B0503020204020204" pitchFamily="34" charset="-122"/>
              <a:ea typeface="微软雅黑" panose="020B0503020204020204" pitchFamily="34" charset="-122"/>
            </a:endParaRPr>
          </a:p>
        </p:txBody>
      </p:sp>
      <p:sp>
        <p:nvSpPr>
          <p:cNvPr id="10" name="箭头: 下 9"/>
          <p:cNvSpPr/>
          <p:nvPr/>
        </p:nvSpPr>
        <p:spPr>
          <a:xfrm>
            <a:off x="6353187" y="2099115"/>
            <a:ext cx="720725" cy="8778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p>
            <a:pPr algn="ctr">
              <a:defRPr/>
            </a:pPr>
            <a:endParaRPr lang="zh-CN" altLang="en-US"/>
          </a:p>
        </p:txBody>
      </p:sp>
      <p:pic>
        <p:nvPicPr>
          <p:cNvPr id="5" name="图片 4"/>
          <p:cNvPicPr>
            <a:picLocks noChangeAspect="1"/>
          </p:cNvPicPr>
          <p:nvPr/>
        </p:nvPicPr>
        <p:blipFill>
          <a:blip r:embed="rId1"/>
          <a:stretch>
            <a:fillRect/>
          </a:stretch>
        </p:blipFill>
        <p:spPr>
          <a:xfrm>
            <a:off x="651510" y="-337502"/>
            <a:ext cx="4202430" cy="5929630"/>
          </a:xfrm>
          <a:prstGeom prst="rect">
            <a:avLst/>
          </a:prstGeom>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3" name="Rectangle 2"/>
          <p:cNvSpPr>
            <a:spLocks noGrp="1"/>
          </p:cNvSpPr>
          <p:nvPr>
            <p:ph type="title"/>
          </p:nvPr>
        </p:nvSpPr>
        <p:spPr>
          <a:xfrm>
            <a:off x="1631315" y="401955"/>
            <a:ext cx="7005955" cy="952500"/>
          </a:xfrm>
        </p:spPr>
        <p:txBody>
          <a:bodyPr/>
          <a:lstStyle/>
          <a:p>
            <a:pPr eaLnBrk="1" hangingPunct="1"/>
            <a:r>
              <a:rPr lang="zh-CN" altLang="en-US" sz="3600" b="1" smtClean="0"/>
              <a:t>卒中绿道的发展</a:t>
            </a:r>
            <a:endParaRPr lang="zh-CN" altLang="en-US" sz="3600" b="1" smtClean="0"/>
          </a:p>
        </p:txBody>
      </p:sp>
      <p:pic>
        <p:nvPicPr>
          <p:cNvPr id="7" name="图片 6" descr="人们在房间里&#10;&#10;描述已自动生成"/>
          <p:cNvPicPr>
            <a:picLocks noChangeAspect="1"/>
          </p:cNvPicPr>
          <p:nvPr/>
        </p:nvPicPr>
        <p:blipFill>
          <a:blip r:embed="rId1"/>
          <a:stretch>
            <a:fillRect/>
          </a:stretch>
        </p:blipFill>
        <p:spPr bwMode="auto">
          <a:xfrm>
            <a:off x="2063750" y="1354455"/>
            <a:ext cx="6452870" cy="3653155"/>
          </a:xfrm>
          <a:prstGeom prst="rect">
            <a:avLst/>
          </a:prstGeom>
          <a:ln>
            <a:solidFill>
              <a:srgbClr val="006B3A"/>
            </a:solidFill>
          </a:ln>
          <a:effectLst>
            <a:outerShdw blurRad="292100" dist="139700" dir="2700000" algn="tl" rotWithShape="0">
              <a:srgbClr val="333333">
                <a:alpha val="65000"/>
              </a:srgbClr>
            </a:outerShdw>
          </a:effectLst>
        </p:spPr>
      </p:pic>
      <p:sp>
        <p:nvSpPr>
          <p:cNvPr id="2" name="文本框 1"/>
          <p:cNvSpPr txBox="1"/>
          <p:nvPr/>
        </p:nvSpPr>
        <p:spPr>
          <a:xfrm>
            <a:off x="52070" y="2345055"/>
            <a:ext cx="2011680" cy="460375"/>
          </a:xfrm>
          <a:prstGeom prst="rect">
            <a:avLst/>
          </a:prstGeom>
          <a:noFill/>
        </p:spPr>
        <p:txBody>
          <a:bodyPr wrap="square" rtlCol="0">
            <a:spAutoFit/>
          </a:bodyPr>
          <a:p>
            <a:pPr marL="0" indent="0" algn="l" eaLnBrk="1" hangingPunct="1">
              <a:buFont typeface="Arial" panose="020B0604020202020204" pitchFamily="34" charset="0"/>
              <a:buNone/>
            </a:pPr>
            <a:r>
              <a:rPr lang="zh-CN" altLang="en-US" sz="2400" b="1" smtClean="0">
                <a:latin typeface="微软雅黑" panose="020B0503020204020204" pitchFamily="34" charset="-122"/>
                <a:ea typeface="微软雅黑" panose="020B0503020204020204" pitchFamily="34" charset="-122"/>
                <a:sym typeface="+mn-ea"/>
              </a:rPr>
              <a:t>指南规范培训</a:t>
            </a:r>
            <a:endParaRPr lang="zh-CN" altLang="en-US" sz="2400" b="1" smtClean="0">
              <a:latin typeface="微软雅黑" panose="020B0503020204020204" pitchFamily="34" charset="-122"/>
              <a:ea typeface="微软雅黑" panose="020B0503020204020204" pitchFamily="34" charset="-122"/>
            </a:endParaRPr>
          </a:p>
        </p:txBody>
      </p:sp>
    </p:spTree>
  </p:cSld>
  <p:clrMapOvr>
    <a:masterClrMapping/>
  </p:clrMapOvr>
  <p:transition spd="med"/>
  <p:timing>
    <p:tnLst>
      <p:par>
        <p:cTn id="1" dur="indefinite" restart="never" nodeType="tmRoot"/>
      </p:par>
    </p:tnLst>
  </p:timing>
</p:sld>
</file>

<file path=ppt/tags/tag1.xml><?xml version="1.0" encoding="utf-8"?>
<p:tagLst xmlns:p="http://schemas.openxmlformats.org/presentationml/2006/main">
  <p:tag name="KSO_WM_UNIT_ISCONTENTSTITLE" val="0"/>
  <p:tag name="KSO_WM_UNIT_PRESET_TEXT" val="单击此处添加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04262_7*a*1"/>
  <p:tag name="KSO_WM_TEMPLATE_CATEGORY" val="custom"/>
  <p:tag name="KSO_WM_TEMPLATE_INDEX" val="20204262"/>
  <p:tag name="KSO_WM_UNIT_LAYERLEVEL" val="1"/>
  <p:tag name="KSO_WM_TAG_VERSION" val="1.0"/>
  <p:tag name="KSO_WM_BEAUTIFY_FLAG" val="#wm#"/>
</p:tagLst>
</file>

<file path=ppt/tags/tag2.xml><?xml version="1.0" encoding="utf-8"?>
<p:tagLst xmlns:p="http://schemas.openxmlformats.org/presentationml/2006/main">
  <p:tag name="KSO_WM_UNIT_ISCONTENTSTITLE" val="0"/>
  <p:tag name="KSO_WM_UNIT_PRESET_TEXT" val="单击此处添加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04262_7*a*1"/>
  <p:tag name="KSO_WM_TEMPLATE_CATEGORY" val="custom"/>
  <p:tag name="KSO_WM_TEMPLATE_INDEX" val="20204262"/>
  <p:tag name="KSO_WM_UNIT_LAYERLEVEL" val="1"/>
  <p:tag name="KSO_WM_TAG_VERSION" val="1.0"/>
  <p:tag name="KSO_WM_BEAUTIFY_FLAG" val="#wm#"/>
</p:tagLst>
</file>

<file path=ppt/tags/tag3.xml><?xml version="1.0" encoding="utf-8"?>
<p:tagLst xmlns:p="http://schemas.openxmlformats.org/presentationml/2006/main">
  <p:tag name="KSO_WM_UNIT_ISCONTENTSTITLE" val="0"/>
  <p:tag name="KSO_WM_UNIT_PRESET_TEXT" val="单击此处添加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04262_7*a*1"/>
  <p:tag name="KSO_WM_TEMPLATE_CATEGORY" val="custom"/>
  <p:tag name="KSO_WM_TEMPLATE_INDEX" val="20204262"/>
  <p:tag name="KSO_WM_UNIT_LAYERLEVEL" val="1"/>
  <p:tag name="KSO_WM_TAG_VERSION" val="1.0"/>
  <p:tag name="KSO_WM_BEAUTIFY_FLAG" val="#wm#"/>
</p:tagLst>
</file>

<file path=ppt/tags/tag4.xml><?xml version="1.0" encoding="utf-8"?>
<p:tagLst xmlns:p="http://schemas.openxmlformats.org/presentationml/2006/main">
  <p:tag name="KSO_WM_UNIT_ISCONTENTSTITLE" val="0"/>
  <p:tag name="KSO_WM_UNIT_PRESET_TEXT" val="单击此处添加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04262_7*a*1"/>
  <p:tag name="KSO_WM_TEMPLATE_CATEGORY" val="custom"/>
  <p:tag name="KSO_WM_TEMPLATE_INDEX" val="20204262"/>
  <p:tag name="KSO_WM_UNIT_LAYERLEVEL" val="1"/>
  <p:tag name="KSO_WM_TAG_VERSION" val="1.0"/>
  <p:tag name="KSO_WM_BEAUTIFY_FLAG" val="#wm#"/>
</p:tagLst>
</file>

<file path=ppt/tags/tag5.xml><?xml version="1.0" encoding="utf-8"?>
<p:tagLst xmlns:p="http://schemas.openxmlformats.org/presentationml/2006/main">
  <p:tag name="KSO_WM_UNIT_TABLE_BEAUTIFY" val="smartTable{6b8aca24-cf2e-4c69-9056-fbbac4b20b3e}"/>
</p:tagLst>
</file>

<file path=ppt/tags/tag6.xml><?xml version="1.0" encoding="utf-8"?>
<p:tagLst xmlns:p="http://schemas.openxmlformats.org/presentationml/2006/main">
  <p:tag name="KSO_WM_UNIT_PLACING_PICTURE_USER_VIEWPORT" val="{&quot;height&quot;:3799,&quot;width&quot;:5817}"/>
</p:tagLst>
</file>

<file path=ppt/tags/tag7.xml><?xml version="1.0" encoding="utf-8"?>
<p:tagLst xmlns:p="http://schemas.openxmlformats.org/presentationml/2006/main">
  <p:tag name="KSO_WM_UNIT_TABLE_BEAUTIFY" val="smartTable{fa5db675-be42-4081-bf5a-6270218cd0e4}"/>
  <p:tag name="TABLE_ENDDRAG_ORIGIN_RECT" val="511*251"/>
  <p:tag name="TABLE_ENDDRAG_RECT" val="63*164*511*251"/>
</p:tagLst>
</file>

<file path=ppt/theme/theme1.xml><?xml version="1.0" encoding="utf-8"?>
<a:theme xmlns:a="http://schemas.openxmlformats.org/drawingml/2006/main" name="主题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1912</Words>
  <Application>WPS 演示</Application>
  <PresentationFormat>全屏显示(16:10)</PresentationFormat>
  <Paragraphs>328</Paragraphs>
  <Slides>44</Slides>
  <Notes>1</Notes>
  <HiddenSlides>1</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44</vt:i4>
      </vt:variant>
    </vt:vector>
  </HeadingPairs>
  <TitlesOfParts>
    <vt:vector size="62" baseType="lpstr">
      <vt:lpstr>Arial</vt:lpstr>
      <vt:lpstr>宋体</vt:lpstr>
      <vt:lpstr>Wingdings</vt:lpstr>
      <vt:lpstr>华文中宋</vt:lpstr>
      <vt:lpstr>Calibri</vt:lpstr>
      <vt:lpstr>Arial Black</vt:lpstr>
      <vt:lpstr>微软雅黑</vt:lpstr>
      <vt:lpstr>Calibri</vt:lpstr>
      <vt:lpstr>Times New Roman</vt:lpstr>
      <vt:lpstr>楷体</vt:lpstr>
      <vt:lpstr>华文新魏</vt:lpstr>
      <vt:lpstr>汉仪旗黑-85S</vt:lpstr>
      <vt:lpstr>黑体</vt:lpstr>
      <vt:lpstr>Wingdings</vt:lpstr>
      <vt:lpstr>Arial Unicode MS</vt:lpstr>
      <vt:lpstr>方正粗黑宋简体</vt:lpstr>
      <vt:lpstr>新宋体</vt:lpstr>
      <vt:lpstr>主题3</vt:lpstr>
      <vt:lpstr>内蒙古自治区人民医院 卒中中心建设</vt:lpstr>
      <vt:lpstr>内 容</vt:lpstr>
      <vt:lpstr>PowerPoint 演示文稿</vt:lpstr>
      <vt:lpstr>卒中绿道的成立</vt:lpstr>
      <vt:lpstr>卒中中心</vt:lpstr>
      <vt:lpstr>卒中绿道发展</vt:lpstr>
      <vt:lpstr>卒中绿道发展</vt:lpstr>
      <vt:lpstr>卒中绿道发展</vt:lpstr>
      <vt:lpstr>卒中绿道的发展</vt:lpstr>
      <vt:lpstr>卒中绿道的发展</vt:lpstr>
      <vt:lpstr>卒中绿道发展</vt:lpstr>
      <vt:lpstr>流畅的卒中绿道流程</vt:lpstr>
      <vt:lpstr>质控的重要性</vt:lpstr>
      <vt:lpstr>质控会议</vt:lpstr>
      <vt:lpstr>质控会议 1</vt:lpstr>
      <vt:lpstr>质控会议2</vt:lpstr>
      <vt:lpstr>PowerPoint 演示文稿</vt:lpstr>
      <vt:lpstr>质控的重要性</vt:lpstr>
      <vt:lpstr>取得的进步</vt:lpstr>
      <vt:lpstr>PowerPoint 演示文稿</vt:lpstr>
      <vt:lpstr>卒中中心成立（2016）</vt:lpstr>
      <vt:lpstr>卒中中心</vt:lpstr>
      <vt:lpstr>卒中中心概况</vt:lpstr>
      <vt:lpstr>卒中中心委员会成立（2018）</vt:lpstr>
      <vt:lpstr>PowerPoint 演示文稿</vt:lpstr>
      <vt:lpstr>PowerPoint 演示文稿</vt:lpstr>
      <vt:lpstr>PowerPoint 演示文稿</vt:lpstr>
      <vt:lpstr>PowerPoint 演示文稿</vt:lpstr>
      <vt:lpstr>多学科协作模式</vt:lpstr>
      <vt:lpstr>PowerPoint 演示文稿</vt:lpstr>
      <vt:lpstr>PowerPoint 演示文稿</vt:lpstr>
      <vt:lpstr>PowerPoint 演示文稿</vt:lpstr>
      <vt:lpstr>PowerPoint 演示文稿</vt:lpstr>
      <vt:lpstr>数据汇总</vt:lpstr>
      <vt:lpstr>新冠疫情期间</vt:lpstr>
      <vt:lpstr>PowerPoint 演示文稿</vt:lpstr>
      <vt:lpstr>取得的成绩-入选静脉溶栓培训基地文件</vt:lpstr>
      <vt:lpstr>取得的成绩-入选静脉溶栓培训基地文件</vt:lpstr>
      <vt:lpstr>取得的成绩-入选静脉溶栓培训基地文件</vt:lpstr>
      <vt:lpstr>工作体会</vt:lpstr>
      <vt:lpstr>工作体会</vt:lpstr>
      <vt:lpstr>2020-2021工作计划</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卒中绿色通道流程优化</dc:title>
  <dc:creator>chang hong</dc:creator>
  <cp:lastModifiedBy>周周</cp:lastModifiedBy>
  <cp:revision>34</cp:revision>
  <dcterms:created xsi:type="dcterms:W3CDTF">2020-08-12T13:30:00Z</dcterms:created>
  <dcterms:modified xsi:type="dcterms:W3CDTF">2020-11-21T06:03:32Z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2052-11.1.0.10132</vt:lpwstr>
  </property>
</Properties>
</file>